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1.xml" ContentType="application/vnd.openxmlformats-officedocument.drawingml.chart+xml"/>
  <Override PartName="/ppt/theme/themeOverride1.xml" ContentType="application/vnd.openxmlformats-officedocument.themeOverr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 id="2147483794" r:id="rId2"/>
    <p:sldMasterId id="2147483791" r:id="rId3"/>
    <p:sldMasterId id="2147483654" r:id="rId4"/>
  </p:sldMasterIdLst>
  <p:notesMasterIdLst>
    <p:notesMasterId r:id="rId37"/>
  </p:notesMasterIdLst>
  <p:handoutMasterIdLst>
    <p:handoutMasterId r:id="rId38"/>
  </p:handoutMasterIdLst>
  <p:sldIdLst>
    <p:sldId id="492" r:id="rId5"/>
    <p:sldId id="381" r:id="rId6"/>
    <p:sldId id="487" r:id="rId7"/>
    <p:sldId id="488" r:id="rId8"/>
    <p:sldId id="489" r:id="rId9"/>
    <p:sldId id="411" r:id="rId10"/>
    <p:sldId id="382" r:id="rId11"/>
    <p:sldId id="375" r:id="rId12"/>
    <p:sldId id="367" r:id="rId13"/>
    <p:sldId id="412" r:id="rId14"/>
    <p:sldId id="389" r:id="rId15"/>
    <p:sldId id="391" r:id="rId16"/>
    <p:sldId id="388" r:id="rId17"/>
    <p:sldId id="402" r:id="rId18"/>
    <p:sldId id="493" r:id="rId19"/>
    <p:sldId id="396" r:id="rId20"/>
    <p:sldId id="459" r:id="rId21"/>
    <p:sldId id="460" r:id="rId22"/>
    <p:sldId id="461" r:id="rId23"/>
    <p:sldId id="462" r:id="rId24"/>
    <p:sldId id="463" r:id="rId25"/>
    <p:sldId id="480" r:id="rId26"/>
    <p:sldId id="481" r:id="rId27"/>
    <p:sldId id="482" r:id="rId28"/>
    <p:sldId id="483" r:id="rId29"/>
    <p:sldId id="464" r:id="rId30"/>
    <p:sldId id="466" r:id="rId31"/>
    <p:sldId id="484" r:id="rId32"/>
    <p:sldId id="485" r:id="rId33"/>
    <p:sldId id="490" r:id="rId34"/>
    <p:sldId id="491" r:id="rId35"/>
    <p:sldId id="477" r:id="rId36"/>
  </p:sldIdLst>
  <p:sldSz cx="9144000" cy="6858000" type="screen4x3"/>
  <p:notesSz cx="7315200" cy="9601200"/>
  <p:defaultTextStyle>
    <a:defPPr>
      <a:defRPr lang="en-US"/>
    </a:defPPr>
    <a:lvl1pPr algn="l" rtl="0" fontAlgn="base">
      <a:spcBef>
        <a:spcPct val="0"/>
      </a:spcBef>
      <a:spcAft>
        <a:spcPct val="0"/>
      </a:spcAft>
      <a:defRPr sz="2000" kern="1200">
        <a:solidFill>
          <a:schemeClr val="tx1"/>
        </a:solidFill>
        <a:latin typeface="Arial" pitchFamily="34" charset="0"/>
        <a:ea typeface="+mn-ea"/>
        <a:cs typeface="Arial" pitchFamily="34" charset="0"/>
      </a:defRPr>
    </a:lvl1pPr>
    <a:lvl2pPr marL="457200" algn="l" rtl="0" fontAlgn="base">
      <a:spcBef>
        <a:spcPct val="0"/>
      </a:spcBef>
      <a:spcAft>
        <a:spcPct val="0"/>
      </a:spcAft>
      <a:defRPr sz="2000" kern="1200">
        <a:solidFill>
          <a:schemeClr val="tx1"/>
        </a:solidFill>
        <a:latin typeface="Arial" pitchFamily="34" charset="0"/>
        <a:ea typeface="+mn-ea"/>
        <a:cs typeface="Arial" pitchFamily="34" charset="0"/>
      </a:defRPr>
    </a:lvl2pPr>
    <a:lvl3pPr marL="914400" algn="l" rtl="0" fontAlgn="base">
      <a:spcBef>
        <a:spcPct val="0"/>
      </a:spcBef>
      <a:spcAft>
        <a:spcPct val="0"/>
      </a:spcAft>
      <a:defRPr sz="2000"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sz="2000"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sz="2000" kern="1200">
        <a:solidFill>
          <a:schemeClr val="tx1"/>
        </a:solidFill>
        <a:latin typeface="Arial" pitchFamily="34" charset="0"/>
        <a:ea typeface="+mn-ea"/>
        <a:cs typeface="Arial" pitchFamily="34" charset="0"/>
      </a:defRPr>
    </a:lvl5pPr>
    <a:lvl6pPr marL="2286000" algn="l" defTabSz="914400" rtl="0" eaLnBrk="1" latinLnBrk="0" hangingPunct="1">
      <a:defRPr sz="2000" kern="1200">
        <a:solidFill>
          <a:schemeClr val="tx1"/>
        </a:solidFill>
        <a:latin typeface="Arial" pitchFamily="34" charset="0"/>
        <a:ea typeface="+mn-ea"/>
        <a:cs typeface="Arial" pitchFamily="34" charset="0"/>
      </a:defRPr>
    </a:lvl6pPr>
    <a:lvl7pPr marL="2743200" algn="l" defTabSz="914400" rtl="0" eaLnBrk="1" latinLnBrk="0" hangingPunct="1">
      <a:defRPr sz="2000" kern="1200">
        <a:solidFill>
          <a:schemeClr val="tx1"/>
        </a:solidFill>
        <a:latin typeface="Arial" pitchFamily="34" charset="0"/>
        <a:ea typeface="+mn-ea"/>
        <a:cs typeface="Arial" pitchFamily="34" charset="0"/>
      </a:defRPr>
    </a:lvl7pPr>
    <a:lvl8pPr marL="3200400" algn="l" defTabSz="914400" rtl="0" eaLnBrk="1" latinLnBrk="0" hangingPunct="1">
      <a:defRPr sz="2000" kern="1200">
        <a:solidFill>
          <a:schemeClr val="tx1"/>
        </a:solidFill>
        <a:latin typeface="Arial" pitchFamily="34" charset="0"/>
        <a:ea typeface="+mn-ea"/>
        <a:cs typeface="Arial" pitchFamily="34" charset="0"/>
      </a:defRPr>
    </a:lvl8pPr>
    <a:lvl9pPr marL="3657600" algn="l" defTabSz="914400" rtl="0" eaLnBrk="1" latinLnBrk="0" hangingPunct="1">
      <a:defRPr sz="2000" kern="1200">
        <a:solidFill>
          <a:schemeClr val="tx1"/>
        </a:solidFill>
        <a:latin typeface="Arial" pitchFamily="34" charset="0"/>
        <a:ea typeface="+mn-ea"/>
        <a:cs typeface="Arial"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D42A"/>
    <a:srgbClr val="7DDDFF"/>
    <a:srgbClr val="99FF99"/>
    <a:srgbClr val="33CCFF"/>
    <a:srgbClr val="FF3399"/>
    <a:srgbClr val="FF6600"/>
    <a:srgbClr val="99CCFF"/>
    <a:srgbClr val="9BF3E4"/>
    <a:srgbClr val="A6FCDF"/>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72" autoAdjust="0"/>
    <p:restoredTop sz="94635" autoAdjust="0"/>
  </p:normalViewPr>
  <p:slideViewPr>
    <p:cSldViewPr snapToGrid="0">
      <p:cViewPr>
        <p:scale>
          <a:sx n="75" d="100"/>
          <a:sy n="75" d="100"/>
        </p:scale>
        <p:origin x="-72" y="110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1" d="100"/>
          <a:sy n="51" d="100"/>
        </p:scale>
        <p:origin x="-1812" y="-1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charts/_rels/chart1.xml.rels><?xml version="1.0" encoding="UTF-8" standalone="yes"?>
<Relationships xmlns="http://schemas.openxmlformats.org/package/2006/relationships"><Relationship Id="rId2" Type="http://schemas.openxmlformats.org/officeDocument/2006/relationships/oleObject" Target="file:///D:\My%20Documents\Work1_11\Doanh%20thu%20sum%20up.xls"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30"/>
      <c:rotY val="0"/>
      <c:rAngAx val="0"/>
      <c:perspective val="30"/>
    </c:view3D>
    <c:floor>
      <c:thickness val="0"/>
    </c:floor>
    <c:sideWall>
      <c:thickness val="0"/>
    </c:sideWall>
    <c:backWall>
      <c:thickness val="0"/>
    </c:backWall>
    <c:plotArea>
      <c:layout/>
      <c:pie3DChart>
        <c:varyColors val="1"/>
        <c:ser>
          <c:idx val="0"/>
          <c:order val="0"/>
          <c:dPt>
            <c:idx val="0"/>
            <c:bubble3D val="0"/>
            <c:spPr>
              <a:gradFill flip="none" rotWithShape="1">
                <a:gsLst>
                  <a:gs pos="0">
                    <a:srgbClr val="2DA2BF">
                      <a:lumMod val="20000"/>
                      <a:lumOff val="80000"/>
                      <a:shade val="30000"/>
                      <a:satMod val="115000"/>
                    </a:srgbClr>
                  </a:gs>
                  <a:gs pos="50000">
                    <a:srgbClr val="2DA2BF">
                      <a:lumMod val="20000"/>
                      <a:lumOff val="80000"/>
                      <a:shade val="67500"/>
                      <a:satMod val="115000"/>
                    </a:srgbClr>
                  </a:gs>
                  <a:gs pos="100000">
                    <a:srgbClr val="2DA2BF">
                      <a:lumMod val="20000"/>
                      <a:lumOff val="80000"/>
                      <a:shade val="100000"/>
                      <a:satMod val="115000"/>
                    </a:srgbClr>
                  </a:gs>
                </a:gsLst>
                <a:lin ang="13500000" scaled="1"/>
                <a:tileRect/>
              </a:gradFill>
            </c:spPr>
          </c:dPt>
          <c:dPt>
            <c:idx val="1"/>
            <c:bubble3D val="0"/>
            <c:spPr>
              <a:gradFill flip="none" rotWithShape="1">
                <a:gsLst>
                  <a:gs pos="0">
                    <a:srgbClr val="DA1F28">
                      <a:lumMod val="60000"/>
                      <a:lumOff val="40000"/>
                      <a:shade val="30000"/>
                      <a:satMod val="115000"/>
                    </a:srgbClr>
                  </a:gs>
                  <a:gs pos="50000">
                    <a:srgbClr val="DA1F28">
                      <a:lumMod val="60000"/>
                      <a:lumOff val="40000"/>
                      <a:shade val="67500"/>
                      <a:satMod val="115000"/>
                    </a:srgbClr>
                  </a:gs>
                  <a:gs pos="100000">
                    <a:srgbClr val="DA1F28">
                      <a:lumMod val="60000"/>
                      <a:lumOff val="40000"/>
                      <a:shade val="100000"/>
                      <a:satMod val="115000"/>
                    </a:srgbClr>
                  </a:gs>
                </a:gsLst>
                <a:lin ang="2700000" scaled="1"/>
                <a:tileRect/>
              </a:gradFill>
            </c:spPr>
          </c:dPt>
          <c:dPt>
            <c:idx val="2"/>
            <c:bubble3D val="0"/>
            <c:spPr>
              <a:gradFill flip="none" rotWithShape="1">
                <a:gsLst>
                  <a:gs pos="0">
                    <a:srgbClr val="FFCC66">
                      <a:shade val="30000"/>
                      <a:satMod val="115000"/>
                    </a:srgbClr>
                  </a:gs>
                  <a:gs pos="50000">
                    <a:srgbClr val="FFCC66">
                      <a:shade val="67500"/>
                      <a:satMod val="115000"/>
                    </a:srgbClr>
                  </a:gs>
                  <a:gs pos="100000">
                    <a:srgbClr val="FFCC66">
                      <a:shade val="100000"/>
                      <a:satMod val="115000"/>
                    </a:srgbClr>
                  </a:gs>
                </a:gsLst>
                <a:lin ang="18900000" scaled="1"/>
                <a:tileRect/>
              </a:gradFill>
            </c:spPr>
          </c:dPt>
          <c:dPt>
            <c:idx val="3"/>
            <c:bubble3D val="0"/>
            <c:spPr>
              <a:gradFill flip="none" rotWithShape="1">
                <a:gsLst>
                  <a:gs pos="0">
                    <a:srgbClr val="79BCFF">
                      <a:shade val="30000"/>
                      <a:satMod val="115000"/>
                    </a:srgbClr>
                  </a:gs>
                  <a:gs pos="50000">
                    <a:srgbClr val="79BCFF">
                      <a:shade val="67500"/>
                      <a:satMod val="115000"/>
                    </a:srgbClr>
                  </a:gs>
                  <a:gs pos="100000">
                    <a:srgbClr val="79BCFF">
                      <a:shade val="100000"/>
                      <a:satMod val="115000"/>
                    </a:srgbClr>
                  </a:gs>
                </a:gsLst>
                <a:lin ang="0" scaled="1"/>
                <a:tileRect/>
              </a:gradFill>
            </c:spPr>
          </c:dPt>
          <c:dLbls>
            <c:txPr>
              <a:bodyPr/>
              <a:lstStyle/>
              <a:p>
                <a:pPr>
                  <a:defRPr sz="1800" b="1"/>
                </a:pPr>
                <a:endParaRPr lang="en-US"/>
              </a:p>
            </c:txPr>
            <c:showLegendKey val="0"/>
            <c:showVal val="0"/>
            <c:showCatName val="1"/>
            <c:showSerName val="0"/>
            <c:showPercent val="1"/>
            <c:showBubbleSize val="0"/>
            <c:showLeaderLines val="0"/>
          </c:dLbls>
          <c:cat>
            <c:strRef>
              <c:f>Sheet1!$B$47:$B$50</c:f>
              <c:strCache>
                <c:ptCount val="4"/>
                <c:pt idx="0">
                  <c:v>Japan</c:v>
                </c:pt>
                <c:pt idx="1">
                  <c:v>US</c:v>
                </c:pt>
                <c:pt idx="2">
                  <c:v>Asia Pacific</c:v>
                </c:pt>
                <c:pt idx="3">
                  <c:v>EU</c:v>
                </c:pt>
              </c:strCache>
            </c:strRef>
          </c:cat>
          <c:val>
            <c:numRef>
              <c:f>Sheet1!$C$47:$C$50</c:f>
              <c:numCache>
                <c:formatCode>General</c:formatCode>
                <c:ptCount val="4"/>
                <c:pt idx="0">
                  <c:v>52</c:v>
                </c:pt>
                <c:pt idx="1">
                  <c:v>18</c:v>
                </c:pt>
                <c:pt idx="2">
                  <c:v>19</c:v>
                </c:pt>
                <c:pt idx="3">
                  <c:v>11</c:v>
                </c:pt>
              </c:numCache>
            </c:numRef>
          </c:val>
        </c:ser>
        <c:dLbls>
          <c:showLegendKey val="0"/>
          <c:showVal val="0"/>
          <c:showCatName val="1"/>
          <c:showSerName val="0"/>
          <c:showPercent val="1"/>
          <c:showBubbleSize val="0"/>
          <c:showLeaderLines val="0"/>
        </c:dLbls>
      </c:pie3DChart>
    </c:plotArea>
    <c:plotVisOnly val="1"/>
    <c:dispBlanksAs val="zero"/>
    <c:showDLblsOverMax val="0"/>
  </c:chart>
  <c:externalData r:id="rId2">
    <c:autoUpdate val="0"/>
  </c:externalData>
</c:chartSpace>
</file>

<file path=ppt/diagrams/_rels/data4.xml.rels><?xml version="1.0" encoding="UTF-8" standalone="yes"?>
<Relationships xmlns="http://schemas.openxmlformats.org/package/2006/relationships"><Relationship Id="rId1" Type="http://schemas.openxmlformats.org/officeDocument/2006/relationships/image" Target="../media/image130.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4342C8-3A0A-674C-9749-F06FF60DDA33}" type="doc">
      <dgm:prSet loTypeId="urn:microsoft.com/office/officeart/2009/3/layout/StepUpProcess" loCatId="" qsTypeId="urn:microsoft.com/office/officeart/2005/8/quickstyle/simple4" qsCatId="simple" csTypeId="urn:microsoft.com/office/officeart/2005/8/colors/accent1_2" csCatId="accent1" phldr="1"/>
      <dgm:spPr/>
      <dgm:t>
        <a:bodyPr/>
        <a:lstStyle/>
        <a:p>
          <a:endParaRPr lang="en-US"/>
        </a:p>
      </dgm:t>
    </dgm:pt>
    <dgm:pt modelId="{0D9D796C-D15B-C24E-B974-124130BD4C43}">
      <dgm:prSet phldrT="[Text]" custT="1"/>
      <dgm:spPr/>
      <dgm:t>
        <a:bodyPr/>
        <a:lstStyle/>
        <a:p>
          <a:r>
            <a:rPr lang="en-SG" sz="1400" dirty="0" smtClean="0"/>
            <a:t>Founded in </a:t>
          </a:r>
          <a:r>
            <a:rPr lang="en-SG" sz="3600" b="0" dirty="0" smtClean="0">
              <a:solidFill>
                <a:srgbClr val="E46C0A"/>
              </a:solidFill>
            </a:rPr>
            <a:t>1988</a:t>
          </a:r>
          <a:endParaRPr lang="en-US" sz="2800" b="0" dirty="0">
            <a:solidFill>
              <a:srgbClr val="E46C0A"/>
            </a:solidFill>
          </a:endParaRPr>
        </a:p>
      </dgm:t>
    </dgm:pt>
    <dgm:pt modelId="{07D671FE-D8C8-2749-BC9D-5FADA9132AD1}" type="parTrans" cxnId="{EA757A99-B3D6-8948-8C55-F5824FBF111D}">
      <dgm:prSet/>
      <dgm:spPr/>
      <dgm:t>
        <a:bodyPr/>
        <a:lstStyle/>
        <a:p>
          <a:endParaRPr lang="en-US"/>
        </a:p>
      </dgm:t>
    </dgm:pt>
    <dgm:pt modelId="{C710578C-76FE-EE4A-B094-5E7A7329B965}" type="sibTrans" cxnId="{EA757A99-B3D6-8948-8C55-F5824FBF111D}">
      <dgm:prSet/>
      <dgm:spPr/>
      <dgm:t>
        <a:bodyPr/>
        <a:lstStyle/>
        <a:p>
          <a:endParaRPr lang="en-US"/>
        </a:p>
      </dgm:t>
    </dgm:pt>
    <dgm:pt modelId="{6E3F6847-004A-154C-94DD-06335A724188}">
      <dgm:prSet phldrT="[Text]" custT="1"/>
      <dgm:spPr/>
      <dgm:t>
        <a:bodyPr/>
        <a:lstStyle/>
        <a:p>
          <a:pPr>
            <a:lnSpc>
              <a:spcPct val="90000"/>
            </a:lnSpc>
          </a:pPr>
          <a:r>
            <a:rPr lang="en-SG" sz="1400" dirty="0" smtClean="0"/>
            <a:t>Public </a:t>
          </a:r>
          <a:r>
            <a:rPr lang="en-SG" sz="1400" dirty="0" smtClean="0">
              <a:solidFill>
                <a:schemeClr val="tx1">
                  <a:hueOff val="0"/>
                  <a:satOff val="0"/>
                  <a:lumOff val="0"/>
                </a:schemeClr>
              </a:solidFill>
            </a:rPr>
            <a:t>listed</a:t>
          </a:r>
          <a:r>
            <a:rPr lang="en-SG" sz="1400" dirty="0" smtClean="0"/>
            <a:t> on </a:t>
          </a:r>
        </a:p>
        <a:p>
          <a:pPr>
            <a:lnSpc>
              <a:spcPct val="60000"/>
            </a:lnSpc>
          </a:pPr>
          <a:r>
            <a:rPr lang="en-SG" sz="1600" b="0" dirty="0" smtClean="0">
              <a:solidFill>
                <a:schemeClr val="tx1"/>
              </a:solidFill>
            </a:rPr>
            <a:t>VNSE</a:t>
          </a:r>
          <a:r>
            <a:rPr lang="en-SG" sz="1600" b="0" dirty="0" smtClean="0">
              <a:solidFill>
                <a:srgbClr val="E46C0A"/>
              </a:solidFill>
            </a:rPr>
            <a:t> </a:t>
          </a:r>
        </a:p>
        <a:p>
          <a:pPr>
            <a:lnSpc>
              <a:spcPct val="70000"/>
            </a:lnSpc>
          </a:pPr>
          <a:r>
            <a:rPr lang="en-SG" sz="2800" b="0" dirty="0" smtClean="0">
              <a:solidFill>
                <a:srgbClr val="E46C0A"/>
              </a:solidFill>
            </a:rPr>
            <a:t>Dec-06</a:t>
          </a:r>
          <a:endParaRPr lang="en-US" sz="2800" b="0" dirty="0">
            <a:solidFill>
              <a:srgbClr val="E46C0A"/>
            </a:solidFill>
          </a:endParaRPr>
        </a:p>
      </dgm:t>
    </dgm:pt>
    <dgm:pt modelId="{086149DC-1FF1-1347-A98C-4F46D4710378}" type="parTrans" cxnId="{6B88D9AD-64A7-4244-A05E-613BF4888D7C}">
      <dgm:prSet/>
      <dgm:spPr/>
      <dgm:t>
        <a:bodyPr/>
        <a:lstStyle/>
        <a:p>
          <a:endParaRPr lang="en-US"/>
        </a:p>
      </dgm:t>
    </dgm:pt>
    <dgm:pt modelId="{23C379FD-F8BF-1444-8ECC-1A53E5867495}" type="sibTrans" cxnId="{6B88D9AD-64A7-4244-A05E-613BF4888D7C}">
      <dgm:prSet/>
      <dgm:spPr/>
      <dgm:t>
        <a:bodyPr/>
        <a:lstStyle/>
        <a:p>
          <a:endParaRPr lang="en-US"/>
        </a:p>
      </dgm:t>
    </dgm:pt>
    <dgm:pt modelId="{A48ED7AB-3399-3F4B-8282-198EE42AFABE}">
      <dgm:prSet phldrT="[Text]" custT="1"/>
      <dgm:spPr/>
      <dgm:t>
        <a:bodyPr/>
        <a:lstStyle/>
        <a:p>
          <a:pPr>
            <a:lnSpc>
              <a:spcPct val="90000"/>
            </a:lnSpc>
          </a:pPr>
          <a:r>
            <a:rPr lang="en-SG" sz="1400" dirty="0" smtClean="0"/>
            <a:t>Revenue 2012: </a:t>
          </a:r>
        </a:p>
        <a:p>
          <a:pPr>
            <a:lnSpc>
              <a:spcPct val="70000"/>
            </a:lnSpc>
          </a:pPr>
          <a:r>
            <a:rPr lang="en-SG" sz="5400" b="0" dirty="0" smtClean="0">
              <a:solidFill>
                <a:schemeClr val="accent6">
                  <a:lumMod val="75000"/>
                </a:schemeClr>
              </a:solidFill>
            </a:rPr>
            <a:t>1.2</a:t>
          </a:r>
          <a:r>
            <a:rPr lang="en-SG" sz="1200" b="1" dirty="0" smtClean="0">
              <a:solidFill>
                <a:schemeClr val="accent6">
                  <a:lumMod val="75000"/>
                </a:schemeClr>
              </a:solidFill>
            </a:rPr>
            <a:t> </a:t>
          </a:r>
          <a:r>
            <a:rPr lang="en-SG" sz="1800" b="0" dirty="0" smtClean="0"/>
            <a:t>Billion US$</a:t>
          </a:r>
          <a:endParaRPr lang="en-US" sz="2400" b="0" dirty="0"/>
        </a:p>
      </dgm:t>
    </dgm:pt>
    <dgm:pt modelId="{85E021CD-3238-B946-9A28-32701F6BA361}" type="sibTrans" cxnId="{B63098D5-B058-0841-A5DD-9D5F37BCD09E}">
      <dgm:prSet/>
      <dgm:spPr/>
      <dgm:t>
        <a:bodyPr/>
        <a:lstStyle/>
        <a:p>
          <a:endParaRPr lang="en-US"/>
        </a:p>
      </dgm:t>
    </dgm:pt>
    <dgm:pt modelId="{3EFA3CB3-742B-7440-9422-A3FB08E20427}" type="parTrans" cxnId="{B63098D5-B058-0841-A5DD-9D5F37BCD09E}">
      <dgm:prSet/>
      <dgm:spPr/>
      <dgm:t>
        <a:bodyPr/>
        <a:lstStyle/>
        <a:p>
          <a:endParaRPr lang="en-US"/>
        </a:p>
      </dgm:t>
    </dgm:pt>
    <dgm:pt modelId="{04E850D9-909A-1C4B-A5DD-D8869E0E513D}">
      <dgm:prSet phldrT="[Text]" custT="1"/>
      <dgm:spPr/>
      <dgm:t>
        <a:bodyPr/>
        <a:lstStyle/>
        <a:p>
          <a:pPr>
            <a:lnSpc>
              <a:spcPct val="90000"/>
            </a:lnSpc>
          </a:pPr>
          <a:r>
            <a:rPr lang="en-SG" sz="1400" dirty="0" smtClean="0"/>
            <a:t>Nr. Of Employees </a:t>
          </a:r>
        </a:p>
        <a:p>
          <a:pPr>
            <a:lnSpc>
              <a:spcPct val="70000"/>
            </a:lnSpc>
          </a:pPr>
          <a:r>
            <a:rPr lang="en-SG" sz="2400" b="0" dirty="0" smtClean="0">
              <a:solidFill>
                <a:srgbClr val="E46C0A"/>
              </a:solidFill>
            </a:rPr>
            <a:t>~ 15,000</a:t>
          </a:r>
          <a:endParaRPr lang="en-US" sz="1400" b="0" dirty="0">
            <a:solidFill>
              <a:srgbClr val="E46C0A"/>
            </a:solidFill>
          </a:endParaRPr>
        </a:p>
      </dgm:t>
    </dgm:pt>
    <dgm:pt modelId="{6A3C8411-D7EE-2244-9084-EEC26E2356CA}" type="sibTrans" cxnId="{ECB0A18A-2959-4E46-ABB8-1D3480FB0A42}">
      <dgm:prSet/>
      <dgm:spPr/>
      <dgm:t>
        <a:bodyPr/>
        <a:lstStyle/>
        <a:p>
          <a:endParaRPr lang="en-US"/>
        </a:p>
      </dgm:t>
    </dgm:pt>
    <dgm:pt modelId="{78AFCBB4-3830-624D-A86F-17D34851E6E0}" type="parTrans" cxnId="{ECB0A18A-2959-4E46-ABB8-1D3480FB0A42}">
      <dgm:prSet/>
      <dgm:spPr/>
      <dgm:t>
        <a:bodyPr/>
        <a:lstStyle/>
        <a:p>
          <a:endParaRPr lang="en-US"/>
        </a:p>
      </dgm:t>
    </dgm:pt>
    <dgm:pt modelId="{38B28EC1-9DC4-C44E-BE21-EC7F00728990}" type="pres">
      <dgm:prSet presAssocID="{5D4342C8-3A0A-674C-9749-F06FF60DDA33}" presName="rootnode" presStyleCnt="0">
        <dgm:presLayoutVars>
          <dgm:chMax/>
          <dgm:chPref/>
          <dgm:dir/>
          <dgm:animLvl val="lvl"/>
        </dgm:presLayoutVars>
      </dgm:prSet>
      <dgm:spPr/>
      <dgm:t>
        <a:bodyPr/>
        <a:lstStyle/>
        <a:p>
          <a:endParaRPr lang="en-US"/>
        </a:p>
      </dgm:t>
    </dgm:pt>
    <dgm:pt modelId="{01965096-330C-8D4B-973C-662F19DCF57C}" type="pres">
      <dgm:prSet presAssocID="{0D9D796C-D15B-C24E-B974-124130BD4C43}" presName="composite" presStyleCnt="0"/>
      <dgm:spPr/>
    </dgm:pt>
    <dgm:pt modelId="{F6637A1C-3951-D744-B127-ED0840996753}" type="pres">
      <dgm:prSet presAssocID="{0D9D796C-D15B-C24E-B974-124130BD4C43}" presName="LShape" presStyleLbl="alignNode1" presStyleIdx="0" presStyleCnt="7"/>
      <dgm:spPr>
        <a:effectLst/>
      </dgm:spPr>
      <dgm:t>
        <a:bodyPr/>
        <a:lstStyle/>
        <a:p>
          <a:endParaRPr lang="en-US"/>
        </a:p>
      </dgm:t>
    </dgm:pt>
    <dgm:pt modelId="{D31D36B9-3906-3649-8319-C34A1B361A18}" type="pres">
      <dgm:prSet presAssocID="{0D9D796C-D15B-C24E-B974-124130BD4C43}" presName="ParentText" presStyleLbl="revTx" presStyleIdx="0" presStyleCnt="4">
        <dgm:presLayoutVars>
          <dgm:chMax val="0"/>
          <dgm:chPref val="0"/>
          <dgm:bulletEnabled val="1"/>
        </dgm:presLayoutVars>
      </dgm:prSet>
      <dgm:spPr/>
      <dgm:t>
        <a:bodyPr/>
        <a:lstStyle/>
        <a:p>
          <a:endParaRPr lang="en-US"/>
        </a:p>
      </dgm:t>
    </dgm:pt>
    <dgm:pt modelId="{429FA0B1-0512-074F-9BE1-8E44EF2B4A45}" type="pres">
      <dgm:prSet presAssocID="{0D9D796C-D15B-C24E-B974-124130BD4C43}" presName="Triangle" presStyleLbl="alignNode1" presStyleIdx="1" presStyleCnt="7"/>
      <dgm:spPr>
        <a:effectLst/>
      </dgm:spPr>
      <dgm:t>
        <a:bodyPr/>
        <a:lstStyle/>
        <a:p>
          <a:endParaRPr lang="en-US"/>
        </a:p>
      </dgm:t>
    </dgm:pt>
    <dgm:pt modelId="{5A73F216-10F1-2045-86CF-3054F7B10609}" type="pres">
      <dgm:prSet presAssocID="{C710578C-76FE-EE4A-B094-5E7A7329B965}" presName="sibTrans" presStyleCnt="0"/>
      <dgm:spPr/>
    </dgm:pt>
    <dgm:pt modelId="{7EFC4D15-E88C-8A44-8461-B8C3BF50B2D1}" type="pres">
      <dgm:prSet presAssocID="{C710578C-76FE-EE4A-B094-5E7A7329B965}" presName="space" presStyleCnt="0"/>
      <dgm:spPr/>
    </dgm:pt>
    <dgm:pt modelId="{4ED2A7CB-D05F-AD41-A6B4-80FAEABE2D42}" type="pres">
      <dgm:prSet presAssocID="{6E3F6847-004A-154C-94DD-06335A724188}" presName="composite" presStyleCnt="0"/>
      <dgm:spPr/>
    </dgm:pt>
    <dgm:pt modelId="{1BA89201-B76A-704F-9B52-3E7DE52F8D30}" type="pres">
      <dgm:prSet presAssocID="{6E3F6847-004A-154C-94DD-06335A724188}" presName="LShape" presStyleLbl="alignNode1" presStyleIdx="2" presStyleCnt="7"/>
      <dgm:spPr>
        <a:effectLst/>
      </dgm:spPr>
      <dgm:t>
        <a:bodyPr/>
        <a:lstStyle/>
        <a:p>
          <a:endParaRPr lang="en-US"/>
        </a:p>
      </dgm:t>
    </dgm:pt>
    <dgm:pt modelId="{C1B6C44B-F6F6-3B46-9B80-F2C8BE1967F1}" type="pres">
      <dgm:prSet presAssocID="{6E3F6847-004A-154C-94DD-06335A724188}" presName="ParentText" presStyleLbl="revTx" presStyleIdx="1" presStyleCnt="4">
        <dgm:presLayoutVars>
          <dgm:chMax val="0"/>
          <dgm:chPref val="0"/>
          <dgm:bulletEnabled val="1"/>
        </dgm:presLayoutVars>
      </dgm:prSet>
      <dgm:spPr/>
      <dgm:t>
        <a:bodyPr/>
        <a:lstStyle/>
        <a:p>
          <a:endParaRPr lang="en-US"/>
        </a:p>
      </dgm:t>
    </dgm:pt>
    <dgm:pt modelId="{1D991353-0ED4-3745-8BE0-B975578924DB}" type="pres">
      <dgm:prSet presAssocID="{6E3F6847-004A-154C-94DD-06335A724188}" presName="Triangle" presStyleLbl="alignNode1" presStyleIdx="3" presStyleCnt="7"/>
      <dgm:spPr>
        <a:effectLst/>
      </dgm:spPr>
      <dgm:t>
        <a:bodyPr/>
        <a:lstStyle/>
        <a:p>
          <a:endParaRPr lang="en-US"/>
        </a:p>
      </dgm:t>
    </dgm:pt>
    <dgm:pt modelId="{3E2DD257-AC68-994D-89D6-B95DC2ADBD73}" type="pres">
      <dgm:prSet presAssocID="{23C379FD-F8BF-1444-8ECC-1A53E5867495}" presName="sibTrans" presStyleCnt="0"/>
      <dgm:spPr/>
    </dgm:pt>
    <dgm:pt modelId="{EC0EE4E5-AB1D-3C43-8D25-0557FE5A2E97}" type="pres">
      <dgm:prSet presAssocID="{23C379FD-F8BF-1444-8ECC-1A53E5867495}" presName="space" presStyleCnt="0"/>
      <dgm:spPr/>
    </dgm:pt>
    <dgm:pt modelId="{A0D0F03F-52B4-0A43-8E48-1E923A9CDCE3}" type="pres">
      <dgm:prSet presAssocID="{A48ED7AB-3399-3F4B-8282-198EE42AFABE}" presName="composite" presStyleCnt="0"/>
      <dgm:spPr/>
    </dgm:pt>
    <dgm:pt modelId="{0FE92307-DB5F-C849-8714-5BA475BB1D59}" type="pres">
      <dgm:prSet presAssocID="{A48ED7AB-3399-3F4B-8282-198EE42AFABE}" presName="LShape" presStyleLbl="alignNode1" presStyleIdx="4" presStyleCnt="7"/>
      <dgm:spPr>
        <a:effectLst/>
      </dgm:spPr>
      <dgm:t>
        <a:bodyPr/>
        <a:lstStyle/>
        <a:p>
          <a:endParaRPr lang="en-US"/>
        </a:p>
      </dgm:t>
    </dgm:pt>
    <dgm:pt modelId="{44877445-46C3-6645-B192-BE7D87E97BF4}" type="pres">
      <dgm:prSet presAssocID="{A48ED7AB-3399-3F4B-8282-198EE42AFABE}" presName="ParentText" presStyleLbl="revTx" presStyleIdx="2" presStyleCnt="4">
        <dgm:presLayoutVars>
          <dgm:chMax val="0"/>
          <dgm:chPref val="0"/>
          <dgm:bulletEnabled val="1"/>
        </dgm:presLayoutVars>
      </dgm:prSet>
      <dgm:spPr/>
      <dgm:t>
        <a:bodyPr/>
        <a:lstStyle/>
        <a:p>
          <a:endParaRPr lang="en-US"/>
        </a:p>
      </dgm:t>
    </dgm:pt>
    <dgm:pt modelId="{2C1E7A1B-14FF-3249-804C-F77856EA5A53}" type="pres">
      <dgm:prSet presAssocID="{A48ED7AB-3399-3F4B-8282-198EE42AFABE}" presName="Triangle" presStyleLbl="alignNode1" presStyleIdx="5" presStyleCnt="7"/>
      <dgm:spPr>
        <a:effectLst/>
      </dgm:spPr>
      <dgm:t>
        <a:bodyPr/>
        <a:lstStyle/>
        <a:p>
          <a:endParaRPr lang="en-US"/>
        </a:p>
      </dgm:t>
    </dgm:pt>
    <dgm:pt modelId="{FC90B592-2E5A-604A-9674-D45BD365D94D}" type="pres">
      <dgm:prSet presAssocID="{85E021CD-3238-B946-9A28-32701F6BA361}" presName="sibTrans" presStyleCnt="0"/>
      <dgm:spPr/>
    </dgm:pt>
    <dgm:pt modelId="{450B56CD-EBB9-614A-9B34-6449DC79852B}" type="pres">
      <dgm:prSet presAssocID="{85E021CD-3238-B946-9A28-32701F6BA361}" presName="space" presStyleCnt="0"/>
      <dgm:spPr/>
    </dgm:pt>
    <dgm:pt modelId="{1DFD90B2-75D5-EA48-9133-5774506DDC30}" type="pres">
      <dgm:prSet presAssocID="{04E850D9-909A-1C4B-A5DD-D8869E0E513D}" presName="composite" presStyleCnt="0"/>
      <dgm:spPr/>
    </dgm:pt>
    <dgm:pt modelId="{F1E27497-C12B-7445-8DB3-B9B45A7591D4}" type="pres">
      <dgm:prSet presAssocID="{04E850D9-909A-1C4B-A5DD-D8869E0E513D}" presName="LShape" presStyleLbl="alignNode1" presStyleIdx="6" presStyleCnt="7"/>
      <dgm:spPr>
        <a:effectLst/>
      </dgm:spPr>
      <dgm:t>
        <a:bodyPr/>
        <a:lstStyle/>
        <a:p>
          <a:endParaRPr lang="en-US"/>
        </a:p>
      </dgm:t>
    </dgm:pt>
    <dgm:pt modelId="{3FF6F30A-B6CD-5742-AF45-32A3A55BF5A5}" type="pres">
      <dgm:prSet presAssocID="{04E850D9-909A-1C4B-A5DD-D8869E0E513D}" presName="ParentText" presStyleLbl="revTx" presStyleIdx="3" presStyleCnt="4">
        <dgm:presLayoutVars>
          <dgm:chMax val="0"/>
          <dgm:chPref val="0"/>
          <dgm:bulletEnabled val="1"/>
        </dgm:presLayoutVars>
      </dgm:prSet>
      <dgm:spPr/>
      <dgm:t>
        <a:bodyPr/>
        <a:lstStyle/>
        <a:p>
          <a:endParaRPr lang="en-US"/>
        </a:p>
      </dgm:t>
    </dgm:pt>
  </dgm:ptLst>
  <dgm:cxnLst>
    <dgm:cxn modelId="{01E40B1C-CADE-470A-9E0B-60EAEA1FC3DE}" type="presOf" srcId="{0D9D796C-D15B-C24E-B974-124130BD4C43}" destId="{D31D36B9-3906-3649-8319-C34A1B361A18}" srcOrd="0" destOrd="0" presId="urn:microsoft.com/office/officeart/2009/3/layout/StepUpProcess"/>
    <dgm:cxn modelId="{ECB0A18A-2959-4E46-ABB8-1D3480FB0A42}" srcId="{5D4342C8-3A0A-674C-9749-F06FF60DDA33}" destId="{04E850D9-909A-1C4B-A5DD-D8869E0E513D}" srcOrd="3" destOrd="0" parTransId="{78AFCBB4-3830-624D-A86F-17D34851E6E0}" sibTransId="{6A3C8411-D7EE-2244-9084-EEC26E2356CA}"/>
    <dgm:cxn modelId="{E3E708E5-6196-4DD4-9212-51A7C1DA6A5F}" type="presOf" srcId="{6E3F6847-004A-154C-94DD-06335A724188}" destId="{C1B6C44B-F6F6-3B46-9B80-F2C8BE1967F1}" srcOrd="0" destOrd="0" presId="urn:microsoft.com/office/officeart/2009/3/layout/StepUpProcess"/>
    <dgm:cxn modelId="{EA757A99-B3D6-8948-8C55-F5824FBF111D}" srcId="{5D4342C8-3A0A-674C-9749-F06FF60DDA33}" destId="{0D9D796C-D15B-C24E-B974-124130BD4C43}" srcOrd="0" destOrd="0" parTransId="{07D671FE-D8C8-2749-BC9D-5FADA9132AD1}" sibTransId="{C710578C-76FE-EE4A-B094-5E7A7329B965}"/>
    <dgm:cxn modelId="{7E5D687C-968D-4970-B29B-72E42E1592BC}" type="presOf" srcId="{A48ED7AB-3399-3F4B-8282-198EE42AFABE}" destId="{44877445-46C3-6645-B192-BE7D87E97BF4}" srcOrd="0" destOrd="0" presId="urn:microsoft.com/office/officeart/2009/3/layout/StepUpProcess"/>
    <dgm:cxn modelId="{3A560564-244F-4FBE-812E-DDDF57CB5DD5}" type="presOf" srcId="{04E850D9-909A-1C4B-A5DD-D8869E0E513D}" destId="{3FF6F30A-B6CD-5742-AF45-32A3A55BF5A5}" srcOrd="0" destOrd="0" presId="urn:microsoft.com/office/officeart/2009/3/layout/StepUpProcess"/>
    <dgm:cxn modelId="{B63098D5-B058-0841-A5DD-9D5F37BCD09E}" srcId="{5D4342C8-3A0A-674C-9749-F06FF60DDA33}" destId="{A48ED7AB-3399-3F4B-8282-198EE42AFABE}" srcOrd="2" destOrd="0" parTransId="{3EFA3CB3-742B-7440-9422-A3FB08E20427}" sibTransId="{85E021CD-3238-B946-9A28-32701F6BA361}"/>
    <dgm:cxn modelId="{6B88D9AD-64A7-4244-A05E-613BF4888D7C}" srcId="{5D4342C8-3A0A-674C-9749-F06FF60DDA33}" destId="{6E3F6847-004A-154C-94DD-06335A724188}" srcOrd="1" destOrd="0" parTransId="{086149DC-1FF1-1347-A98C-4F46D4710378}" sibTransId="{23C379FD-F8BF-1444-8ECC-1A53E5867495}"/>
    <dgm:cxn modelId="{9BA4B1C8-47B0-4B05-8609-A823A5BAC7B0}" type="presOf" srcId="{5D4342C8-3A0A-674C-9749-F06FF60DDA33}" destId="{38B28EC1-9DC4-C44E-BE21-EC7F00728990}" srcOrd="0" destOrd="0" presId="urn:microsoft.com/office/officeart/2009/3/layout/StepUpProcess"/>
    <dgm:cxn modelId="{1E637495-1EA4-4B07-ACC8-F3D0EE824D90}" type="presParOf" srcId="{38B28EC1-9DC4-C44E-BE21-EC7F00728990}" destId="{01965096-330C-8D4B-973C-662F19DCF57C}" srcOrd="0" destOrd="0" presId="urn:microsoft.com/office/officeart/2009/3/layout/StepUpProcess"/>
    <dgm:cxn modelId="{80FCDBFC-A2BF-4936-B18A-B70FE3D90733}" type="presParOf" srcId="{01965096-330C-8D4B-973C-662F19DCF57C}" destId="{F6637A1C-3951-D744-B127-ED0840996753}" srcOrd="0" destOrd="0" presId="urn:microsoft.com/office/officeart/2009/3/layout/StepUpProcess"/>
    <dgm:cxn modelId="{DBA32444-EBBE-4B34-AD38-C98ABD259EC7}" type="presParOf" srcId="{01965096-330C-8D4B-973C-662F19DCF57C}" destId="{D31D36B9-3906-3649-8319-C34A1B361A18}" srcOrd="1" destOrd="0" presId="urn:microsoft.com/office/officeart/2009/3/layout/StepUpProcess"/>
    <dgm:cxn modelId="{CA5563E0-4952-4CDF-8CC5-D9A96ED2E871}" type="presParOf" srcId="{01965096-330C-8D4B-973C-662F19DCF57C}" destId="{429FA0B1-0512-074F-9BE1-8E44EF2B4A45}" srcOrd="2" destOrd="0" presId="urn:microsoft.com/office/officeart/2009/3/layout/StepUpProcess"/>
    <dgm:cxn modelId="{FED37472-F35D-4B2A-9E3B-48022EE36242}" type="presParOf" srcId="{38B28EC1-9DC4-C44E-BE21-EC7F00728990}" destId="{5A73F216-10F1-2045-86CF-3054F7B10609}" srcOrd="1" destOrd="0" presId="urn:microsoft.com/office/officeart/2009/3/layout/StepUpProcess"/>
    <dgm:cxn modelId="{7AC40A27-3779-480F-9B82-4B9606F1F88C}" type="presParOf" srcId="{5A73F216-10F1-2045-86CF-3054F7B10609}" destId="{7EFC4D15-E88C-8A44-8461-B8C3BF50B2D1}" srcOrd="0" destOrd="0" presId="urn:microsoft.com/office/officeart/2009/3/layout/StepUpProcess"/>
    <dgm:cxn modelId="{E0BE9E21-7540-467B-9E31-DDC71E5C0DE8}" type="presParOf" srcId="{38B28EC1-9DC4-C44E-BE21-EC7F00728990}" destId="{4ED2A7CB-D05F-AD41-A6B4-80FAEABE2D42}" srcOrd="2" destOrd="0" presId="urn:microsoft.com/office/officeart/2009/3/layout/StepUpProcess"/>
    <dgm:cxn modelId="{FB208E06-B173-4744-A52A-464E479E19CC}" type="presParOf" srcId="{4ED2A7CB-D05F-AD41-A6B4-80FAEABE2D42}" destId="{1BA89201-B76A-704F-9B52-3E7DE52F8D30}" srcOrd="0" destOrd="0" presId="urn:microsoft.com/office/officeart/2009/3/layout/StepUpProcess"/>
    <dgm:cxn modelId="{6446F51C-679A-4BB4-A9EE-7392C3BFFAB1}" type="presParOf" srcId="{4ED2A7CB-D05F-AD41-A6B4-80FAEABE2D42}" destId="{C1B6C44B-F6F6-3B46-9B80-F2C8BE1967F1}" srcOrd="1" destOrd="0" presId="urn:microsoft.com/office/officeart/2009/3/layout/StepUpProcess"/>
    <dgm:cxn modelId="{86730208-58D8-4785-A8EF-A4C53B701038}" type="presParOf" srcId="{4ED2A7CB-D05F-AD41-A6B4-80FAEABE2D42}" destId="{1D991353-0ED4-3745-8BE0-B975578924DB}" srcOrd="2" destOrd="0" presId="urn:microsoft.com/office/officeart/2009/3/layout/StepUpProcess"/>
    <dgm:cxn modelId="{8D695021-CDDD-48C9-A859-840B12B7046B}" type="presParOf" srcId="{38B28EC1-9DC4-C44E-BE21-EC7F00728990}" destId="{3E2DD257-AC68-994D-89D6-B95DC2ADBD73}" srcOrd="3" destOrd="0" presId="urn:microsoft.com/office/officeart/2009/3/layout/StepUpProcess"/>
    <dgm:cxn modelId="{E4C361AE-ECF1-4EEC-85E1-ADCF88331E5C}" type="presParOf" srcId="{3E2DD257-AC68-994D-89D6-B95DC2ADBD73}" destId="{EC0EE4E5-AB1D-3C43-8D25-0557FE5A2E97}" srcOrd="0" destOrd="0" presId="urn:microsoft.com/office/officeart/2009/3/layout/StepUpProcess"/>
    <dgm:cxn modelId="{10604EEA-5B1B-4BAE-AFC1-8EF71BB9F17B}" type="presParOf" srcId="{38B28EC1-9DC4-C44E-BE21-EC7F00728990}" destId="{A0D0F03F-52B4-0A43-8E48-1E923A9CDCE3}" srcOrd="4" destOrd="0" presId="urn:microsoft.com/office/officeart/2009/3/layout/StepUpProcess"/>
    <dgm:cxn modelId="{FDB61581-4596-4990-BEA5-043781A7E533}" type="presParOf" srcId="{A0D0F03F-52B4-0A43-8E48-1E923A9CDCE3}" destId="{0FE92307-DB5F-C849-8714-5BA475BB1D59}" srcOrd="0" destOrd="0" presId="urn:microsoft.com/office/officeart/2009/3/layout/StepUpProcess"/>
    <dgm:cxn modelId="{D747FC25-CB79-43AD-B010-549E9D3F8D55}" type="presParOf" srcId="{A0D0F03F-52B4-0A43-8E48-1E923A9CDCE3}" destId="{44877445-46C3-6645-B192-BE7D87E97BF4}" srcOrd="1" destOrd="0" presId="urn:microsoft.com/office/officeart/2009/3/layout/StepUpProcess"/>
    <dgm:cxn modelId="{E53DCE5C-48C5-4FE1-811D-33051B851DEC}" type="presParOf" srcId="{A0D0F03F-52B4-0A43-8E48-1E923A9CDCE3}" destId="{2C1E7A1B-14FF-3249-804C-F77856EA5A53}" srcOrd="2" destOrd="0" presId="urn:microsoft.com/office/officeart/2009/3/layout/StepUpProcess"/>
    <dgm:cxn modelId="{A5F13D5B-2B9E-4C3A-882D-4FF7A26D2D2E}" type="presParOf" srcId="{38B28EC1-9DC4-C44E-BE21-EC7F00728990}" destId="{FC90B592-2E5A-604A-9674-D45BD365D94D}" srcOrd="5" destOrd="0" presId="urn:microsoft.com/office/officeart/2009/3/layout/StepUpProcess"/>
    <dgm:cxn modelId="{991EFA58-FEC9-4ACD-AF6D-D1046D276EAD}" type="presParOf" srcId="{FC90B592-2E5A-604A-9674-D45BD365D94D}" destId="{450B56CD-EBB9-614A-9B34-6449DC79852B}" srcOrd="0" destOrd="0" presId="urn:microsoft.com/office/officeart/2009/3/layout/StepUpProcess"/>
    <dgm:cxn modelId="{FB7F231F-6C7A-4013-863C-EB5E7DAEF810}" type="presParOf" srcId="{38B28EC1-9DC4-C44E-BE21-EC7F00728990}" destId="{1DFD90B2-75D5-EA48-9133-5774506DDC30}" srcOrd="6" destOrd="0" presId="urn:microsoft.com/office/officeart/2009/3/layout/StepUpProcess"/>
    <dgm:cxn modelId="{39176CB0-A609-4584-AC6E-27BE7F558037}" type="presParOf" srcId="{1DFD90B2-75D5-EA48-9133-5774506DDC30}" destId="{F1E27497-C12B-7445-8DB3-B9B45A7591D4}" srcOrd="0" destOrd="0" presId="urn:microsoft.com/office/officeart/2009/3/layout/StepUpProcess"/>
    <dgm:cxn modelId="{DFBB3956-FC41-4B98-BA95-B65C46CF3BD5}" type="presParOf" srcId="{1DFD90B2-75D5-EA48-9133-5774506DDC30}" destId="{3FF6F30A-B6CD-5742-AF45-32A3A55BF5A5}"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4342C8-3A0A-674C-9749-F06FF60DDA33}" type="doc">
      <dgm:prSet loTypeId="urn:microsoft.com/office/officeart/2005/8/layout/venn3" loCatId="" qsTypeId="urn:microsoft.com/office/officeart/2005/8/quickstyle/simple4" qsCatId="simple" csTypeId="urn:microsoft.com/office/officeart/2005/8/colors/accent1_3" csCatId="accent1" phldr="1"/>
      <dgm:spPr/>
      <dgm:t>
        <a:bodyPr/>
        <a:lstStyle/>
        <a:p>
          <a:endParaRPr lang="en-US"/>
        </a:p>
      </dgm:t>
    </dgm:pt>
    <dgm:pt modelId="{0D9D796C-D15B-C24E-B974-124130BD4C43}">
      <dgm:prSet phldrT="[Text]"/>
      <dgm:spPr/>
      <dgm:t>
        <a:bodyPr/>
        <a:lstStyle/>
        <a:p>
          <a:r>
            <a:rPr lang="en-US" b="1" dirty="0" smtClean="0">
              <a:ea typeface="Calibri"/>
              <a:cs typeface="Times New Roman"/>
            </a:rPr>
            <a:t>FPT Information Systems</a:t>
          </a:r>
          <a:endParaRPr lang="en-US" b="1" dirty="0"/>
        </a:p>
      </dgm:t>
    </dgm:pt>
    <dgm:pt modelId="{07D671FE-D8C8-2749-BC9D-5FADA9132AD1}" type="parTrans" cxnId="{EA757A99-B3D6-8948-8C55-F5824FBF111D}">
      <dgm:prSet/>
      <dgm:spPr/>
      <dgm:t>
        <a:bodyPr/>
        <a:lstStyle/>
        <a:p>
          <a:endParaRPr lang="en-US"/>
        </a:p>
      </dgm:t>
    </dgm:pt>
    <dgm:pt modelId="{C710578C-76FE-EE4A-B094-5E7A7329B965}" type="sibTrans" cxnId="{EA757A99-B3D6-8948-8C55-F5824FBF111D}">
      <dgm:prSet/>
      <dgm:spPr/>
      <dgm:t>
        <a:bodyPr/>
        <a:lstStyle/>
        <a:p>
          <a:endParaRPr lang="en-US"/>
        </a:p>
      </dgm:t>
    </dgm:pt>
    <dgm:pt modelId="{6E3F6847-004A-154C-94DD-06335A724188}">
      <dgm:prSet phldrT="[Text]"/>
      <dgm:spPr/>
      <dgm:t>
        <a:bodyPr/>
        <a:lstStyle/>
        <a:p>
          <a:r>
            <a:rPr lang="en-US" b="1" dirty="0" smtClean="0">
              <a:ea typeface="Calibri"/>
              <a:cs typeface="Times New Roman"/>
            </a:rPr>
            <a:t>FPT Software</a:t>
          </a:r>
          <a:endParaRPr lang="en-US" b="1" dirty="0"/>
        </a:p>
      </dgm:t>
    </dgm:pt>
    <dgm:pt modelId="{086149DC-1FF1-1347-A98C-4F46D4710378}" type="parTrans" cxnId="{6B88D9AD-64A7-4244-A05E-613BF4888D7C}">
      <dgm:prSet/>
      <dgm:spPr/>
      <dgm:t>
        <a:bodyPr/>
        <a:lstStyle/>
        <a:p>
          <a:endParaRPr lang="en-US"/>
        </a:p>
      </dgm:t>
    </dgm:pt>
    <dgm:pt modelId="{23C379FD-F8BF-1444-8ECC-1A53E5867495}" type="sibTrans" cxnId="{6B88D9AD-64A7-4244-A05E-613BF4888D7C}">
      <dgm:prSet/>
      <dgm:spPr/>
      <dgm:t>
        <a:bodyPr/>
        <a:lstStyle/>
        <a:p>
          <a:endParaRPr lang="en-US"/>
        </a:p>
      </dgm:t>
    </dgm:pt>
    <dgm:pt modelId="{CC746185-F2D7-FF40-99E3-37D0D4F01FB9}">
      <dgm:prSet phldrT="[Text]"/>
      <dgm:spPr/>
      <dgm:t>
        <a:bodyPr/>
        <a:lstStyle/>
        <a:p>
          <a:r>
            <a:rPr lang="en-US" b="1" dirty="0" smtClean="0"/>
            <a:t>FPT Investment</a:t>
          </a:r>
          <a:endParaRPr lang="en-US" b="1" dirty="0"/>
        </a:p>
      </dgm:t>
    </dgm:pt>
    <dgm:pt modelId="{B4E7F1A2-237B-6F4F-BC1B-519CF8D4CA6F}" type="sibTrans" cxnId="{BB685CC7-44C9-5B47-9E0E-D4A8A73BE8C1}">
      <dgm:prSet/>
      <dgm:spPr/>
      <dgm:t>
        <a:bodyPr/>
        <a:lstStyle/>
        <a:p>
          <a:endParaRPr lang="en-US"/>
        </a:p>
      </dgm:t>
    </dgm:pt>
    <dgm:pt modelId="{BD523B13-C450-2341-9C9E-3B808111B155}" type="parTrans" cxnId="{BB685CC7-44C9-5B47-9E0E-D4A8A73BE8C1}">
      <dgm:prSet/>
      <dgm:spPr/>
      <dgm:t>
        <a:bodyPr/>
        <a:lstStyle/>
        <a:p>
          <a:endParaRPr lang="en-US"/>
        </a:p>
      </dgm:t>
    </dgm:pt>
    <dgm:pt modelId="{A48ED7AB-3399-3F4B-8282-198EE42AFABE}">
      <dgm:prSet phldrT="[Text]"/>
      <dgm:spPr/>
      <dgm:t>
        <a:bodyPr/>
        <a:lstStyle/>
        <a:p>
          <a:r>
            <a:rPr lang="en-US" b="1" dirty="0" smtClean="0">
              <a:ea typeface="Calibri"/>
              <a:cs typeface="Times New Roman"/>
            </a:rPr>
            <a:t>FPT Telecom</a:t>
          </a:r>
          <a:endParaRPr lang="en-US" b="1" dirty="0"/>
        </a:p>
      </dgm:t>
    </dgm:pt>
    <dgm:pt modelId="{85E021CD-3238-B946-9A28-32701F6BA361}" type="sibTrans" cxnId="{B63098D5-B058-0841-A5DD-9D5F37BCD09E}">
      <dgm:prSet/>
      <dgm:spPr/>
      <dgm:t>
        <a:bodyPr/>
        <a:lstStyle/>
        <a:p>
          <a:endParaRPr lang="en-US"/>
        </a:p>
      </dgm:t>
    </dgm:pt>
    <dgm:pt modelId="{3EFA3CB3-742B-7440-9422-A3FB08E20427}" type="parTrans" cxnId="{B63098D5-B058-0841-A5DD-9D5F37BCD09E}">
      <dgm:prSet/>
      <dgm:spPr/>
      <dgm:t>
        <a:bodyPr/>
        <a:lstStyle/>
        <a:p>
          <a:endParaRPr lang="en-US"/>
        </a:p>
      </dgm:t>
    </dgm:pt>
    <dgm:pt modelId="{04E850D9-909A-1C4B-A5DD-D8869E0E513D}">
      <dgm:prSet phldrT="[Text]"/>
      <dgm:spPr/>
      <dgm:t>
        <a:bodyPr/>
        <a:lstStyle/>
        <a:p>
          <a:r>
            <a:rPr lang="en-US" b="1" dirty="0" smtClean="0">
              <a:ea typeface="Calibri"/>
              <a:cs typeface="Times New Roman"/>
            </a:rPr>
            <a:t>FPT Trading</a:t>
          </a:r>
          <a:endParaRPr lang="en-US" b="1" dirty="0"/>
        </a:p>
      </dgm:t>
    </dgm:pt>
    <dgm:pt modelId="{6A3C8411-D7EE-2244-9084-EEC26E2356CA}" type="sibTrans" cxnId="{ECB0A18A-2959-4E46-ABB8-1D3480FB0A42}">
      <dgm:prSet/>
      <dgm:spPr/>
      <dgm:t>
        <a:bodyPr/>
        <a:lstStyle/>
        <a:p>
          <a:endParaRPr lang="en-US"/>
        </a:p>
      </dgm:t>
    </dgm:pt>
    <dgm:pt modelId="{78AFCBB4-3830-624D-A86F-17D34851E6E0}" type="parTrans" cxnId="{ECB0A18A-2959-4E46-ABB8-1D3480FB0A42}">
      <dgm:prSet/>
      <dgm:spPr/>
      <dgm:t>
        <a:bodyPr/>
        <a:lstStyle/>
        <a:p>
          <a:endParaRPr lang="en-US"/>
        </a:p>
      </dgm:t>
    </dgm:pt>
    <dgm:pt modelId="{20A0C45E-9B7D-F343-9CCE-0038645FD35D}">
      <dgm:prSet phldrT="[Text]"/>
      <dgm:spPr/>
      <dgm:t>
        <a:bodyPr/>
        <a:lstStyle/>
        <a:p>
          <a:r>
            <a:rPr lang="en-US" b="1" dirty="0" smtClean="0"/>
            <a:t>FPT Education</a:t>
          </a:r>
          <a:endParaRPr lang="en-US" b="1" dirty="0"/>
        </a:p>
      </dgm:t>
    </dgm:pt>
    <dgm:pt modelId="{A9EE106F-4CB2-8F4E-9E95-EE26AE7F1C07}" type="parTrans" cxnId="{5421B4F8-A9D7-4443-9EB8-83A74EC8B5B6}">
      <dgm:prSet/>
      <dgm:spPr/>
      <dgm:t>
        <a:bodyPr/>
        <a:lstStyle/>
        <a:p>
          <a:endParaRPr lang="en-US"/>
        </a:p>
      </dgm:t>
    </dgm:pt>
    <dgm:pt modelId="{DE09C4DA-BA01-C74E-9A79-79961A959B04}" type="sibTrans" cxnId="{5421B4F8-A9D7-4443-9EB8-83A74EC8B5B6}">
      <dgm:prSet/>
      <dgm:spPr/>
      <dgm:t>
        <a:bodyPr/>
        <a:lstStyle/>
        <a:p>
          <a:endParaRPr lang="en-US"/>
        </a:p>
      </dgm:t>
    </dgm:pt>
    <dgm:pt modelId="{D5E907F2-B6C9-8A47-877E-33265D384B0B}" type="pres">
      <dgm:prSet presAssocID="{5D4342C8-3A0A-674C-9749-F06FF60DDA33}" presName="Name0" presStyleCnt="0">
        <dgm:presLayoutVars>
          <dgm:dir/>
          <dgm:resizeHandles val="exact"/>
        </dgm:presLayoutVars>
      </dgm:prSet>
      <dgm:spPr/>
      <dgm:t>
        <a:bodyPr/>
        <a:lstStyle/>
        <a:p>
          <a:endParaRPr lang="en-US"/>
        </a:p>
      </dgm:t>
    </dgm:pt>
    <dgm:pt modelId="{4A9A893B-0BA0-C84A-ABC8-906BBFBD2C3D}" type="pres">
      <dgm:prSet presAssocID="{0D9D796C-D15B-C24E-B974-124130BD4C43}" presName="Name5" presStyleLbl="vennNode1" presStyleIdx="0" presStyleCnt="6">
        <dgm:presLayoutVars>
          <dgm:bulletEnabled val="1"/>
        </dgm:presLayoutVars>
      </dgm:prSet>
      <dgm:spPr/>
      <dgm:t>
        <a:bodyPr/>
        <a:lstStyle/>
        <a:p>
          <a:endParaRPr lang="en-US"/>
        </a:p>
      </dgm:t>
    </dgm:pt>
    <dgm:pt modelId="{80415946-99F9-8048-837C-031E8638480B}" type="pres">
      <dgm:prSet presAssocID="{C710578C-76FE-EE4A-B094-5E7A7329B965}" presName="space" presStyleCnt="0"/>
      <dgm:spPr/>
      <dgm:t>
        <a:bodyPr/>
        <a:lstStyle/>
        <a:p>
          <a:endParaRPr lang="en-US"/>
        </a:p>
      </dgm:t>
    </dgm:pt>
    <dgm:pt modelId="{85EE5D9E-8B98-1548-B3D4-BA01D0F23D86}" type="pres">
      <dgm:prSet presAssocID="{6E3F6847-004A-154C-94DD-06335A724188}" presName="Name5" presStyleLbl="vennNode1" presStyleIdx="1" presStyleCnt="6">
        <dgm:presLayoutVars>
          <dgm:bulletEnabled val="1"/>
        </dgm:presLayoutVars>
      </dgm:prSet>
      <dgm:spPr/>
      <dgm:t>
        <a:bodyPr/>
        <a:lstStyle/>
        <a:p>
          <a:endParaRPr lang="en-US"/>
        </a:p>
      </dgm:t>
    </dgm:pt>
    <dgm:pt modelId="{1567EAEA-F085-4E4A-AB1F-4ACA4B4A28CE}" type="pres">
      <dgm:prSet presAssocID="{23C379FD-F8BF-1444-8ECC-1A53E5867495}" presName="space" presStyleCnt="0"/>
      <dgm:spPr/>
      <dgm:t>
        <a:bodyPr/>
        <a:lstStyle/>
        <a:p>
          <a:endParaRPr lang="en-US"/>
        </a:p>
      </dgm:t>
    </dgm:pt>
    <dgm:pt modelId="{8B97A2BB-1923-9342-8612-E8608B4CE249}" type="pres">
      <dgm:prSet presAssocID="{A48ED7AB-3399-3F4B-8282-198EE42AFABE}" presName="Name5" presStyleLbl="vennNode1" presStyleIdx="2" presStyleCnt="6">
        <dgm:presLayoutVars>
          <dgm:bulletEnabled val="1"/>
        </dgm:presLayoutVars>
      </dgm:prSet>
      <dgm:spPr/>
      <dgm:t>
        <a:bodyPr/>
        <a:lstStyle/>
        <a:p>
          <a:endParaRPr lang="en-US"/>
        </a:p>
      </dgm:t>
    </dgm:pt>
    <dgm:pt modelId="{9E5836B9-69B8-B341-9D4E-7E98FFFCA84D}" type="pres">
      <dgm:prSet presAssocID="{85E021CD-3238-B946-9A28-32701F6BA361}" presName="space" presStyleCnt="0"/>
      <dgm:spPr/>
      <dgm:t>
        <a:bodyPr/>
        <a:lstStyle/>
        <a:p>
          <a:endParaRPr lang="en-US"/>
        </a:p>
      </dgm:t>
    </dgm:pt>
    <dgm:pt modelId="{4B821F18-DB86-D041-8307-C6B2F95DF813}" type="pres">
      <dgm:prSet presAssocID="{04E850D9-909A-1C4B-A5DD-D8869E0E513D}" presName="Name5" presStyleLbl="vennNode1" presStyleIdx="3" presStyleCnt="6">
        <dgm:presLayoutVars>
          <dgm:bulletEnabled val="1"/>
        </dgm:presLayoutVars>
      </dgm:prSet>
      <dgm:spPr/>
      <dgm:t>
        <a:bodyPr/>
        <a:lstStyle/>
        <a:p>
          <a:endParaRPr lang="en-US"/>
        </a:p>
      </dgm:t>
    </dgm:pt>
    <dgm:pt modelId="{2B32857D-50B2-D44F-9609-F623EFE92A3E}" type="pres">
      <dgm:prSet presAssocID="{6A3C8411-D7EE-2244-9084-EEC26E2356CA}" presName="space" presStyleCnt="0"/>
      <dgm:spPr/>
      <dgm:t>
        <a:bodyPr/>
        <a:lstStyle/>
        <a:p>
          <a:endParaRPr lang="en-US"/>
        </a:p>
      </dgm:t>
    </dgm:pt>
    <dgm:pt modelId="{D0FBBB11-8D75-3743-B943-56E1B3B697AB}" type="pres">
      <dgm:prSet presAssocID="{20A0C45E-9B7D-F343-9CCE-0038645FD35D}" presName="Name5" presStyleLbl="vennNode1" presStyleIdx="4" presStyleCnt="6">
        <dgm:presLayoutVars>
          <dgm:bulletEnabled val="1"/>
        </dgm:presLayoutVars>
      </dgm:prSet>
      <dgm:spPr/>
      <dgm:t>
        <a:bodyPr/>
        <a:lstStyle/>
        <a:p>
          <a:endParaRPr lang="en-US"/>
        </a:p>
      </dgm:t>
    </dgm:pt>
    <dgm:pt modelId="{D9FFE107-CB3C-5844-B44C-865CDEAB0E80}" type="pres">
      <dgm:prSet presAssocID="{DE09C4DA-BA01-C74E-9A79-79961A959B04}" presName="space" presStyleCnt="0"/>
      <dgm:spPr/>
      <dgm:t>
        <a:bodyPr/>
        <a:lstStyle/>
        <a:p>
          <a:endParaRPr lang="en-US"/>
        </a:p>
      </dgm:t>
    </dgm:pt>
    <dgm:pt modelId="{1CE033FA-AAE9-234E-A486-3FA239F0251B}" type="pres">
      <dgm:prSet presAssocID="{CC746185-F2D7-FF40-99E3-37D0D4F01FB9}" presName="Name5" presStyleLbl="vennNode1" presStyleIdx="5" presStyleCnt="6">
        <dgm:presLayoutVars>
          <dgm:bulletEnabled val="1"/>
        </dgm:presLayoutVars>
      </dgm:prSet>
      <dgm:spPr/>
      <dgm:t>
        <a:bodyPr/>
        <a:lstStyle/>
        <a:p>
          <a:endParaRPr lang="en-US"/>
        </a:p>
      </dgm:t>
    </dgm:pt>
  </dgm:ptLst>
  <dgm:cxnLst>
    <dgm:cxn modelId="{7D1CF74F-05F1-4A45-ABD1-048BDF992FCA}" type="presOf" srcId="{20A0C45E-9B7D-F343-9CCE-0038645FD35D}" destId="{D0FBBB11-8D75-3743-B943-56E1B3B697AB}" srcOrd="0" destOrd="0" presId="urn:microsoft.com/office/officeart/2005/8/layout/venn3"/>
    <dgm:cxn modelId="{ECB0A18A-2959-4E46-ABB8-1D3480FB0A42}" srcId="{5D4342C8-3A0A-674C-9749-F06FF60DDA33}" destId="{04E850D9-909A-1C4B-A5DD-D8869E0E513D}" srcOrd="3" destOrd="0" parTransId="{78AFCBB4-3830-624D-A86F-17D34851E6E0}" sibTransId="{6A3C8411-D7EE-2244-9084-EEC26E2356CA}"/>
    <dgm:cxn modelId="{5421B4F8-A9D7-4443-9EB8-83A74EC8B5B6}" srcId="{5D4342C8-3A0A-674C-9749-F06FF60DDA33}" destId="{20A0C45E-9B7D-F343-9CCE-0038645FD35D}" srcOrd="4" destOrd="0" parTransId="{A9EE106F-4CB2-8F4E-9E95-EE26AE7F1C07}" sibTransId="{DE09C4DA-BA01-C74E-9A79-79961A959B04}"/>
    <dgm:cxn modelId="{A2BD2D42-CCFA-4155-9F7E-A1CBF162DB9C}" type="presOf" srcId="{0D9D796C-D15B-C24E-B974-124130BD4C43}" destId="{4A9A893B-0BA0-C84A-ABC8-906BBFBD2C3D}" srcOrd="0" destOrd="0" presId="urn:microsoft.com/office/officeart/2005/8/layout/venn3"/>
    <dgm:cxn modelId="{B63098D5-B058-0841-A5DD-9D5F37BCD09E}" srcId="{5D4342C8-3A0A-674C-9749-F06FF60DDA33}" destId="{A48ED7AB-3399-3F4B-8282-198EE42AFABE}" srcOrd="2" destOrd="0" parTransId="{3EFA3CB3-742B-7440-9422-A3FB08E20427}" sibTransId="{85E021CD-3238-B946-9A28-32701F6BA361}"/>
    <dgm:cxn modelId="{EA757A99-B3D6-8948-8C55-F5824FBF111D}" srcId="{5D4342C8-3A0A-674C-9749-F06FF60DDA33}" destId="{0D9D796C-D15B-C24E-B974-124130BD4C43}" srcOrd="0" destOrd="0" parTransId="{07D671FE-D8C8-2749-BC9D-5FADA9132AD1}" sibTransId="{C710578C-76FE-EE4A-B094-5E7A7329B965}"/>
    <dgm:cxn modelId="{563DEC0B-7C8C-4769-9CFB-45C51FDC0F52}" type="presOf" srcId="{6E3F6847-004A-154C-94DD-06335A724188}" destId="{85EE5D9E-8B98-1548-B3D4-BA01D0F23D86}" srcOrd="0" destOrd="0" presId="urn:microsoft.com/office/officeart/2005/8/layout/venn3"/>
    <dgm:cxn modelId="{B57004F3-C113-46B0-A117-01D192864F2F}" type="presOf" srcId="{5D4342C8-3A0A-674C-9749-F06FF60DDA33}" destId="{D5E907F2-B6C9-8A47-877E-33265D384B0B}" srcOrd="0" destOrd="0" presId="urn:microsoft.com/office/officeart/2005/8/layout/venn3"/>
    <dgm:cxn modelId="{6B88D9AD-64A7-4244-A05E-613BF4888D7C}" srcId="{5D4342C8-3A0A-674C-9749-F06FF60DDA33}" destId="{6E3F6847-004A-154C-94DD-06335A724188}" srcOrd="1" destOrd="0" parTransId="{086149DC-1FF1-1347-A98C-4F46D4710378}" sibTransId="{23C379FD-F8BF-1444-8ECC-1A53E5867495}"/>
    <dgm:cxn modelId="{59DEDF7C-E239-4C83-BA94-84A1A3153EAF}" type="presOf" srcId="{A48ED7AB-3399-3F4B-8282-198EE42AFABE}" destId="{8B97A2BB-1923-9342-8612-E8608B4CE249}" srcOrd="0" destOrd="0" presId="urn:microsoft.com/office/officeart/2005/8/layout/venn3"/>
    <dgm:cxn modelId="{56562761-4BE9-47C7-96B4-B4C05FE6DEBF}" type="presOf" srcId="{CC746185-F2D7-FF40-99E3-37D0D4F01FB9}" destId="{1CE033FA-AAE9-234E-A486-3FA239F0251B}" srcOrd="0" destOrd="0" presId="urn:microsoft.com/office/officeart/2005/8/layout/venn3"/>
    <dgm:cxn modelId="{DADCFF4C-D52D-4DB6-95C0-5EE2635EE1A8}" type="presOf" srcId="{04E850D9-909A-1C4B-A5DD-D8869E0E513D}" destId="{4B821F18-DB86-D041-8307-C6B2F95DF813}" srcOrd="0" destOrd="0" presId="urn:microsoft.com/office/officeart/2005/8/layout/venn3"/>
    <dgm:cxn modelId="{BB685CC7-44C9-5B47-9E0E-D4A8A73BE8C1}" srcId="{5D4342C8-3A0A-674C-9749-F06FF60DDA33}" destId="{CC746185-F2D7-FF40-99E3-37D0D4F01FB9}" srcOrd="5" destOrd="0" parTransId="{BD523B13-C450-2341-9C9E-3B808111B155}" sibTransId="{B4E7F1A2-237B-6F4F-BC1B-519CF8D4CA6F}"/>
    <dgm:cxn modelId="{99A0A762-097C-4511-8542-8E6C2A1BEAE4}" type="presParOf" srcId="{D5E907F2-B6C9-8A47-877E-33265D384B0B}" destId="{4A9A893B-0BA0-C84A-ABC8-906BBFBD2C3D}" srcOrd="0" destOrd="0" presId="urn:microsoft.com/office/officeart/2005/8/layout/venn3"/>
    <dgm:cxn modelId="{8AD0DBE3-2B40-45F5-AE78-CE6A8734C535}" type="presParOf" srcId="{D5E907F2-B6C9-8A47-877E-33265D384B0B}" destId="{80415946-99F9-8048-837C-031E8638480B}" srcOrd="1" destOrd="0" presId="urn:microsoft.com/office/officeart/2005/8/layout/venn3"/>
    <dgm:cxn modelId="{8183F642-AB93-42FD-8FBB-FC08E13C40D9}" type="presParOf" srcId="{D5E907F2-B6C9-8A47-877E-33265D384B0B}" destId="{85EE5D9E-8B98-1548-B3D4-BA01D0F23D86}" srcOrd="2" destOrd="0" presId="urn:microsoft.com/office/officeart/2005/8/layout/venn3"/>
    <dgm:cxn modelId="{98A9B829-15A0-4280-A2ED-47160E636C7A}" type="presParOf" srcId="{D5E907F2-B6C9-8A47-877E-33265D384B0B}" destId="{1567EAEA-F085-4E4A-AB1F-4ACA4B4A28CE}" srcOrd="3" destOrd="0" presId="urn:microsoft.com/office/officeart/2005/8/layout/venn3"/>
    <dgm:cxn modelId="{3DD69507-E62E-4445-93FE-5CAC5F2FE083}" type="presParOf" srcId="{D5E907F2-B6C9-8A47-877E-33265D384B0B}" destId="{8B97A2BB-1923-9342-8612-E8608B4CE249}" srcOrd="4" destOrd="0" presId="urn:microsoft.com/office/officeart/2005/8/layout/venn3"/>
    <dgm:cxn modelId="{4DF78959-54B9-432F-8F1F-06E373B5EC3D}" type="presParOf" srcId="{D5E907F2-B6C9-8A47-877E-33265D384B0B}" destId="{9E5836B9-69B8-B341-9D4E-7E98FFFCA84D}" srcOrd="5" destOrd="0" presId="urn:microsoft.com/office/officeart/2005/8/layout/venn3"/>
    <dgm:cxn modelId="{94B8476F-4F3C-4714-8A2E-7BC87562674B}" type="presParOf" srcId="{D5E907F2-B6C9-8A47-877E-33265D384B0B}" destId="{4B821F18-DB86-D041-8307-C6B2F95DF813}" srcOrd="6" destOrd="0" presId="urn:microsoft.com/office/officeart/2005/8/layout/venn3"/>
    <dgm:cxn modelId="{4444704B-8B91-494D-9AC7-49A21F099303}" type="presParOf" srcId="{D5E907F2-B6C9-8A47-877E-33265D384B0B}" destId="{2B32857D-50B2-D44F-9609-F623EFE92A3E}" srcOrd="7" destOrd="0" presId="urn:microsoft.com/office/officeart/2005/8/layout/venn3"/>
    <dgm:cxn modelId="{33238D3D-07E1-4E64-BBCB-E396B2BD2C9A}" type="presParOf" srcId="{D5E907F2-B6C9-8A47-877E-33265D384B0B}" destId="{D0FBBB11-8D75-3743-B943-56E1B3B697AB}" srcOrd="8" destOrd="0" presId="urn:microsoft.com/office/officeart/2005/8/layout/venn3"/>
    <dgm:cxn modelId="{2ED30F32-85A7-4AD1-9182-33FB525BA5D7}" type="presParOf" srcId="{D5E907F2-B6C9-8A47-877E-33265D384B0B}" destId="{D9FFE107-CB3C-5844-B44C-865CDEAB0E80}" srcOrd="9" destOrd="0" presId="urn:microsoft.com/office/officeart/2005/8/layout/venn3"/>
    <dgm:cxn modelId="{33B0F407-2596-46FC-BF51-90FA6AAA993E}" type="presParOf" srcId="{D5E907F2-B6C9-8A47-877E-33265D384B0B}" destId="{1CE033FA-AAE9-234E-A486-3FA239F0251B}" srcOrd="10" destOrd="0" presId="urn:microsoft.com/office/officeart/2005/8/layout/ven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D4342C8-3A0A-674C-9749-F06FF60DDA33}" type="doc">
      <dgm:prSet loTypeId="urn:microsoft.com/office/officeart/2009/3/layout/StepUpProcess" loCatId="" qsTypeId="urn:microsoft.com/office/officeart/2005/8/quickstyle/simple4" qsCatId="simple" csTypeId="urn:microsoft.com/office/officeart/2005/8/colors/accent1_2" csCatId="accent1" phldr="1"/>
      <dgm:spPr/>
      <dgm:t>
        <a:bodyPr/>
        <a:lstStyle/>
        <a:p>
          <a:endParaRPr lang="en-US"/>
        </a:p>
      </dgm:t>
    </dgm:pt>
    <dgm:pt modelId="{0D9D796C-D15B-C24E-B974-124130BD4C43}">
      <dgm:prSet phldrT="[Text]" custT="1"/>
      <dgm:spPr/>
      <dgm:t>
        <a:bodyPr/>
        <a:lstStyle/>
        <a:p>
          <a:r>
            <a:rPr lang="en-SG" sz="1400" dirty="0" smtClean="0"/>
            <a:t>Founded in </a:t>
          </a:r>
          <a:r>
            <a:rPr lang="en-SG" sz="3600" b="0" dirty="0" smtClean="0">
              <a:solidFill>
                <a:srgbClr val="E46C0A"/>
              </a:solidFill>
            </a:rPr>
            <a:t>1988</a:t>
          </a:r>
          <a:endParaRPr lang="en-US" sz="2800" b="0" dirty="0">
            <a:solidFill>
              <a:srgbClr val="E46C0A"/>
            </a:solidFill>
          </a:endParaRPr>
        </a:p>
      </dgm:t>
    </dgm:pt>
    <dgm:pt modelId="{07D671FE-D8C8-2749-BC9D-5FADA9132AD1}" type="parTrans" cxnId="{EA757A99-B3D6-8948-8C55-F5824FBF111D}">
      <dgm:prSet/>
      <dgm:spPr/>
      <dgm:t>
        <a:bodyPr/>
        <a:lstStyle/>
        <a:p>
          <a:endParaRPr lang="en-US"/>
        </a:p>
      </dgm:t>
    </dgm:pt>
    <dgm:pt modelId="{C710578C-76FE-EE4A-B094-5E7A7329B965}" type="sibTrans" cxnId="{EA757A99-B3D6-8948-8C55-F5824FBF111D}">
      <dgm:prSet/>
      <dgm:spPr/>
      <dgm:t>
        <a:bodyPr/>
        <a:lstStyle/>
        <a:p>
          <a:endParaRPr lang="en-US"/>
        </a:p>
      </dgm:t>
    </dgm:pt>
    <dgm:pt modelId="{A48ED7AB-3399-3F4B-8282-198EE42AFABE}">
      <dgm:prSet phldrT="[Text]" custT="1"/>
      <dgm:spPr/>
      <dgm:t>
        <a:bodyPr/>
        <a:lstStyle/>
        <a:p>
          <a:pPr>
            <a:lnSpc>
              <a:spcPct val="90000"/>
            </a:lnSpc>
          </a:pPr>
          <a:r>
            <a:rPr lang="en-SG" sz="1400" dirty="0" smtClean="0"/>
            <a:t>Revenue 2012: </a:t>
          </a:r>
        </a:p>
        <a:p>
          <a:pPr>
            <a:lnSpc>
              <a:spcPct val="70000"/>
            </a:lnSpc>
          </a:pPr>
          <a:r>
            <a:rPr lang="en-SG" sz="4000" b="0" dirty="0" smtClean="0">
              <a:solidFill>
                <a:schemeClr val="accent6">
                  <a:lumMod val="75000"/>
                </a:schemeClr>
              </a:solidFill>
            </a:rPr>
            <a:t>81.5</a:t>
          </a:r>
          <a:r>
            <a:rPr lang="en-SG" sz="1000" b="1" dirty="0" smtClean="0">
              <a:solidFill>
                <a:schemeClr val="accent6">
                  <a:lumMod val="75000"/>
                </a:schemeClr>
              </a:solidFill>
            </a:rPr>
            <a:t> </a:t>
          </a:r>
          <a:r>
            <a:rPr lang="en-SG" sz="1800" b="0" dirty="0" smtClean="0"/>
            <a:t>Million US$</a:t>
          </a:r>
          <a:endParaRPr lang="en-US" sz="2400" b="0" dirty="0"/>
        </a:p>
      </dgm:t>
    </dgm:pt>
    <dgm:pt modelId="{85E021CD-3238-B946-9A28-32701F6BA361}" type="sibTrans" cxnId="{B63098D5-B058-0841-A5DD-9D5F37BCD09E}">
      <dgm:prSet/>
      <dgm:spPr/>
      <dgm:t>
        <a:bodyPr/>
        <a:lstStyle/>
        <a:p>
          <a:endParaRPr lang="en-US"/>
        </a:p>
      </dgm:t>
    </dgm:pt>
    <dgm:pt modelId="{3EFA3CB3-742B-7440-9422-A3FB08E20427}" type="parTrans" cxnId="{B63098D5-B058-0841-A5DD-9D5F37BCD09E}">
      <dgm:prSet/>
      <dgm:spPr/>
      <dgm:t>
        <a:bodyPr/>
        <a:lstStyle/>
        <a:p>
          <a:endParaRPr lang="en-US"/>
        </a:p>
      </dgm:t>
    </dgm:pt>
    <dgm:pt modelId="{04E850D9-909A-1C4B-A5DD-D8869E0E513D}">
      <dgm:prSet phldrT="[Text]" custT="1"/>
      <dgm:spPr/>
      <dgm:t>
        <a:bodyPr/>
        <a:lstStyle/>
        <a:p>
          <a:pPr>
            <a:lnSpc>
              <a:spcPct val="90000"/>
            </a:lnSpc>
          </a:pPr>
          <a:r>
            <a:rPr lang="en-SG" sz="1400" dirty="0" smtClean="0"/>
            <a:t>Nr. Of Employees </a:t>
          </a:r>
        </a:p>
        <a:p>
          <a:pPr>
            <a:lnSpc>
              <a:spcPct val="70000"/>
            </a:lnSpc>
          </a:pPr>
          <a:r>
            <a:rPr lang="en-SG" sz="2400" b="0" dirty="0" smtClean="0">
              <a:solidFill>
                <a:srgbClr val="E46C0A"/>
              </a:solidFill>
            </a:rPr>
            <a:t> 4,100</a:t>
          </a:r>
          <a:endParaRPr lang="en-US" sz="1400" b="0" dirty="0">
            <a:solidFill>
              <a:srgbClr val="E46C0A"/>
            </a:solidFill>
          </a:endParaRPr>
        </a:p>
      </dgm:t>
    </dgm:pt>
    <dgm:pt modelId="{6A3C8411-D7EE-2244-9084-EEC26E2356CA}" type="sibTrans" cxnId="{ECB0A18A-2959-4E46-ABB8-1D3480FB0A42}">
      <dgm:prSet/>
      <dgm:spPr/>
      <dgm:t>
        <a:bodyPr/>
        <a:lstStyle/>
        <a:p>
          <a:endParaRPr lang="en-US"/>
        </a:p>
      </dgm:t>
    </dgm:pt>
    <dgm:pt modelId="{78AFCBB4-3830-624D-A86F-17D34851E6E0}" type="parTrans" cxnId="{ECB0A18A-2959-4E46-ABB8-1D3480FB0A42}">
      <dgm:prSet/>
      <dgm:spPr/>
      <dgm:t>
        <a:bodyPr/>
        <a:lstStyle/>
        <a:p>
          <a:endParaRPr lang="en-US"/>
        </a:p>
      </dgm:t>
    </dgm:pt>
    <dgm:pt modelId="{38B28EC1-9DC4-C44E-BE21-EC7F00728990}" type="pres">
      <dgm:prSet presAssocID="{5D4342C8-3A0A-674C-9749-F06FF60DDA33}" presName="rootnode" presStyleCnt="0">
        <dgm:presLayoutVars>
          <dgm:chMax/>
          <dgm:chPref/>
          <dgm:dir/>
          <dgm:animLvl val="lvl"/>
        </dgm:presLayoutVars>
      </dgm:prSet>
      <dgm:spPr/>
      <dgm:t>
        <a:bodyPr/>
        <a:lstStyle/>
        <a:p>
          <a:endParaRPr lang="en-US"/>
        </a:p>
      </dgm:t>
    </dgm:pt>
    <dgm:pt modelId="{01965096-330C-8D4B-973C-662F19DCF57C}" type="pres">
      <dgm:prSet presAssocID="{0D9D796C-D15B-C24E-B974-124130BD4C43}" presName="composite" presStyleCnt="0"/>
      <dgm:spPr/>
    </dgm:pt>
    <dgm:pt modelId="{F6637A1C-3951-D744-B127-ED0840996753}" type="pres">
      <dgm:prSet presAssocID="{0D9D796C-D15B-C24E-B974-124130BD4C43}" presName="LShape" presStyleLbl="alignNode1" presStyleIdx="0" presStyleCnt="5"/>
      <dgm:spPr>
        <a:effectLst/>
      </dgm:spPr>
      <dgm:t>
        <a:bodyPr/>
        <a:lstStyle/>
        <a:p>
          <a:endParaRPr lang="en-US"/>
        </a:p>
      </dgm:t>
    </dgm:pt>
    <dgm:pt modelId="{D31D36B9-3906-3649-8319-C34A1B361A18}" type="pres">
      <dgm:prSet presAssocID="{0D9D796C-D15B-C24E-B974-124130BD4C43}" presName="ParentText" presStyleLbl="revTx" presStyleIdx="0" presStyleCnt="3">
        <dgm:presLayoutVars>
          <dgm:chMax val="0"/>
          <dgm:chPref val="0"/>
          <dgm:bulletEnabled val="1"/>
        </dgm:presLayoutVars>
      </dgm:prSet>
      <dgm:spPr/>
      <dgm:t>
        <a:bodyPr/>
        <a:lstStyle/>
        <a:p>
          <a:endParaRPr lang="en-US"/>
        </a:p>
      </dgm:t>
    </dgm:pt>
    <dgm:pt modelId="{429FA0B1-0512-074F-9BE1-8E44EF2B4A45}" type="pres">
      <dgm:prSet presAssocID="{0D9D796C-D15B-C24E-B974-124130BD4C43}" presName="Triangle" presStyleLbl="alignNode1" presStyleIdx="1" presStyleCnt="5"/>
      <dgm:spPr>
        <a:effectLst/>
      </dgm:spPr>
      <dgm:t>
        <a:bodyPr/>
        <a:lstStyle/>
        <a:p>
          <a:endParaRPr lang="en-US"/>
        </a:p>
      </dgm:t>
    </dgm:pt>
    <dgm:pt modelId="{5A73F216-10F1-2045-86CF-3054F7B10609}" type="pres">
      <dgm:prSet presAssocID="{C710578C-76FE-EE4A-B094-5E7A7329B965}" presName="sibTrans" presStyleCnt="0"/>
      <dgm:spPr/>
    </dgm:pt>
    <dgm:pt modelId="{7EFC4D15-E88C-8A44-8461-B8C3BF50B2D1}" type="pres">
      <dgm:prSet presAssocID="{C710578C-76FE-EE4A-B094-5E7A7329B965}" presName="space" presStyleCnt="0"/>
      <dgm:spPr/>
    </dgm:pt>
    <dgm:pt modelId="{A0D0F03F-52B4-0A43-8E48-1E923A9CDCE3}" type="pres">
      <dgm:prSet presAssocID="{A48ED7AB-3399-3F4B-8282-198EE42AFABE}" presName="composite" presStyleCnt="0"/>
      <dgm:spPr/>
    </dgm:pt>
    <dgm:pt modelId="{0FE92307-DB5F-C849-8714-5BA475BB1D59}" type="pres">
      <dgm:prSet presAssocID="{A48ED7AB-3399-3F4B-8282-198EE42AFABE}" presName="LShape" presStyleLbl="alignNode1" presStyleIdx="2" presStyleCnt="5"/>
      <dgm:spPr>
        <a:effectLst/>
      </dgm:spPr>
      <dgm:t>
        <a:bodyPr/>
        <a:lstStyle/>
        <a:p>
          <a:endParaRPr lang="en-US"/>
        </a:p>
      </dgm:t>
    </dgm:pt>
    <dgm:pt modelId="{44877445-46C3-6645-B192-BE7D87E97BF4}" type="pres">
      <dgm:prSet presAssocID="{A48ED7AB-3399-3F4B-8282-198EE42AFABE}" presName="ParentText" presStyleLbl="revTx" presStyleIdx="1" presStyleCnt="3">
        <dgm:presLayoutVars>
          <dgm:chMax val="0"/>
          <dgm:chPref val="0"/>
          <dgm:bulletEnabled val="1"/>
        </dgm:presLayoutVars>
      </dgm:prSet>
      <dgm:spPr/>
      <dgm:t>
        <a:bodyPr/>
        <a:lstStyle/>
        <a:p>
          <a:endParaRPr lang="en-US"/>
        </a:p>
      </dgm:t>
    </dgm:pt>
    <dgm:pt modelId="{2C1E7A1B-14FF-3249-804C-F77856EA5A53}" type="pres">
      <dgm:prSet presAssocID="{A48ED7AB-3399-3F4B-8282-198EE42AFABE}" presName="Triangle" presStyleLbl="alignNode1" presStyleIdx="3" presStyleCnt="5"/>
      <dgm:spPr>
        <a:effectLst/>
      </dgm:spPr>
      <dgm:t>
        <a:bodyPr/>
        <a:lstStyle/>
        <a:p>
          <a:endParaRPr lang="en-US"/>
        </a:p>
      </dgm:t>
    </dgm:pt>
    <dgm:pt modelId="{FC90B592-2E5A-604A-9674-D45BD365D94D}" type="pres">
      <dgm:prSet presAssocID="{85E021CD-3238-B946-9A28-32701F6BA361}" presName="sibTrans" presStyleCnt="0"/>
      <dgm:spPr/>
    </dgm:pt>
    <dgm:pt modelId="{450B56CD-EBB9-614A-9B34-6449DC79852B}" type="pres">
      <dgm:prSet presAssocID="{85E021CD-3238-B946-9A28-32701F6BA361}" presName="space" presStyleCnt="0"/>
      <dgm:spPr/>
    </dgm:pt>
    <dgm:pt modelId="{1DFD90B2-75D5-EA48-9133-5774506DDC30}" type="pres">
      <dgm:prSet presAssocID="{04E850D9-909A-1C4B-A5DD-D8869E0E513D}" presName="composite" presStyleCnt="0"/>
      <dgm:spPr/>
    </dgm:pt>
    <dgm:pt modelId="{F1E27497-C12B-7445-8DB3-B9B45A7591D4}" type="pres">
      <dgm:prSet presAssocID="{04E850D9-909A-1C4B-A5DD-D8869E0E513D}" presName="LShape" presStyleLbl="alignNode1" presStyleIdx="4" presStyleCnt="5"/>
      <dgm:spPr>
        <a:effectLst/>
      </dgm:spPr>
      <dgm:t>
        <a:bodyPr/>
        <a:lstStyle/>
        <a:p>
          <a:endParaRPr lang="en-US"/>
        </a:p>
      </dgm:t>
    </dgm:pt>
    <dgm:pt modelId="{3FF6F30A-B6CD-5742-AF45-32A3A55BF5A5}" type="pres">
      <dgm:prSet presAssocID="{04E850D9-909A-1C4B-A5DD-D8869E0E513D}" presName="ParentText" presStyleLbl="revTx" presStyleIdx="2" presStyleCnt="3">
        <dgm:presLayoutVars>
          <dgm:chMax val="0"/>
          <dgm:chPref val="0"/>
          <dgm:bulletEnabled val="1"/>
        </dgm:presLayoutVars>
      </dgm:prSet>
      <dgm:spPr/>
      <dgm:t>
        <a:bodyPr/>
        <a:lstStyle/>
        <a:p>
          <a:endParaRPr lang="en-US"/>
        </a:p>
      </dgm:t>
    </dgm:pt>
  </dgm:ptLst>
  <dgm:cxnLst>
    <dgm:cxn modelId="{65838DD3-5CB3-4DC7-A90B-320581C518CC}" type="presOf" srcId="{5D4342C8-3A0A-674C-9749-F06FF60DDA33}" destId="{38B28EC1-9DC4-C44E-BE21-EC7F00728990}" srcOrd="0" destOrd="0" presId="urn:microsoft.com/office/officeart/2009/3/layout/StepUpProcess"/>
    <dgm:cxn modelId="{0F5BDA10-F21A-4AF4-9FC1-99985A3522D5}" type="presOf" srcId="{A48ED7AB-3399-3F4B-8282-198EE42AFABE}" destId="{44877445-46C3-6645-B192-BE7D87E97BF4}" srcOrd="0" destOrd="0" presId="urn:microsoft.com/office/officeart/2009/3/layout/StepUpProcess"/>
    <dgm:cxn modelId="{ECB0A18A-2959-4E46-ABB8-1D3480FB0A42}" srcId="{5D4342C8-3A0A-674C-9749-F06FF60DDA33}" destId="{04E850D9-909A-1C4B-A5DD-D8869E0E513D}" srcOrd="2" destOrd="0" parTransId="{78AFCBB4-3830-624D-A86F-17D34851E6E0}" sibTransId="{6A3C8411-D7EE-2244-9084-EEC26E2356CA}"/>
    <dgm:cxn modelId="{B63098D5-B058-0841-A5DD-9D5F37BCD09E}" srcId="{5D4342C8-3A0A-674C-9749-F06FF60DDA33}" destId="{A48ED7AB-3399-3F4B-8282-198EE42AFABE}" srcOrd="1" destOrd="0" parTransId="{3EFA3CB3-742B-7440-9422-A3FB08E20427}" sibTransId="{85E021CD-3238-B946-9A28-32701F6BA361}"/>
    <dgm:cxn modelId="{EA757A99-B3D6-8948-8C55-F5824FBF111D}" srcId="{5D4342C8-3A0A-674C-9749-F06FF60DDA33}" destId="{0D9D796C-D15B-C24E-B974-124130BD4C43}" srcOrd="0" destOrd="0" parTransId="{07D671FE-D8C8-2749-BC9D-5FADA9132AD1}" sibTransId="{C710578C-76FE-EE4A-B094-5E7A7329B965}"/>
    <dgm:cxn modelId="{329F4993-0FEC-40AF-8B90-0D071A077BC4}" type="presOf" srcId="{0D9D796C-D15B-C24E-B974-124130BD4C43}" destId="{D31D36B9-3906-3649-8319-C34A1B361A18}" srcOrd="0" destOrd="0" presId="urn:microsoft.com/office/officeart/2009/3/layout/StepUpProcess"/>
    <dgm:cxn modelId="{9F32AD2F-8B8C-404F-A0F6-AE870FCD6C64}" type="presOf" srcId="{04E850D9-909A-1C4B-A5DD-D8869E0E513D}" destId="{3FF6F30A-B6CD-5742-AF45-32A3A55BF5A5}" srcOrd="0" destOrd="0" presId="urn:microsoft.com/office/officeart/2009/3/layout/StepUpProcess"/>
    <dgm:cxn modelId="{3D9AFAF7-57A9-49ED-87A7-901A64CC5926}" type="presParOf" srcId="{38B28EC1-9DC4-C44E-BE21-EC7F00728990}" destId="{01965096-330C-8D4B-973C-662F19DCF57C}" srcOrd="0" destOrd="0" presId="urn:microsoft.com/office/officeart/2009/3/layout/StepUpProcess"/>
    <dgm:cxn modelId="{092A235B-C970-4878-B3FA-328E04231E22}" type="presParOf" srcId="{01965096-330C-8D4B-973C-662F19DCF57C}" destId="{F6637A1C-3951-D744-B127-ED0840996753}" srcOrd="0" destOrd="0" presId="urn:microsoft.com/office/officeart/2009/3/layout/StepUpProcess"/>
    <dgm:cxn modelId="{1D840A18-B91E-4C2C-8B32-4402B10DDA9B}" type="presParOf" srcId="{01965096-330C-8D4B-973C-662F19DCF57C}" destId="{D31D36B9-3906-3649-8319-C34A1B361A18}" srcOrd="1" destOrd="0" presId="urn:microsoft.com/office/officeart/2009/3/layout/StepUpProcess"/>
    <dgm:cxn modelId="{0D005B32-F2DB-4B52-A726-69FE3D08FED8}" type="presParOf" srcId="{01965096-330C-8D4B-973C-662F19DCF57C}" destId="{429FA0B1-0512-074F-9BE1-8E44EF2B4A45}" srcOrd="2" destOrd="0" presId="urn:microsoft.com/office/officeart/2009/3/layout/StepUpProcess"/>
    <dgm:cxn modelId="{6FF76EB5-5E1E-42E1-B7DC-17846FC0C314}" type="presParOf" srcId="{38B28EC1-9DC4-C44E-BE21-EC7F00728990}" destId="{5A73F216-10F1-2045-86CF-3054F7B10609}" srcOrd="1" destOrd="0" presId="urn:microsoft.com/office/officeart/2009/3/layout/StepUpProcess"/>
    <dgm:cxn modelId="{6061AEBE-B2E2-4D85-BEC5-30FFA58BE0A9}" type="presParOf" srcId="{5A73F216-10F1-2045-86CF-3054F7B10609}" destId="{7EFC4D15-E88C-8A44-8461-B8C3BF50B2D1}" srcOrd="0" destOrd="0" presId="urn:microsoft.com/office/officeart/2009/3/layout/StepUpProcess"/>
    <dgm:cxn modelId="{97908195-6698-4CFF-8CDF-432BA75EA507}" type="presParOf" srcId="{38B28EC1-9DC4-C44E-BE21-EC7F00728990}" destId="{A0D0F03F-52B4-0A43-8E48-1E923A9CDCE3}" srcOrd="2" destOrd="0" presId="urn:microsoft.com/office/officeart/2009/3/layout/StepUpProcess"/>
    <dgm:cxn modelId="{C572777C-1AF5-4D6B-B62B-EB56857EB0B0}" type="presParOf" srcId="{A0D0F03F-52B4-0A43-8E48-1E923A9CDCE3}" destId="{0FE92307-DB5F-C849-8714-5BA475BB1D59}" srcOrd="0" destOrd="0" presId="urn:microsoft.com/office/officeart/2009/3/layout/StepUpProcess"/>
    <dgm:cxn modelId="{1F881400-FC85-4EDA-8D8C-041CDE272C59}" type="presParOf" srcId="{A0D0F03F-52B4-0A43-8E48-1E923A9CDCE3}" destId="{44877445-46C3-6645-B192-BE7D87E97BF4}" srcOrd="1" destOrd="0" presId="urn:microsoft.com/office/officeart/2009/3/layout/StepUpProcess"/>
    <dgm:cxn modelId="{0D73A292-2155-4C63-9501-DDEA347B77BF}" type="presParOf" srcId="{A0D0F03F-52B4-0A43-8E48-1E923A9CDCE3}" destId="{2C1E7A1B-14FF-3249-804C-F77856EA5A53}" srcOrd="2" destOrd="0" presId="urn:microsoft.com/office/officeart/2009/3/layout/StepUpProcess"/>
    <dgm:cxn modelId="{E7CF1C97-76D4-48EC-A9EA-0B4756FA998C}" type="presParOf" srcId="{38B28EC1-9DC4-C44E-BE21-EC7F00728990}" destId="{FC90B592-2E5A-604A-9674-D45BD365D94D}" srcOrd="3" destOrd="0" presId="urn:microsoft.com/office/officeart/2009/3/layout/StepUpProcess"/>
    <dgm:cxn modelId="{2652F2D1-471B-45B0-8F23-D1113E8CB964}" type="presParOf" srcId="{FC90B592-2E5A-604A-9674-D45BD365D94D}" destId="{450B56CD-EBB9-614A-9B34-6449DC79852B}" srcOrd="0" destOrd="0" presId="urn:microsoft.com/office/officeart/2009/3/layout/StepUpProcess"/>
    <dgm:cxn modelId="{2F935690-15F8-4C69-B8AF-5EFDE6F3C461}" type="presParOf" srcId="{38B28EC1-9DC4-C44E-BE21-EC7F00728990}" destId="{1DFD90B2-75D5-EA48-9133-5774506DDC30}" srcOrd="4" destOrd="0" presId="urn:microsoft.com/office/officeart/2009/3/layout/StepUpProcess"/>
    <dgm:cxn modelId="{EE496745-8CA3-4D66-BEC3-F8FC3D918C59}" type="presParOf" srcId="{1DFD90B2-75D5-EA48-9133-5774506DDC30}" destId="{F1E27497-C12B-7445-8DB3-B9B45A7591D4}" srcOrd="0" destOrd="0" presId="urn:microsoft.com/office/officeart/2009/3/layout/StepUpProcess"/>
    <dgm:cxn modelId="{B4E12E4B-D4AA-4D16-BEDA-DED151F64CB8}" type="presParOf" srcId="{1DFD90B2-75D5-EA48-9133-5774506DDC30}" destId="{3FF6F30A-B6CD-5742-AF45-32A3A55BF5A5}"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9EE5D6A-A7FC-E143-A6BC-D3095599CDA8}" type="doc">
      <dgm:prSet loTypeId="urn:microsoft.com/office/officeart/2008/layout/RadialCluster" loCatId="" qsTypeId="urn:microsoft.com/office/officeart/2005/8/quickstyle/simple4" qsCatId="simple" csTypeId="urn:microsoft.com/office/officeart/2005/8/colors/accent1_2" csCatId="accent1" phldr="1"/>
      <dgm:spPr/>
      <dgm:t>
        <a:bodyPr/>
        <a:lstStyle/>
        <a:p>
          <a:endParaRPr lang="en-US"/>
        </a:p>
      </dgm:t>
    </dgm:pt>
    <dgm:pt modelId="{D5622445-0C09-434F-B8A6-54291B023514}">
      <dgm:prSet phldrT="[Text]"/>
      <dgm:spPr>
        <a:blipFill rotWithShape="1">
          <a:blip xmlns:r="http://schemas.openxmlformats.org/officeDocument/2006/relationships" r:embed="rId1"/>
          <a:stretch>
            <a:fillRect/>
          </a:stretch>
        </a:blipFill>
        <a:ln w="76200" cmpd="sng">
          <a:noFill/>
        </a:ln>
        <a:effectLst/>
      </dgm:spPr>
      <dgm:t>
        <a:bodyPr/>
        <a:lstStyle/>
        <a:p>
          <a:endParaRPr lang="en-US" dirty="0"/>
        </a:p>
      </dgm:t>
    </dgm:pt>
    <dgm:pt modelId="{82ED0EA1-6607-874C-B455-8672D59FC88E}" type="parTrans" cxnId="{B4F2ADEB-F24F-AF43-8BE3-D175997E0FF1}">
      <dgm:prSet/>
      <dgm:spPr/>
      <dgm:t>
        <a:bodyPr/>
        <a:lstStyle/>
        <a:p>
          <a:endParaRPr lang="en-US"/>
        </a:p>
      </dgm:t>
    </dgm:pt>
    <dgm:pt modelId="{7FBCF3F4-2CC1-2943-81ED-2AE2646709F9}" type="sibTrans" cxnId="{B4F2ADEB-F24F-AF43-8BE3-D175997E0FF1}">
      <dgm:prSet/>
      <dgm:spPr/>
      <dgm:t>
        <a:bodyPr/>
        <a:lstStyle/>
        <a:p>
          <a:endParaRPr lang="en-US"/>
        </a:p>
      </dgm:t>
    </dgm:pt>
    <dgm:pt modelId="{CE171658-6AD4-3F48-9388-F086DD0546FF}">
      <dgm:prSet phldrT="[Text]"/>
      <dgm:spPr>
        <a:solidFill>
          <a:schemeClr val="tx2">
            <a:lumMod val="60000"/>
            <a:lumOff val="40000"/>
          </a:schemeClr>
        </a:solidFill>
        <a:ln w="76200" cmpd="sng">
          <a:solidFill>
            <a:schemeClr val="accent1">
              <a:lumMod val="20000"/>
              <a:lumOff val="80000"/>
            </a:schemeClr>
          </a:solidFill>
        </a:ln>
        <a:effectLst/>
      </dgm:spPr>
      <dgm:t>
        <a:bodyPr/>
        <a:lstStyle/>
        <a:p>
          <a:r>
            <a:rPr lang="en-US" dirty="0" smtClean="0">
              <a:latin typeface="+mn-lt"/>
            </a:rPr>
            <a:t>Application Services</a:t>
          </a:r>
          <a:endParaRPr lang="en-US" dirty="0"/>
        </a:p>
      </dgm:t>
    </dgm:pt>
    <dgm:pt modelId="{5F7C95D1-54A3-014E-9D09-AAA245F15414}" type="parTrans" cxnId="{42077F36-C983-8B40-8B3C-C7DFF6E24281}">
      <dgm:prSet/>
      <dgm:spPr/>
      <dgm:t>
        <a:bodyPr/>
        <a:lstStyle/>
        <a:p>
          <a:endParaRPr lang="en-US"/>
        </a:p>
      </dgm:t>
    </dgm:pt>
    <dgm:pt modelId="{B3ED8412-8702-894B-A202-BDF9D986443F}" type="sibTrans" cxnId="{42077F36-C983-8B40-8B3C-C7DFF6E24281}">
      <dgm:prSet/>
      <dgm:spPr/>
      <dgm:t>
        <a:bodyPr/>
        <a:lstStyle/>
        <a:p>
          <a:endParaRPr lang="en-US"/>
        </a:p>
      </dgm:t>
    </dgm:pt>
    <dgm:pt modelId="{52A8703C-A26E-1040-AA59-BC88347C2361}">
      <dgm:prSet phldrT="[Text]"/>
      <dgm:spPr>
        <a:solidFill>
          <a:schemeClr val="tx2">
            <a:lumMod val="60000"/>
            <a:lumOff val="40000"/>
          </a:schemeClr>
        </a:solidFill>
        <a:ln w="76200" cmpd="sng">
          <a:solidFill>
            <a:schemeClr val="accent1">
              <a:lumMod val="20000"/>
              <a:lumOff val="80000"/>
            </a:schemeClr>
          </a:solidFill>
        </a:ln>
        <a:effectLst/>
      </dgm:spPr>
      <dgm:t>
        <a:bodyPr/>
        <a:lstStyle/>
        <a:p>
          <a:r>
            <a:rPr lang="en-US" dirty="0" smtClean="0">
              <a:latin typeface="+mn-lt"/>
            </a:rPr>
            <a:t>Embedded Systems</a:t>
          </a:r>
          <a:endParaRPr lang="en-US" dirty="0"/>
        </a:p>
      </dgm:t>
    </dgm:pt>
    <dgm:pt modelId="{BD808E3C-A995-6F45-AF25-CDAB520FC0EB}" type="parTrans" cxnId="{F45AB88F-40A4-CE4D-9DBE-34B4E2DA5260}">
      <dgm:prSet/>
      <dgm:spPr/>
      <dgm:t>
        <a:bodyPr/>
        <a:lstStyle/>
        <a:p>
          <a:endParaRPr lang="en-US"/>
        </a:p>
      </dgm:t>
    </dgm:pt>
    <dgm:pt modelId="{3BA560B4-4D8F-CA4B-AEBB-7F28DFBD27C6}" type="sibTrans" cxnId="{F45AB88F-40A4-CE4D-9DBE-34B4E2DA5260}">
      <dgm:prSet/>
      <dgm:spPr/>
      <dgm:t>
        <a:bodyPr/>
        <a:lstStyle/>
        <a:p>
          <a:endParaRPr lang="en-US"/>
        </a:p>
      </dgm:t>
    </dgm:pt>
    <dgm:pt modelId="{D2A8AB9F-A62E-DA46-8016-4A93828544DD}">
      <dgm:prSet phldrT="[Text]"/>
      <dgm:spPr>
        <a:solidFill>
          <a:schemeClr val="tx2">
            <a:lumMod val="60000"/>
            <a:lumOff val="40000"/>
          </a:schemeClr>
        </a:solidFill>
        <a:ln w="76200" cmpd="sng">
          <a:solidFill>
            <a:schemeClr val="accent1">
              <a:lumMod val="20000"/>
              <a:lumOff val="80000"/>
            </a:schemeClr>
          </a:solidFill>
        </a:ln>
        <a:effectLst/>
      </dgm:spPr>
      <dgm:t>
        <a:bodyPr/>
        <a:lstStyle/>
        <a:p>
          <a:r>
            <a:rPr lang="en-US" dirty="0" smtClean="0">
              <a:latin typeface="+mn-lt"/>
            </a:rPr>
            <a:t>BPO Services </a:t>
          </a:r>
          <a:endParaRPr lang="en-US" dirty="0"/>
        </a:p>
      </dgm:t>
    </dgm:pt>
    <dgm:pt modelId="{CA008037-149E-5B48-B325-E3E1C17CE5D1}" type="parTrans" cxnId="{0421F3CC-C531-6F47-A26E-87907285C6AA}">
      <dgm:prSet/>
      <dgm:spPr/>
      <dgm:t>
        <a:bodyPr/>
        <a:lstStyle/>
        <a:p>
          <a:endParaRPr lang="en-US"/>
        </a:p>
      </dgm:t>
    </dgm:pt>
    <dgm:pt modelId="{6B00E0C3-862A-354B-833E-D2DE1EA932E7}" type="sibTrans" cxnId="{0421F3CC-C531-6F47-A26E-87907285C6AA}">
      <dgm:prSet/>
      <dgm:spPr/>
      <dgm:t>
        <a:bodyPr/>
        <a:lstStyle/>
        <a:p>
          <a:endParaRPr lang="en-US"/>
        </a:p>
      </dgm:t>
    </dgm:pt>
    <dgm:pt modelId="{C6B104A0-D14B-5F4E-94DA-EC70B94BECAF}">
      <dgm:prSet phldrT="[Text]"/>
      <dgm:spPr>
        <a:solidFill>
          <a:schemeClr val="tx2">
            <a:lumMod val="60000"/>
            <a:lumOff val="40000"/>
          </a:schemeClr>
        </a:solidFill>
        <a:ln w="76200" cmpd="sng">
          <a:solidFill>
            <a:schemeClr val="accent1">
              <a:lumMod val="20000"/>
              <a:lumOff val="80000"/>
            </a:schemeClr>
          </a:solidFill>
        </a:ln>
        <a:effectLst/>
      </dgm:spPr>
      <dgm:t>
        <a:bodyPr/>
        <a:lstStyle/>
        <a:p>
          <a:r>
            <a:rPr lang="en-US" dirty="0" smtClean="0">
              <a:latin typeface="+mn-lt"/>
            </a:rPr>
            <a:t>Testing Services</a:t>
          </a:r>
          <a:endParaRPr lang="en-US" dirty="0"/>
        </a:p>
      </dgm:t>
    </dgm:pt>
    <dgm:pt modelId="{A4A0F326-0F04-9945-BEEF-DF458F2C7F82}" type="parTrans" cxnId="{3483B399-0C24-904C-BBF4-2A0075FC2ED8}">
      <dgm:prSet/>
      <dgm:spPr/>
      <dgm:t>
        <a:bodyPr/>
        <a:lstStyle/>
        <a:p>
          <a:endParaRPr lang="en-US"/>
        </a:p>
      </dgm:t>
    </dgm:pt>
    <dgm:pt modelId="{3FB071DD-21FA-2440-BE52-993373D25C46}" type="sibTrans" cxnId="{3483B399-0C24-904C-BBF4-2A0075FC2ED8}">
      <dgm:prSet/>
      <dgm:spPr/>
      <dgm:t>
        <a:bodyPr/>
        <a:lstStyle/>
        <a:p>
          <a:endParaRPr lang="en-US"/>
        </a:p>
      </dgm:t>
    </dgm:pt>
    <dgm:pt modelId="{12203765-FDB1-8C49-826E-212B7B26FFF8}">
      <dgm:prSet phldrT="[Text]"/>
      <dgm:spPr>
        <a:solidFill>
          <a:schemeClr val="tx2">
            <a:lumMod val="60000"/>
            <a:lumOff val="40000"/>
          </a:schemeClr>
        </a:solidFill>
        <a:ln w="76200" cmpd="sng">
          <a:solidFill>
            <a:schemeClr val="accent1">
              <a:lumMod val="20000"/>
              <a:lumOff val="80000"/>
            </a:schemeClr>
          </a:solidFill>
        </a:ln>
        <a:effectLst/>
      </dgm:spPr>
      <dgm:t>
        <a:bodyPr/>
        <a:lstStyle/>
        <a:p>
          <a:r>
            <a:rPr lang="en-US" dirty="0" smtClean="0">
              <a:latin typeface="+mn-lt"/>
            </a:rPr>
            <a:t>ERP Solutions and Services </a:t>
          </a:r>
          <a:endParaRPr lang="en-US" dirty="0"/>
        </a:p>
      </dgm:t>
    </dgm:pt>
    <dgm:pt modelId="{DFE1AE1B-0852-DE45-9748-A5033C111349}" type="parTrans" cxnId="{03CFC1FB-AA88-5C42-AF44-8D292E130856}">
      <dgm:prSet/>
      <dgm:spPr/>
      <dgm:t>
        <a:bodyPr/>
        <a:lstStyle/>
        <a:p>
          <a:endParaRPr lang="en-US"/>
        </a:p>
      </dgm:t>
    </dgm:pt>
    <dgm:pt modelId="{1D64F8DF-9704-EB4D-B8C9-0D5108DF18BC}" type="sibTrans" cxnId="{03CFC1FB-AA88-5C42-AF44-8D292E130856}">
      <dgm:prSet/>
      <dgm:spPr/>
      <dgm:t>
        <a:bodyPr/>
        <a:lstStyle/>
        <a:p>
          <a:endParaRPr lang="en-US"/>
        </a:p>
      </dgm:t>
    </dgm:pt>
    <dgm:pt modelId="{4FF39F88-F04A-8F49-BB08-CE55B674C5B8}">
      <dgm:prSet phldrT="[Text]"/>
      <dgm:spPr>
        <a:solidFill>
          <a:schemeClr val="tx2">
            <a:lumMod val="60000"/>
            <a:lumOff val="40000"/>
          </a:schemeClr>
        </a:solidFill>
        <a:ln w="76200" cmpd="sng">
          <a:solidFill>
            <a:schemeClr val="accent1">
              <a:lumMod val="20000"/>
              <a:lumOff val="80000"/>
            </a:schemeClr>
          </a:solidFill>
        </a:ln>
        <a:effectLst/>
      </dgm:spPr>
      <dgm:t>
        <a:bodyPr/>
        <a:lstStyle/>
        <a:p>
          <a:r>
            <a:rPr lang="en-US" dirty="0" smtClean="0">
              <a:latin typeface="+mn-lt"/>
            </a:rPr>
            <a:t>Migrations Services</a:t>
          </a:r>
          <a:endParaRPr lang="en-US" dirty="0"/>
        </a:p>
      </dgm:t>
    </dgm:pt>
    <dgm:pt modelId="{94EB02DD-6CEB-CE48-A509-35575BE969F0}" type="parTrans" cxnId="{C473BCAE-B29F-1542-BB11-AE70C0DFE5DD}">
      <dgm:prSet/>
      <dgm:spPr/>
      <dgm:t>
        <a:bodyPr/>
        <a:lstStyle/>
        <a:p>
          <a:endParaRPr lang="en-US"/>
        </a:p>
      </dgm:t>
    </dgm:pt>
    <dgm:pt modelId="{F909F43E-472A-3945-8522-0FC5394E1DA2}" type="sibTrans" cxnId="{C473BCAE-B29F-1542-BB11-AE70C0DFE5DD}">
      <dgm:prSet/>
      <dgm:spPr/>
      <dgm:t>
        <a:bodyPr/>
        <a:lstStyle/>
        <a:p>
          <a:endParaRPr lang="en-US"/>
        </a:p>
      </dgm:t>
    </dgm:pt>
    <dgm:pt modelId="{F3DE2C21-8D14-0244-AC5F-5338012A074A}">
      <dgm:prSet phldrT="[Text]"/>
      <dgm:spPr>
        <a:solidFill>
          <a:schemeClr val="tx2">
            <a:lumMod val="60000"/>
            <a:lumOff val="40000"/>
          </a:schemeClr>
        </a:solidFill>
        <a:ln w="76200" cmpd="sng">
          <a:solidFill>
            <a:schemeClr val="accent1">
              <a:lumMod val="20000"/>
              <a:lumOff val="80000"/>
            </a:schemeClr>
          </a:solidFill>
        </a:ln>
        <a:effectLst/>
      </dgm:spPr>
      <dgm:t>
        <a:bodyPr/>
        <a:lstStyle/>
        <a:p>
          <a:r>
            <a:rPr lang="en-US" dirty="0" smtClean="0"/>
            <a:t>Mobility Services</a:t>
          </a:r>
          <a:endParaRPr lang="en-US" dirty="0"/>
        </a:p>
      </dgm:t>
    </dgm:pt>
    <dgm:pt modelId="{2B04DBBA-6A79-E044-B1AD-56B07A5C18A3}" type="parTrans" cxnId="{7E7A0B28-58D4-4D49-BC35-826D0AD90A4E}">
      <dgm:prSet/>
      <dgm:spPr/>
      <dgm:t>
        <a:bodyPr/>
        <a:lstStyle/>
        <a:p>
          <a:endParaRPr lang="en-US"/>
        </a:p>
      </dgm:t>
    </dgm:pt>
    <dgm:pt modelId="{5885D77E-3EDE-9A4E-AEFB-4339EE14FD93}" type="sibTrans" cxnId="{7E7A0B28-58D4-4D49-BC35-826D0AD90A4E}">
      <dgm:prSet/>
      <dgm:spPr/>
      <dgm:t>
        <a:bodyPr/>
        <a:lstStyle/>
        <a:p>
          <a:endParaRPr lang="en-US"/>
        </a:p>
      </dgm:t>
    </dgm:pt>
    <dgm:pt modelId="{F96A6E71-A1A7-2848-9D32-7C4D7DB55D81}" type="pres">
      <dgm:prSet presAssocID="{89EE5D6A-A7FC-E143-A6BC-D3095599CDA8}" presName="Name0" presStyleCnt="0">
        <dgm:presLayoutVars>
          <dgm:chMax val="1"/>
          <dgm:chPref val="1"/>
          <dgm:dir/>
          <dgm:animOne val="branch"/>
          <dgm:animLvl val="lvl"/>
        </dgm:presLayoutVars>
      </dgm:prSet>
      <dgm:spPr/>
      <dgm:t>
        <a:bodyPr/>
        <a:lstStyle/>
        <a:p>
          <a:endParaRPr lang="en-US"/>
        </a:p>
      </dgm:t>
    </dgm:pt>
    <dgm:pt modelId="{A910988B-D8B8-AB4A-8F90-5DBBDC4B34C0}" type="pres">
      <dgm:prSet presAssocID="{D5622445-0C09-434F-B8A6-54291B023514}" presName="singleCycle" presStyleCnt="0"/>
      <dgm:spPr/>
    </dgm:pt>
    <dgm:pt modelId="{A85C2E97-143C-894E-BA4C-0F09CC85B790}" type="pres">
      <dgm:prSet presAssocID="{D5622445-0C09-434F-B8A6-54291B023514}" presName="singleCenter" presStyleLbl="node1" presStyleIdx="0" presStyleCnt="8" custScaleX="174161" custScaleY="113584" custLinFactNeighborY="-3765">
        <dgm:presLayoutVars>
          <dgm:chMax val="7"/>
          <dgm:chPref val="7"/>
        </dgm:presLayoutVars>
      </dgm:prSet>
      <dgm:spPr/>
      <dgm:t>
        <a:bodyPr/>
        <a:lstStyle/>
        <a:p>
          <a:endParaRPr lang="en-US"/>
        </a:p>
      </dgm:t>
    </dgm:pt>
    <dgm:pt modelId="{00B63EA0-EF9C-9A41-AD0A-4388F1850C47}" type="pres">
      <dgm:prSet presAssocID="{5F7C95D1-54A3-014E-9D09-AAA245F15414}" presName="Name56" presStyleLbl="parChTrans1D2" presStyleIdx="0" presStyleCnt="7"/>
      <dgm:spPr/>
      <dgm:t>
        <a:bodyPr/>
        <a:lstStyle/>
        <a:p>
          <a:endParaRPr lang="en-US"/>
        </a:p>
      </dgm:t>
    </dgm:pt>
    <dgm:pt modelId="{0BAEAB14-3A80-434B-B868-7E8EE3C154DD}" type="pres">
      <dgm:prSet presAssocID="{CE171658-6AD4-3F48-9388-F086DD0546FF}" presName="text0" presStyleLbl="node1" presStyleIdx="1" presStyleCnt="8" custScaleX="158678" custScaleY="78865" custRadScaleRad="105751">
        <dgm:presLayoutVars>
          <dgm:bulletEnabled val="1"/>
        </dgm:presLayoutVars>
      </dgm:prSet>
      <dgm:spPr/>
      <dgm:t>
        <a:bodyPr/>
        <a:lstStyle/>
        <a:p>
          <a:endParaRPr lang="en-US"/>
        </a:p>
      </dgm:t>
    </dgm:pt>
    <dgm:pt modelId="{88E636D6-626A-E74B-94AA-16970D619F58}" type="pres">
      <dgm:prSet presAssocID="{BD808E3C-A995-6F45-AF25-CDAB520FC0EB}" presName="Name56" presStyleLbl="parChTrans1D2" presStyleIdx="1" presStyleCnt="7"/>
      <dgm:spPr/>
      <dgm:t>
        <a:bodyPr/>
        <a:lstStyle/>
        <a:p>
          <a:endParaRPr lang="en-US"/>
        </a:p>
      </dgm:t>
    </dgm:pt>
    <dgm:pt modelId="{20470A7D-83BE-3941-AD28-417BB28589B3}" type="pres">
      <dgm:prSet presAssocID="{52A8703C-A26E-1040-AA59-BC88347C2361}" presName="text0" presStyleLbl="node1" presStyleIdx="2" presStyleCnt="8" custScaleX="158678" custScaleY="78865" custRadScaleRad="136878" custRadScaleInc="44624">
        <dgm:presLayoutVars>
          <dgm:bulletEnabled val="1"/>
        </dgm:presLayoutVars>
      </dgm:prSet>
      <dgm:spPr/>
      <dgm:t>
        <a:bodyPr/>
        <a:lstStyle/>
        <a:p>
          <a:endParaRPr lang="en-US"/>
        </a:p>
      </dgm:t>
    </dgm:pt>
    <dgm:pt modelId="{9ED3BE70-6129-734C-A1B7-A1F31D004F33}" type="pres">
      <dgm:prSet presAssocID="{CA008037-149E-5B48-B325-E3E1C17CE5D1}" presName="Name56" presStyleLbl="parChTrans1D2" presStyleIdx="2" presStyleCnt="7"/>
      <dgm:spPr/>
      <dgm:t>
        <a:bodyPr/>
        <a:lstStyle/>
        <a:p>
          <a:endParaRPr lang="en-US"/>
        </a:p>
      </dgm:t>
    </dgm:pt>
    <dgm:pt modelId="{68CF28F7-6129-E943-8383-58D15505064E}" type="pres">
      <dgm:prSet presAssocID="{D2A8AB9F-A62E-DA46-8016-4A93828544DD}" presName="text0" presStyleLbl="node1" presStyleIdx="3" presStyleCnt="8" custScaleX="158678" custScaleY="78865" custRadScaleRad="125454" custRadScaleInc="-10269">
        <dgm:presLayoutVars>
          <dgm:bulletEnabled val="1"/>
        </dgm:presLayoutVars>
      </dgm:prSet>
      <dgm:spPr/>
      <dgm:t>
        <a:bodyPr/>
        <a:lstStyle/>
        <a:p>
          <a:endParaRPr lang="en-US"/>
        </a:p>
      </dgm:t>
    </dgm:pt>
    <dgm:pt modelId="{4CFE4752-DACC-254F-B849-CAE6993B0486}" type="pres">
      <dgm:prSet presAssocID="{DFE1AE1B-0852-DE45-9748-A5033C111349}" presName="Name56" presStyleLbl="parChTrans1D2" presStyleIdx="3" presStyleCnt="7"/>
      <dgm:spPr/>
      <dgm:t>
        <a:bodyPr/>
        <a:lstStyle/>
        <a:p>
          <a:endParaRPr lang="en-US"/>
        </a:p>
      </dgm:t>
    </dgm:pt>
    <dgm:pt modelId="{6A6FA020-4E5E-0049-A6D5-945316C4382B}" type="pres">
      <dgm:prSet presAssocID="{12203765-FDB1-8C49-826E-212B7B26FFF8}" presName="text0" presStyleLbl="node1" presStyleIdx="4" presStyleCnt="8" custScaleX="158678" custScaleY="78865" custRadScaleRad="118236" custRadScaleInc="-10376">
        <dgm:presLayoutVars>
          <dgm:bulletEnabled val="1"/>
        </dgm:presLayoutVars>
      </dgm:prSet>
      <dgm:spPr/>
      <dgm:t>
        <a:bodyPr/>
        <a:lstStyle/>
        <a:p>
          <a:endParaRPr lang="en-US"/>
        </a:p>
      </dgm:t>
    </dgm:pt>
    <dgm:pt modelId="{DD4C70AD-0A29-DB41-BDEC-4D8C0230C16F}" type="pres">
      <dgm:prSet presAssocID="{A4A0F326-0F04-9945-BEEF-DF458F2C7F82}" presName="Name56" presStyleLbl="parChTrans1D2" presStyleIdx="4" presStyleCnt="7"/>
      <dgm:spPr/>
      <dgm:t>
        <a:bodyPr/>
        <a:lstStyle/>
        <a:p>
          <a:endParaRPr lang="en-US"/>
        </a:p>
      </dgm:t>
    </dgm:pt>
    <dgm:pt modelId="{9891C20E-8AD9-9445-BE2A-617A52FBF463}" type="pres">
      <dgm:prSet presAssocID="{C6B104A0-D14B-5F4E-94DA-EC70B94BECAF}" presName="text0" presStyleLbl="node1" presStyleIdx="5" presStyleCnt="8" custScaleX="158678" custScaleY="78865" custRadScaleRad="117948" custRadScaleInc="9363">
        <dgm:presLayoutVars>
          <dgm:bulletEnabled val="1"/>
        </dgm:presLayoutVars>
      </dgm:prSet>
      <dgm:spPr/>
      <dgm:t>
        <a:bodyPr/>
        <a:lstStyle/>
        <a:p>
          <a:endParaRPr lang="en-US"/>
        </a:p>
      </dgm:t>
    </dgm:pt>
    <dgm:pt modelId="{BD238371-4402-574E-A8A5-47149E426A0C}" type="pres">
      <dgm:prSet presAssocID="{94EB02DD-6CEB-CE48-A509-35575BE969F0}" presName="Name56" presStyleLbl="parChTrans1D2" presStyleIdx="5" presStyleCnt="7"/>
      <dgm:spPr/>
      <dgm:t>
        <a:bodyPr/>
        <a:lstStyle/>
        <a:p>
          <a:endParaRPr lang="en-US"/>
        </a:p>
      </dgm:t>
    </dgm:pt>
    <dgm:pt modelId="{72A68D04-6392-FE46-AA0A-A3757D71A873}" type="pres">
      <dgm:prSet presAssocID="{4FF39F88-F04A-8F49-BB08-CE55B674C5B8}" presName="text0" presStyleLbl="node1" presStyleIdx="6" presStyleCnt="8" custScaleX="158678" custScaleY="78865" custRadScaleRad="127600" custRadScaleInc="10944">
        <dgm:presLayoutVars>
          <dgm:bulletEnabled val="1"/>
        </dgm:presLayoutVars>
      </dgm:prSet>
      <dgm:spPr/>
      <dgm:t>
        <a:bodyPr/>
        <a:lstStyle/>
        <a:p>
          <a:endParaRPr lang="en-US"/>
        </a:p>
      </dgm:t>
    </dgm:pt>
    <dgm:pt modelId="{AA289DC2-E72D-5047-AEC5-29E3B696AD22}" type="pres">
      <dgm:prSet presAssocID="{2B04DBBA-6A79-E044-B1AD-56B07A5C18A3}" presName="Name56" presStyleLbl="parChTrans1D2" presStyleIdx="6" presStyleCnt="7"/>
      <dgm:spPr/>
      <dgm:t>
        <a:bodyPr/>
        <a:lstStyle/>
        <a:p>
          <a:endParaRPr lang="en-US"/>
        </a:p>
      </dgm:t>
    </dgm:pt>
    <dgm:pt modelId="{D0AC5DFE-6240-B147-92E9-F6552A5AF8A6}" type="pres">
      <dgm:prSet presAssocID="{F3DE2C21-8D14-0244-AC5F-5338012A074A}" presName="text0" presStyleLbl="node1" presStyleIdx="7" presStyleCnt="8" custScaleX="158678" custScaleY="78865" custRadScaleRad="139366" custRadScaleInc="-46651">
        <dgm:presLayoutVars>
          <dgm:bulletEnabled val="1"/>
        </dgm:presLayoutVars>
      </dgm:prSet>
      <dgm:spPr/>
      <dgm:t>
        <a:bodyPr/>
        <a:lstStyle/>
        <a:p>
          <a:endParaRPr lang="en-US"/>
        </a:p>
      </dgm:t>
    </dgm:pt>
  </dgm:ptLst>
  <dgm:cxnLst>
    <dgm:cxn modelId="{400AA0BE-D2A3-474F-9A24-2FD2956257FD}" type="presOf" srcId="{12203765-FDB1-8C49-826E-212B7B26FFF8}" destId="{6A6FA020-4E5E-0049-A6D5-945316C4382B}" srcOrd="0" destOrd="0" presId="urn:microsoft.com/office/officeart/2008/layout/RadialCluster"/>
    <dgm:cxn modelId="{4253F1A3-0D64-4361-9A60-13C1B361FE32}" type="presOf" srcId="{DFE1AE1B-0852-DE45-9748-A5033C111349}" destId="{4CFE4752-DACC-254F-B849-CAE6993B0486}" srcOrd="0" destOrd="0" presId="urn:microsoft.com/office/officeart/2008/layout/RadialCluster"/>
    <dgm:cxn modelId="{76B8C75D-B6BA-47ED-88FA-A2D36BEE7AD7}" type="presOf" srcId="{4FF39F88-F04A-8F49-BB08-CE55B674C5B8}" destId="{72A68D04-6392-FE46-AA0A-A3757D71A873}" srcOrd="0" destOrd="0" presId="urn:microsoft.com/office/officeart/2008/layout/RadialCluster"/>
    <dgm:cxn modelId="{3C2BEAB1-2447-40CD-A2F4-2B020081EA49}" type="presOf" srcId="{CE171658-6AD4-3F48-9388-F086DD0546FF}" destId="{0BAEAB14-3A80-434B-B868-7E8EE3C154DD}" srcOrd="0" destOrd="0" presId="urn:microsoft.com/office/officeart/2008/layout/RadialCluster"/>
    <dgm:cxn modelId="{A1AA724A-C1B2-46B2-A7FA-36A1494F417E}" type="presOf" srcId="{CA008037-149E-5B48-B325-E3E1C17CE5D1}" destId="{9ED3BE70-6129-734C-A1B7-A1F31D004F33}" srcOrd="0" destOrd="0" presId="urn:microsoft.com/office/officeart/2008/layout/RadialCluster"/>
    <dgm:cxn modelId="{7E7A0B28-58D4-4D49-BC35-826D0AD90A4E}" srcId="{D5622445-0C09-434F-B8A6-54291B023514}" destId="{F3DE2C21-8D14-0244-AC5F-5338012A074A}" srcOrd="6" destOrd="0" parTransId="{2B04DBBA-6A79-E044-B1AD-56B07A5C18A3}" sibTransId="{5885D77E-3EDE-9A4E-AEFB-4339EE14FD93}"/>
    <dgm:cxn modelId="{B1B17408-382D-48E4-9FF2-453FB71EA6CA}" type="presOf" srcId="{F3DE2C21-8D14-0244-AC5F-5338012A074A}" destId="{D0AC5DFE-6240-B147-92E9-F6552A5AF8A6}" srcOrd="0" destOrd="0" presId="urn:microsoft.com/office/officeart/2008/layout/RadialCluster"/>
    <dgm:cxn modelId="{892CEECF-4523-46D8-A31B-E8D88C7A3C26}" type="presOf" srcId="{94EB02DD-6CEB-CE48-A509-35575BE969F0}" destId="{BD238371-4402-574E-A8A5-47149E426A0C}" srcOrd="0" destOrd="0" presId="urn:microsoft.com/office/officeart/2008/layout/RadialCluster"/>
    <dgm:cxn modelId="{07A827FC-F643-4E89-8FCF-259FDF590FAB}" type="presOf" srcId="{BD808E3C-A995-6F45-AF25-CDAB520FC0EB}" destId="{88E636D6-626A-E74B-94AA-16970D619F58}" srcOrd="0" destOrd="0" presId="urn:microsoft.com/office/officeart/2008/layout/RadialCluster"/>
    <dgm:cxn modelId="{42D4DC32-FCA3-49B2-A6C2-E17E55C72717}" type="presOf" srcId="{C6B104A0-D14B-5F4E-94DA-EC70B94BECAF}" destId="{9891C20E-8AD9-9445-BE2A-617A52FBF463}" srcOrd="0" destOrd="0" presId="urn:microsoft.com/office/officeart/2008/layout/RadialCluster"/>
    <dgm:cxn modelId="{B4F2ADEB-F24F-AF43-8BE3-D175997E0FF1}" srcId="{89EE5D6A-A7FC-E143-A6BC-D3095599CDA8}" destId="{D5622445-0C09-434F-B8A6-54291B023514}" srcOrd="0" destOrd="0" parTransId="{82ED0EA1-6607-874C-B455-8672D59FC88E}" sibTransId="{7FBCF3F4-2CC1-2943-81ED-2AE2646709F9}"/>
    <dgm:cxn modelId="{0D781BD8-B002-498F-B0E3-724B25781E66}" type="presOf" srcId="{52A8703C-A26E-1040-AA59-BC88347C2361}" destId="{20470A7D-83BE-3941-AD28-417BB28589B3}" srcOrd="0" destOrd="0" presId="urn:microsoft.com/office/officeart/2008/layout/RadialCluster"/>
    <dgm:cxn modelId="{C473BCAE-B29F-1542-BB11-AE70C0DFE5DD}" srcId="{D5622445-0C09-434F-B8A6-54291B023514}" destId="{4FF39F88-F04A-8F49-BB08-CE55B674C5B8}" srcOrd="5" destOrd="0" parTransId="{94EB02DD-6CEB-CE48-A509-35575BE969F0}" sibTransId="{F909F43E-472A-3945-8522-0FC5394E1DA2}"/>
    <dgm:cxn modelId="{03CFC1FB-AA88-5C42-AF44-8D292E130856}" srcId="{D5622445-0C09-434F-B8A6-54291B023514}" destId="{12203765-FDB1-8C49-826E-212B7B26FFF8}" srcOrd="3" destOrd="0" parTransId="{DFE1AE1B-0852-DE45-9748-A5033C111349}" sibTransId="{1D64F8DF-9704-EB4D-B8C9-0D5108DF18BC}"/>
    <dgm:cxn modelId="{AE5A65E3-2DE8-4226-B7F5-26F17F1B6803}" type="presOf" srcId="{2B04DBBA-6A79-E044-B1AD-56B07A5C18A3}" destId="{AA289DC2-E72D-5047-AEC5-29E3B696AD22}" srcOrd="0" destOrd="0" presId="urn:microsoft.com/office/officeart/2008/layout/RadialCluster"/>
    <dgm:cxn modelId="{F5FF68E3-85C2-4D73-B7C7-B460F6A6C754}" type="presOf" srcId="{D2A8AB9F-A62E-DA46-8016-4A93828544DD}" destId="{68CF28F7-6129-E943-8383-58D15505064E}" srcOrd="0" destOrd="0" presId="urn:microsoft.com/office/officeart/2008/layout/RadialCluster"/>
    <dgm:cxn modelId="{EA4DDDE2-413A-407F-B2F1-3FCCCC61F6A2}" type="presOf" srcId="{5F7C95D1-54A3-014E-9D09-AAA245F15414}" destId="{00B63EA0-EF9C-9A41-AD0A-4388F1850C47}" srcOrd="0" destOrd="0" presId="urn:microsoft.com/office/officeart/2008/layout/RadialCluster"/>
    <dgm:cxn modelId="{5D3DA226-37FB-4767-8910-44C50B665C24}" type="presOf" srcId="{89EE5D6A-A7FC-E143-A6BC-D3095599CDA8}" destId="{F96A6E71-A1A7-2848-9D32-7C4D7DB55D81}" srcOrd="0" destOrd="0" presId="urn:microsoft.com/office/officeart/2008/layout/RadialCluster"/>
    <dgm:cxn modelId="{42077F36-C983-8B40-8B3C-C7DFF6E24281}" srcId="{D5622445-0C09-434F-B8A6-54291B023514}" destId="{CE171658-6AD4-3F48-9388-F086DD0546FF}" srcOrd="0" destOrd="0" parTransId="{5F7C95D1-54A3-014E-9D09-AAA245F15414}" sibTransId="{B3ED8412-8702-894B-A202-BDF9D986443F}"/>
    <dgm:cxn modelId="{F45AB88F-40A4-CE4D-9DBE-34B4E2DA5260}" srcId="{D5622445-0C09-434F-B8A6-54291B023514}" destId="{52A8703C-A26E-1040-AA59-BC88347C2361}" srcOrd="1" destOrd="0" parTransId="{BD808E3C-A995-6F45-AF25-CDAB520FC0EB}" sibTransId="{3BA560B4-4D8F-CA4B-AEBB-7F28DFBD27C6}"/>
    <dgm:cxn modelId="{3483B399-0C24-904C-BBF4-2A0075FC2ED8}" srcId="{D5622445-0C09-434F-B8A6-54291B023514}" destId="{C6B104A0-D14B-5F4E-94DA-EC70B94BECAF}" srcOrd="4" destOrd="0" parTransId="{A4A0F326-0F04-9945-BEEF-DF458F2C7F82}" sibTransId="{3FB071DD-21FA-2440-BE52-993373D25C46}"/>
    <dgm:cxn modelId="{0421F3CC-C531-6F47-A26E-87907285C6AA}" srcId="{D5622445-0C09-434F-B8A6-54291B023514}" destId="{D2A8AB9F-A62E-DA46-8016-4A93828544DD}" srcOrd="2" destOrd="0" parTransId="{CA008037-149E-5B48-B325-E3E1C17CE5D1}" sibTransId="{6B00E0C3-862A-354B-833E-D2DE1EA932E7}"/>
    <dgm:cxn modelId="{71A326ED-BA44-4CBD-9B2C-FF1349DB8779}" type="presOf" srcId="{A4A0F326-0F04-9945-BEEF-DF458F2C7F82}" destId="{DD4C70AD-0A29-DB41-BDEC-4D8C0230C16F}" srcOrd="0" destOrd="0" presId="urn:microsoft.com/office/officeart/2008/layout/RadialCluster"/>
    <dgm:cxn modelId="{0552ADBA-1263-4E54-BA8E-11F4D9C1A210}" type="presOf" srcId="{D5622445-0C09-434F-B8A6-54291B023514}" destId="{A85C2E97-143C-894E-BA4C-0F09CC85B790}" srcOrd="0" destOrd="0" presId="urn:microsoft.com/office/officeart/2008/layout/RadialCluster"/>
    <dgm:cxn modelId="{9EA8CFCE-512C-42B4-9352-0A2651A5550E}" type="presParOf" srcId="{F96A6E71-A1A7-2848-9D32-7C4D7DB55D81}" destId="{A910988B-D8B8-AB4A-8F90-5DBBDC4B34C0}" srcOrd="0" destOrd="0" presId="urn:microsoft.com/office/officeart/2008/layout/RadialCluster"/>
    <dgm:cxn modelId="{231EE1E0-D06F-4169-A194-06EE04A7AAB2}" type="presParOf" srcId="{A910988B-D8B8-AB4A-8F90-5DBBDC4B34C0}" destId="{A85C2E97-143C-894E-BA4C-0F09CC85B790}" srcOrd="0" destOrd="0" presId="urn:microsoft.com/office/officeart/2008/layout/RadialCluster"/>
    <dgm:cxn modelId="{E54AA4B7-D308-4B67-BA9A-730C3775B178}" type="presParOf" srcId="{A910988B-D8B8-AB4A-8F90-5DBBDC4B34C0}" destId="{00B63EA0-EF9C-9A41-AD0A-4388F1850C47}" srcOrd="1" destOrd="0" presId="urn:microsoft.com/office/officeart/2008/layout/RadialCluster"/>
    <dgm:cxn modelId="{285B2972-092F-4980-99C1-7C83889FAA8F}" type="presParOf" srcId="{A910988B-D8B8-AB4A-8F90-5DBBDC4B34C0}" destId="{0BAEAB14-3A80-434B-B868-7E8EE3C154DD}" srcOrd="2" destOrd="0" presId="urn:microsoft.com/office/officeart/2008/layout/RadialCluster"/>
    <dgm:cxn modelId="{87E8D447-E49B-45FB-8A60-9EA6CD64EB2B}" type="presParOf" srcId="{A910988B-D8B8-AB4A-8F90-5DBBDC4B34C0}" destId="{88E636D6-626A-E74B-94AA-16970D619F58}" srcOrd="3" destOrd="0" presId="urn:microsoft.com/office/officeart/2008/layout/RadialCluster"/>
    <dgm:cxn modelId="{72F484AF-48E8-4BA2-A4EF-6C4DAAFBFA6F}" type="presParOf" srcId="{A910988B-D8B8-AB4A-8F90-5DBBDC4B34C0}" destId="{20470A7D-83BE-3941-AD28-417BB28589B3}" srcOrd="4" destOrd="0" presId="urn:microsoft.com/office/officeart/2008/layout/RadialCluster"/>
    <dgm:cxn modelId="{99A7FFF9-9135-424F-9FC7-04AE3DB0FD1C}" type="presParOf" srcId="{A910988B-D8B8-AB4A-8F90-5DBBDC4B34C0}" destId="{9ED3BE70-6129-734C-A1B7-A1F31D004F33}" srcOrd="5" destOrd="0" presId="urn:microsoft.com/office/officeart/2008/layout/RadialCluster"/>
    <dgm:cxn modelId="{94DD532A-DEEE-48BC-A86F-C8D057197516}" type="presParOf" srcId="{A910988B-D8B8-AB4A-8F90-5DBBDC4B34C0}" destId="{68CF28F7-6129-E943-8383-58D15505064E}" srcOrd="6" destOrd="0" presId="urn:microsoft.com/office/officeart/2008/layout/RadialCluster"/>
    <dgm:cxn modelId="{148BC92C-7318-40E2-98F9-252BE092118E}" type="presParOf" srcId="{A910988B-D8B8-AB4A-8F90-5DBBDC4B34C0}" destId="{4CFE4752-DACC-254F-B849-CAE6993B0486}" srcOrd="7" destOrd="0" presId="urn:microsoft.com/office/officeart/2008/layout/RadialCluster"/>
    <dgm:cxn modelId="{1FAD14E3-FE32-474B-A39F-D819B9D1ABAA}" type="presParOf" srcId="{A910988B-D8B8-AB4A-8F90-5DBBDC4B34C0}" destId="{6A6FA020-4E5E-0049-A6D5-945316C4382B}" srcOrd="8" destOrd="0" presId="urn:microsoft.com/office/officeart/2008/layout/RadialCluster"/>
    <dgm:cxn modelId="{4385E1D9-8517-435D-A869-5E2DE65C985E}" type="presParOf" srcId="{A910988B-D8B8-AB4A-8F90-5DBBDC4B34C0}" destId="{DD4C70AD-0A29-DB41-BDEC-4D8C0230C16F}" srcOrd="9" destOrd="0" presId="urn:microsoft.com/office/officeart/2008/layout/RadialCluster"/>
    <dgm:cxn modelId="{95E3C45B-8E2E-4CFE-8240-570DD0660492}" type="presParOf" srcId="{A910988B-D8B8-AB4A-8F90-5DBBDC4B34C0}" destId="{9891C20E-8AD9-9445-BE2A-617A52FBF463}" srcOrd="10" destOrd="0" presId="urn:microsoft.com/office/officeart/2008/layout/RadialCluster"/>
    <dgm:cxn modelId="{911E6FEF-3D8B-4ADC-B775-BA15864095F6}" type="presParOf" srcId="{A910988B-D8B8-AB4A-8F90-5DBBDC4B34C0}" destId="{BD238371-4402-574E-A8A5-47149E426A0C}" srcOrd="11" destOrd="0" presId="urn:microsoft.com/office/officeart/2008/layout/RadialCluster"/>
    <dgm:cxn modelId="{17305FA9-BA61-4253-90A9-4C80FC7A55B5}" type="presParOf" srcId="{A910988B-D8B8-AB4A-8F90-5DBBDC4B34C0}" destId="{72A68D04-6392-FE46-AA0A-A3757D71A873}" srcOrd="12" destOrd="0" presId="urn:microsoft.com/office/officeart/2008/layout/RadialCluster"/>
    <dgm:cxn modelId="{46EDF70A-0C18-4B4A-98A1-7513F70B0C6B}" type="presParOf" srcId="{A910988B-D8B8-AB4A-8F90-5DBBDC4B34C0}" destId="{AA289DC2-E72D-5047-AEC5-29E3B696AD22}" srcOrd="13" destOrd="0" presId="urn:microsoft.com/office/officeart/2008/layout/RadialCluster"/>
    <dgm:cxn modelId="{73A6AE82-BB4D-49D0-8DF5-DE03008F76DA}" type="presParOf" srcId="{A910988B-D8B8-AB4A-8F90-5DBBDC4B34C0}" destId="{D0AC5DFE-6240-B147-92E9-F6552A5AF8A6}" srcOrd="14"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637A1C-3951-D744-B127-ED0840996753}">
      <dsp:nvSpPr>
        <dsp:cNvPr id="0" name=""/>
        <dsp:cNvSpPr/>
      </dsp:nvSpPr>
      <dsp:spPr>
        <a:xfrm rot="5400000">
          <a:off x="266399" y="845857"/>
          <a:ext cx="800212" cy="1331535"/>
        </a:xfrm>
        <a:prstGeom prst="corner">
          <a:avLst>
            <a:gd name="adj1" fmla="val 16120"/>
            <a:gd name="adj2" fmla="val 1611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D31D36B9-3906-3649-8319-C34A1B361A18}">
      <dsp:nvSpPr>
        <dsp:cNvPr id="0" name=""/>
        <dsp:cNvSpPr/>
      </dsp:nvSpPr>
      <dsp:spPr>
        <a:xfrm>
          <a:off x="132824" y="1243699"/>
          <a:ext cx="1202117" cy="1053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SG" sz="1400" kern="1200" dirty="0" smtClean="0"/>
            <a:t>Founded in </a:t>
          </a:r>
          <a:r>
            <a:rPr lang="en-SG" sz="3600" b="0" kern="1200" dirty="0" smtClean="0">
              <a:solidFill>
                <a:srgbClr val="E46C0A"/>
              </a:solidFill>
            </a:rPr>
            <a:t>1988</a:t>
          </a:r>
          <a:endParaRPr lang="en-US" sz="2800" b="0" kern="1200" dirty="0">
            <a:solidFill>
              <a:srgbClr val="E46C0A"/>
            </a:solidFill>
          </a:endParaRPr>
        </a:p>
      </dsp:txBody>
      <dsp:txXfrm>
        <a:off x="132824" y="1243699"/>
        <a:ext cx="1202117" cy="1053726"/>
      </dsp:txXfrm>
    </dsp:sp>
    <dsp:sp modelId="{429FA0B1-0512-074F-9BE1-8E44EF2B4A45}">
      <dsp:nvSpPr>
        <dsp:cNvPr id="0" name=""/>
        <dsp:cNvSpPr/>
      </dsp:nvSpPr>
      <dsp:spPr>
        <a:xfrm>
          <a:off x="1108127" y="747828"/>
          <a:ext cx="226814" cy="226814"/>
        </a:xfrm>
        <a:prstGeom prst="triangle">
          <a:avLst>
            <a:gd name="adj" fmla="val 10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1BA89201-B76A-704F-9B52-3E7DE52F8D30}">
      <dsp:nvSpPr>
        <dsp:cNvPr id="0" name=""/>
        <dsp:cNvSpPr/>
      </dsp:nvSpPr>
      <dsp:spPr>
        <a:xfrm rot="5400000">
          <a:off x="1738026" y="481702"/>
          <a:ext cx="800212" cy="1331535"/>
        </a:xfrm>
        <a:prstGeom prst="corner">
          <a:avLst>
            <a:gd name="adj1" fmla="val 16120"/>
            <a:gd name="adj2" fmla="val 1611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C1B6C44B-F6F6-3B46-9B80-F2C8BE1967F1}">
      <dsp:nvSpPr>
        <dsp:cNvPr id="0" name=""/>
        <dsp:cNvSpPr/>
      </dsp:nvSpPr>
      <dsp:spPr>
        <a:xfrm>
          <a:off x="1604450" y="879544"/>
          <a:ext cx="1202117" cy="1053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SG" sz="1400" kern="1200" dirty="0" smtClean="0"/>
            <a:t>Public </a:t>
          </a:r>
          <a:r>
            <a:rPr lang="en-SG" sz="1400" kern="1200" dirty="0" smtClean="0">
              <a:solidFill>
                <a:schemeClr val="tx1">
                  <a:hueOff val="0"/>
                  <a:satOff val="0"/>
                  <a:lumOff val="0"/>
                </a:schemeClr>
              </a:solidFill>
            </a:rPr>
            <a:t>listed</a:t>
          </a:r>
          <a:r>
            <a:rPr lang="en-SG" sz="1400" kern="1200" dirty="0" smtClean="0"/>
            <a:t> on </a:t>
          </a:r>
        </a:p>
        <a:p>
          <a:pPr lvl="0" algn="l" defTabSz="622300">
            <a:lnSpc>
              <a:spcPct val="60000"/>
            </a:lnSpc>
            <a:spcBef>
              <a:spcPct val="0"/>
            </a:spcBef>
            <a:spcAft>
              <a:spcPct val="35000"/>
            </a:spcAft>
          </a:pPr>
          <a:r>
            <a:rPr lang="en-SG" sz="1600" b="0" kern="1200" dirty="0" smtClean="0">
              <a:solidFill>
                <a:schemeClr val="tx1"/>
              </a:solidFill>
            </a:rPr>
            <a:t>VNSE</a:t>
          </a:r>
          <a:r>
            <a:rPr lang="en-SG" sz="1600" b="0" kern="1200" dirty="0" smtClean="0">
              <a:solidFill>
                <a:srgbClr val="E46C0A"/>
              </a:solidFill>
            </a:rPr>
            <a:t> </a:t>
          </a:r>
        </a:p>
        <a:p>
          <a:pPr lvl="0" algn="l" defTabSz="622300">
            <a:lnSpc>
              <a:spcPct val="70000"/>
            </a:lnSpc>
            <a:spcBef>
              <a:spcPct val="0"/>
            </a:spcBef>
            <a:spcAft>
              <a:spcPct val="35000"/>
            </a:spcAft>
          </a:pPr>
          <a:r>
            <a:rPr lang="en-SG" sz="2800" b="0" kern="1200" dirty="0" smtClean="0">
              <a:solidFill>
                <a:srgbClr val="E46C0A"/>
              </a:solidFill>
            </a:rPr>
            <a:t>Dec-06</a:t>
          </a:r>
          <a:endParaRPr lang="en-US" sz="2800" b="0" kern="1200" dirty="0">
            <a:solidFill>
              <a:srgbClr val="E46C0A"/>
            </a:solidFill>
          </a:endParaRPr>
        </a:p>
      </dsp:txBody>
      <dsp:txXfrm>
        <a:off x="1604450" y="879544"/>
        <a:ext cx="1202117" cy="1053726"/>
      </dsp:txXfrm>
    </dsp:sp>
    <dsp:sp modelId="{1D991353-0ED4-3745-8BE0-B975578924DB}">
      <dsp:nvSpPr>
        <dsp:cNvPr id="0" name=""/>
        <dsp:cNvSpPr/>
      </dsp:nvSpPr>
      <dsp:spPr>
        <a:xfrm>
          <a:off x="2579753" y="383673"/>
          <a:ext cx="226814" cy="226814"/>
        </a:xfrm>
        <a:prstGeom prst="triangle">
          <a:avLst>
            <a:gd name="adj" fmla="val 10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0FE92307-DB5F-C849-8714-5BA475BB1D59}">
      <dsp:nvSpPr>
        <dsp:cNvPr id="0" name=""/>
        <dsp:cNvSpPr/>
      </dsp:nvSpPr>
      <dsp:spPr>
        <a:xfrm rot="5400000">
          <a:off x="3209652" y="117546"/>
          <a:ext cx="800212" cy="1331535"/>
        </a:xfrm>
        <a:prstGeom prst="corner">
          <a:avLst>
            <a:gd name="adj1" fmla="val 16120"/>
            <a:gd name="adj2" fmla="val 1611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44877445-46C3-6645-B192-BE7D87E97BF4}">
      <dsp:nvSpPr>
        <dsp:cNvPr id="0" name=""/>
        <dsp:cNvSpPr/>
      </dsp:nvSpPr>
      <dsp:spPr>
        <a:xfrm>
          <a:off x="3076077" y="515388"/>
          <a:ext cx="1202117" cy="1053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SG" sz="1400" kern="1200" dirty="0" smtClean="0"/>
            <a:t>Revenue 2012: </a:t>
          </a:r>
        </a:p>
        <a:p>
          <a:pPr lvl="0" algn="l" defTabSz="622300">
            <a:lnSpc>
              <a:spcPct val="70000"/>
            </a:lnSpc>
            <a:spcBef>
              <a:spcPct val="0"/>
            </a:spcBef>
            <a:spcAft>
              <a:spcPct val="35000"/>
            </a:spcAft>
          </a:pPr>
          <a:r>
            <a:rPr lang="en-SG" sz="5400" b="0" kern="1200" dirty="0" smtClean="0">
              <a:solidFill>
                <a:schemeClr val="accent6">
                  <a:lumMod val="75000"/>
                </a:schemeClr>
              </a:solidFill>
            </a:rPr>
            <a:t>1.2</a:t>
          </a:r>
          <a:r>
            <a:rPr lang="en-SG" sz="1200" b="1" kern="1200" dirty="0" smtClean="0">
              <a:solidFill>
                <a:schemeClr val="accent6">
                  <a:lumMod val="75000"/>
                </a:schemeClr>
              </a:solidFill>
            </a:rPr>
            <a:t> </a:t>
          </a:r>
          <a:r>
            <a:rPr lang="en-SG" sz="1800" b="0" kern="1200" dirty="0" smtClean="0"/>
            <a:t>Billion US$</a:t>
          </a:r>
          <a:endParaRPr lang="en-US" sz="2400" b="0" kern="1200" dirty="0"/>
        </a:p>
      </dsp:txBody>
      <dsp:txXfrm>
        <a:off x="3076077" y="515388"/>
        <a:ext cx="1202117" cy="1053726"/>
      </dsp:txXfrm>
    </dsp:sp>
    <dsp:sp modelId="{2C1E7A1B-14FF-3249-804C-F77856EA5A53}">
      <dsp:nvSpPr>
        <dsp:cNvPr id="0" name=""/>
        <dsp:cNvSpPr/>
      </dsp:nvSpPr>
      <dsp:spPr>
        <a:xfrm>
          <a:off x="4051380" y="19517"/>
          <a:ext cx="226814" cy="226814"/>
        </a:xfrm>
        <a:prstGeom prst="triangle">
          <a:avLst>
            <a:gd name="adj" fmla="val 10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F1E27497-C12B-7445-8DB3-B9B45A7591D4}">
      <dsp:nvSpPr>
        <dsp:cNvPr id="0" name=""/>
        <dsp:cNvSpPr/>
      </dsp:nvSpPr>
      <dsp:spPr>
        <a:xfrm rot="5400000">
          <a:off x="4681279" y="-246608"/>
          <a:ext cx="800212" cy="1331535"/>
        </a:xfrm>
        <a:prstGeom prst="corner">
          <a:avLst>
            <a:gd name="adj1" fmla="val 16120"/>
            <a:gd name="adj2" fmla="val 1611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3FF6F30A-B6CD-5742-AF45-32A3A55BF5A5}">
      <dsp:nvSpPr>
        <dsp:cNvPr id="0" name=""/>
        <dsp:cNvSpPr/>
      </dsp:nvSpPr>
      <dsp:spPr>
        <a:xfrm>
          <a:off x="4547704" y="151233"/>
          <a:ext cx="1202117" cy="1053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SG" sz="1400" kern="1200" dirty="0" smtClean="0"/>
            <a:t>Nr. Of Employees </a:t>
          </a:r>
        </a:p>
        <a:p>
          <a:pPr lvl="0" algn="l" defTabSz="622300">
            <a:lnSpc>
              <a:spcPct val="70000"/>
            </a:lnSpc>
            <a:spcBef>
              <a:spcPct val="0"/>
            </a:spcBef>
            <a:spcAft>
              <a:spcPct val="35000"/>
            </a:spcAft>
          </a:pPr>
          <a:r>
            <a:rPr lang="en-SG" sz="2400" b="0" kern="1200" dirty="0" smtClean="0">
              <a:solidFill>
                <a:srgbClr val="E46C0A"/>
              </a:solidFill>
            </a:rPr>
            <a:t>~ 15,000</a:t>
          </a:r>
          <a:endParaRPr lang="en-US" sz="1400" b="0" kern="1200" dirty="0">
            <a:solidFill>
              <a:srgbClr val="E46C0A"/>
            </a:solidFill>
          </a:endParaRPr>
        </a:p>
      </dsp:txBody>
      <dsp:txXfrm>
        <a:off x="4547704" y="151233"/>
        <a:ext cx="1202117" cy="10537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9A893B-0BA0-C84A-ABC8-906BBFBD2C3D}">
      <dsp:nvSpPr>
        <dsp:cNvPr id="0" name=""/>
        <dsp:cNvSpPr/>
      </dsp:nvSpPr>
      <dsp:spPr>
        <a:xfrm>
          <a:off x="701" y="171843"/>
          <a:ext cx="1149831" cy="1149831"/>
        </a:xfrm>
        <a:prstGeom prst="ellipse">
          <a:avLst/>
        </a:prstGeom>
        <a:gradFill rotWithShape="0">
          <a:gsLst>
            <a:gs pos="0">
              <a:schemeClr val="accent1">
                <a:shade val="80000"/>
                <a:alpha val="50000"/>
                <a:hueOff val="0"/>
                <a:satOff val="0"/>
                <a:lumOff val="0"/>
                <a:alphaOff val="0"/>
                <a:shade val="51000"/>
                <a:satMod val="130000"/>
              </a:schemeClr>
            </a:gs>
            <a:gs pos="80000">
              <a:schemeClr val="accent1">
                <a:shade val="80000"/>
                <a:alpha val="50000"/>
                <a:hueOff val="0"/>
                <a:satOff val="0"/>
                <a:lumOff val="0"/>
                <a:alphaOff val="0"/>
                <a:shade val="93000"/>
                <a:satMod val="130000"/>
              </a:schemeClr>
            </a:gs>
            <a:gs pos="100000">
              <a:schemeClr val="accent1">
                <a:shade val="80000"/>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63279" tIns="12700" rIns="63279" bIns="12700" numCol="1" spcCol="1270" anchor="ctr" anchorCtr="0">
          <a:noAutofit/>
        </a:bodyPr>
        <a:lstStyle/>
        <a:p>
          <a:pPr lvl="0" algn="ctr" defTabSz="444500">
            <a:lnSpc>
              <a:spcPct val="90000"/>
            </a:lnSpc>
            <a:spcBef>
              <a:spcPct val="0"/>
            </a:spcBef>
            <a:spcAft>
              <a:spcPct val="35000"/>
            </a:spcAft>
          </a:pPr>
          <a:r>
            <a:rPr lang="en-US" sz="1000" b="1" kern="1200" dirty="0" smtClean="0">
              <a:ea typeface="Calibri"/>
              <a:cs typeface="Times New Roman"/>
            </a:rPr>
            <a:t>FPT Information Systems</a:t>
          </a:r>
          <a:endParaRPr lang="en-US" sz="1000" b="1" kern="1200" dirty="0"/>
        </a:p>
      </dsp:txBody>
      <dsp:txXfrm>
        <a:off x="169090" y="340232"/>
        <a:ext cx="813053" cy="813053"/>
      </dsp:txXfrm>
    </dsp:sp>
    <dsp:sp modelId="{85EE5D9E-8B98-1548-B3D4-BA01D0F23D86}">
      <dsp:nvSpPr>
        <dsp:cNvPr id="0" name=""/>
        <dsp:cNvSpPr/>
      </dsp:nvSpPr>
      <dsp:spPr>
        <a:xfrm>
          <a:off x="920566" y="171843"/>
          <a:ext cx="1149831" cy="1149831"/>
        </a:xfrm>
        <a:prstGeom prst="ellipse">
          <a:avLst/>
        </a:prstGeom>
        <a:gradFill rotWithShape="0">
          <a:gsLst>
            <a:gs pos="0">
              <a:schemeClr val="accent1">
                <a:shade val="80000"/>
                <a:alpha val="50000"/>
                <a:hueOff val="61249"/>
                <a:satOff val="-878"/>
                <a:lumOff val="5123"/>
                <a:alphaOff val="0"/>
                <a:shade val="51000"/>
                <a:satMod val="130000"/>
              </a:schemeClr>
            </a:gs>
            <a:gs pos="80000">
              <a:schemeClr val="accent1">
                <a:shade val="80000"/>
                <a:alpha val="50000"/>
                <a:hueOff val="61249"/>
                <a:satOff val="-878"/>
                <a:lumOff val="5123"/>
                <a:alphaOff val="0"/>
                <a:shade val="93000"/>
                <a:satMod val="130000"/>
              </a:schemeClr>
            </a:gs>
            <a:gs pos="100000">
              <a:schemeClr val="accent1">
                <a:shade val="80000"/>
                <a:alpha val="50000"/>
                <a:hueOff val="61249"/>
                <a:satOff val="-878"/>
                <a:lumOff val="5123"/>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63279" tIns="12700" rIns="63279" bIns="12700" numCol="1" spcCol="1270" anchor="ctr" anchorCtr="0">
          <a:noAutofit/>
        </a:bodyPr>
        <a:lstStyle/>
        <a:p>
          <a:pPr lvl="0" algn="ctr" defTabSz="444500">
            <a:lnSpc>
              <a:spcPct val="90000"/>
            </a:lnSpc>
            <a:spcBef>
              <a:spcPct val="0"/>
            </a:spcBef>
            <a:spcAft>
              <a:spcPct val="35000"/>
            </a:spcAft>
          </a:pPr>
          <a:r>
            <a:rPr lang="en-US" sz="1000" b="1" kern="1200" dirty="0" smtClean="0">
              <a:ea typeface="Calibri"/>
              <a:cs typeface="Times New Roman"/>
            </a:rPr>
            <a:t>FPT Software</a:t>
          </a:r>
          <a:endParaRPr lang="en-US" sz="1000" b="1" kern="1200" dirty="0"/>
        </a:p>
      </dsp:txBody>
      <dsp:txXfrm>
        <a:off x="1088955" y="340232"/>
        <a:ext cx="813053" cy="813053"/>
      </dsp:txXfrm>
    </dsp:sp>
    <dsp:sp modelId="{8B97A2BB-1923-9342-8612-E8608B4CE249}">
      <dsp:nvSpPr>
        <dsp:cNvPr id="0" name=""/>
        <dsp:cNvSpPr/>
      </dsp:nvSpPr>
      <dsp:spPr>
        <a:xfrm>
          <a:off x="1840431" y="171843"/>
          <a:ext cx="1149831" cy="1149831"/>
        </a:xfrm>
        <a:prstGeom prst="ellipse">
          <a:avLst/>
        </a:prstGeom>
        <a:gradFill rotWithShape="0">
          <a:gsLst>
            <a:gs pos="0">
              <a:schemeClr val="accent1">
                <a:shade val="80000"/>
                <a:alpha val="50000"/>
                <a:hueOff val="122498"/>
                <a:satOff val="-1757"/>
                <a:lumOff val="10246"/>
                <a:alphaOff val="0"/>
                <a:shade val="51000"/>
                <a:satMod val="130000"/>
              </a:schemeClr>
            </a:gs>
            <a:gs pos="80000">
              <a:schemeClr val="accent1">
                <a:shade val="80000"/>
                <a:alpha val="50000"/>
                <a:hueOff val="122498"/>
                <a:satOff val="-1757"/>
                <a:lumOff val="10246"/>
                <a:alphaOff val="0"/>
                <a:shade val="93000"/>
                <a:satMod val="130000"/>
              </a:schemeClr>
            </a:gs>
            <a:gs pos="100000">
              <a:schemeClr val="accent1">
                <a:shade val="80000"/>
                <a:alpha val="50000"/>
                <a:hueOff val="122498"/>
                <a:satOff val="-1757"/>
                <a:lumOff val="10246"/>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63279" tIns="12700" rIns="63279" bIns="12700" numCol="1" spcCol="1270" anchor="ctr" anchorCtr="0">
          <a:noAutofit/>
        </a:bodyPr>
        <a:lstStyle/>
        <a:p>
          <a:pPr lvl="0" algn="ctr" defTabSz="444500">
            <a:lnSpc>
              <a:spcPct val="90000"/>
            </a:lnSpc>
            <a:spcBef>
              <a:spcPct val="0"/>
            </a:spcBef>
            <a:spcAft>
              <a:spcPct val="35000"/>
            </a:spcAft>
          </a:pPr>
          <a:r>
            <a:rPr lang="en-US" sz="1000" b="1" kern="1200" dirty="0" smtClean="0">
              <a:ea typeface="Calibri"/>
              <a:cs typeface="Times New Roman"/>
            </a:rPr>
            <a:t>FPT Telecom</a:t>
          </a:r>
          <a:endParaRPr lang="en-US" sz="1000" b="1" kern="1200" dirty="0"/>
        </a:p>
      </dsp:txBody>
      <dsp:txXfrm>
        <a:off x="2008820" y="340232"/>
        <a:ext cx="813053" cy="813053"/>
      </dsp:txXfrm>
    </dsp:sp>
    <dsp:sp modelId="{4B821F18-DB86-D041-8307-C6B2F95DF813}">
      <dsp:nvSpPr>
        <dsp:cNvPr id="0" name=""/>
        <dsp:cNvSpPr/>
      </dsp:nvSpPr>
      <dsp:spPr>
        <a:xfrm>
          <a:off x="2760296" y="171843"/>
          <a:ext cx="1149831" cy="1149831"/>
        </a:xfrm>
        <a:prstGeom prst="ellipse">
          <a:avLst/>
        </a:prstGeom>
        <a:gradFill rotWithShape="0">
          <a:gsLst>
            <a:gs pos="0">
              <a:schemeClr val="accent1">
                <a:shade val="80000"/>
                <a:alpha val="50000"/>
                <a:hueOff val="183747"/>
                <a:satOff val="-2635"/>
                <a:lumOff val="15369"/>
                <a:alphaOff val="0"/>
                <a:shade val="51000"/>
                <a:satMod val="130000"/>
              </a:schemeClr>
            </a:gs>
            <a:gs pos="80000">
              <a:schemeClr val="accent1">
                <a:shade val="80000"/>
                <a:alpha val="50000"/>
                <a:hueOff val="183747"/>
                <a:satOff val="-2635"/>
                <a:lumOff val="15369"/>
                <a:alphaOff val="0"/>
                <a:shade val="93000"/>
                <a:satMod val="130000"/>
              </a:schemeClr>
            </a:gs>
            <a:gs pos="100000">
              <a:schemeClr val="accent1">
                <a:shade val="80000"/>
                <a:alpha val="50000"/>
                <a:hueOff val="183747"/>
                <a:satOff val="-2635"/>
                <a:lumOff val="15369"/>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63279" tIns="12700" rIns="63279" bIns="12700" numCol="1" spcCol="1270" anchor="ctr" anchorCtr="0">
          <a:noAutofit/>
        </a:bodyPr>
        <a:lstStyle/>
        <a:p>
          <a:pPr lvl="0" algn="ctr" defTabSz="444500">
            <a:lnSpc>
              <a:spcPct val="90000"/>
            </a:lnSpc>
            <a:spcBef>
              <a:spcPct val="0"/>
            </a:spcBef>
            <a:spcAft>
              <a:spcPct val="35000"/>
            </a:spcAft>
          </a:pPr>
          <a:r>
            <a:rPr lang="en-US" sz="1000" b="1" kern="1200" dirty="0" smtClean="0">
              <a:ea typeface="Calibri"/>
              <a:cs typeface="Times New Roman"/>
            </a:rPr>
            <a:t>FPT Trading</a:t>
          </a:r>
          <a:endParaRPr lang="en-US" sz="1000" b="1" kern="1200" dirty="0"/>
        </a:p>
      </dsp:txBody>
      <dsp:txXfrm>
        <a:off x="2928685" y="340232"/>
        <a:ext cx="813053" cy="813053"/>
      </dsp:txXfrm>
    </dsp:sp>
    <dsp:sp modelId="{D0FBBB11-8D75-3743-B943-56E1B3B697AB}">
      <dsp:nvSpPr>
        <dsp:cNvPr id="0" name=""/>
        <dsp:cNvSpPr/>
      </dsp:nvSpPr>
      <dsp:spPr>
        <a:xfrm>
          <a:off x="3680161" y="171843"/>
          <a:ext cx="1149831" cy="1149831"/>
        </a:xfrm>
        <a:prstGeom prst="ellipse">
          <a:avLst/>
        </a:prstGeom>
        <a:gradFill rotWithShape="0">
          <a:gsLst>
            <a:gs pos="0">
              <a:schemeClr val="accent1">
                <a:shade val="80000"/>
                <a:alpha val="50000"/>
                <a:hueOff val="244997"/>
                <a:satOff val="-3514"/>
                <a:lumOff val="20492"/>
                <a:alphaOff val="0"/>
                <a:shade val="51000"/>
                <a:satMod val="130000"/>
              </a:schemeClr>
            </a:gs>
            <a:gs pos="80000">
              <a:schemeClr val="accent1">
                <a:shade val="80000"/>
                <a:alpha val="50000"/>
                <a:hueOff val="244997"/>
                <a:satOff val="-3514"/>
                <a:lumOff val="20492"/>
                <a:alphaOff val="0"/>
                <a:shade val="93000"/>
                <a:satMod val="130000"/>
              </a:schemeClr>
            </a:gs>
            <a:gs pos="100000">
              <a:schemeClr val="accent1">
                <a:shade val="80000"/>
                <a:alpha val="50000"/>
                <a:hueOff val="244997"/>
                <a:satOff val="-3514"/>
                <a:lumOff val="20492"/>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63279" tIns="12700" rIns="63279" bIns="12700" numCol="1" spcCol="1270" anchor="ctr" anchorCtr="0">
          <a:noAutofit/>
        </a:bodyPr>
        <a:lstStyle/>
        <a:p>
          <a:pPr lvl="0" algn="ctr" defTabSz="444500">
            <a:lnSpc>
              <a:spcPct val="90000"/>
            </a:lnSpc>
            <a:spcBef>
              <a:spcPct val="0"/>
            </a:spcBef>
            <a:spcAft>
              <a:spcPct val="35000"/>
            </a:spcAft>
          </a:pPr>
          <a:r>
            <a:rPr lang="en-US" sz="1000" b="1" kern="1200" dirty="0" smtClean="0"/>
            <a:t>FPT Education</a:t>
          </a:r>
          <a:endParaRPr lang="en-US" sz="1000" b="1" kern="1200" dirty="0"/>
        </a:p>
      </dsp:txBody>
      <dsp:txXfrm>
        <a:off x="3848550" y="340232"/>
        <a:ext cx="813053" cy="813053"/>
      </dsp:txXfrm>
    </dsp:sp>
    <dsp:sp modelId="{1CE033FA-AAE9-234E-A486-3FA239F0251B}">
      <dsp:nvSpPr>
        <dsp:cNvPr id="0" name=""/>
        <dsp:cNvSpPr/>
      </dsp:nvSpPr>
      <dsp:spPr>
        <a:xfrm>
          <a:off x="4600026" y="171843"/>
          <a:ext cx="1149831" cy="1149831"/>
        </a:xfrm>
        <a:prstGeom prst="ellipse">
          <a:avLst/>
        </a:prstGeom>
        <a:gradFill rotWithShape="0">
          <a:gsLst>
            <a:gs pos="0">
              <a:schemeClr val="accent1">
                <a:shade val="80000"/>
                <a:alpha val="50000"/>
                <a:hueOff val="306246"/>
                <a:satOff val="-4392"/>
                <a:lumOff val="25615"/>
                <a:alphaOff val="0"/>
                <a:shade val="51000"/>
                <a:satMod val="130000"/>
              </a:schemeClr>
            </a:gs>
            <a:gs pos="80000">
              <a:schemeClr val="accent1">
                <a:shade val="80000"/>
                <a:alpha val="50000"/>
                <a:hueOff val="306246"/>
                <a:satOff val="-4392"/>
                <a:lumOff val="25615"/>
                <a:alphaOff val="0"/>
                <a:shade val="93000"/>
                <a:satMod val="130000"/>
              </a:schemeClr>
            </a:gs>
            <a:gs pos="100000">
              <a:schemeClr val="accent1">
                <a:shade val="80000"/>
                <a:alpha val="50000"/>
                <a:hueOff val="306246"/>
                <a:satOff val="-4392"/>
                <a:lumOff val="25615"/>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63279" tIns="12700" rIns="63279" bIns="12700" numCol="1" spcCol="1270" anchor="ctr" anchorCtr="0">
          <a:noAutofit/>
        </a:bodyPr>
        <a:lstStyle/>
        <a:p>
          <a:pPr lvl="0" algn="ctr" defTabSz="444500">
            <a:lnSpc>
              <a:spcPct val="90000"/>
            </a:lnSpc>
            <a:spcBef>
              <a:spcPct val="0"/>
            </a:spcBef>
            <a:spcAft>
              <a:spcPct val="35000"/>
            </a:spcAft>
          </a:pPr>
          <a:r>
            <a:rPr lang="en-US" sz="1000" b="1" kern="1200" dirty="0" smtClean="0"/>
            <a:t>FPT Investment</a:t>
          </a:r>
          <a:endParaRPr lang="en-US" sz="1000" b="1" kern="1200" dirty="0"/>
        </a:p>
      </dsp:txBody>
      <dsp:txXfrm>
        <a:off x="4768415" y="340232"/>
        <a:ext cx="813053" cy="8130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charset="0"/>
                <a:cs typeface="Arial" charset="0"/>
              </a:defRPr>
            </a:lvl1pPr>
          </a:lstStyle>
          <a:p>
            <a:pPr>
              <a:defRPr/>
            </a:pPr>
            <a:endParaRPr lang="en-US"/>
          </a:p>
        </p:txBody>
      </p:sp>
      <p:sp>
        <p:nvSpPr>
          <p:cNvPr id="77827"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charset="0"/>
                <a:cs typeface="Arial" charset="0"/>
              </a:defRPr>
            </a:lvl1pPr>
          </a:lstStyle>
          <a:p>
            <a:pPr>
              <a:defRPr/>
            </a:pPr>
            <a:endParaRPr lang="en-US"/>
          </a:p>
        </p:txBody>
      </p:sp>
      <p:sp>
        <p:nvSpPr>
          <p:cNvPr id="77828"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charset="0"/>
                <a:cs typeface="Arial" charset="0"/>
              </a:defRPr>
            </a:lvl1pPr>
          </a:lstStyle>
          <a:p>
            <a:pPr>
              <a:defRPr/>
            </a:pPr>
            <a:endParaRPr lang="en-US"/>
          </a:p>
        </p:txBody>
      </p:sp>
      <p:sp>
        <p:nvSpPr>
          <p:cNvPr id="77829"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charset="0"/>
                <a:cs typeface="Arial" charset="0"/>
              </a:defRPr>
            </a:lvl1pPr>
          </a:lstStyle>
          <a:p>
            <a:pPr>
              <a:defRPr/>
            </a:pPr>
            <a:fld id="{2A2C0952-C5EB-4051-B525-21B7FBF4F520}" type="slidenum">
              <a:rPr lang="en-US"/>
              <a:pPr>
                <a:defRPr/>
              </a:pPr>
              <a:t>‹#›</a:t>
            </a:fld>
            <a:endParaRPr lang="en-US"/>
          </a:p>
        </p:txBody>
      </p:sp>
    </p:spTree>
    <p:extLst>
      <p:ext uri="{BB962C8B-B14F-4D97-AF65-F5344CB8AC3E}">
        <p14:creationId xmlns:p14="http://schemas.microsoft.com/office/powerpoint/2010/main" val="38736462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137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cs typeface="Arial" charset="0"/>
              </a:defRPr>
            </a:lvl1pPr>
          </a:lstStyle>
          <a:p>
            <a:pPr>
              <a:defRPr/>
            </a:pPr>
            <a:endParaRPr lang="en-US"/>
          </a:p>
        </p:txBody>
      </p:sp>
      <p:sp>
        <p:nvSpPr>
          <p:cNvPr id="101379"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cs typeface="Arial" charset="0"/>
              </a:defRPr>
            </a:lvl1pPr>
          </a:lstStyle>
          <a:p>
            <a:pPr>
              <a:defRPr/>
            </a:pPr>
            <a:endParaRPr lang="en-US"/>
          </a:p>
        </p:txBody>
      </p:sp>
      <p:sp>
        <p:nvSpPr>
          <p:cNvPr id="47108"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101381"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01382"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cs typeface="Arial" charset="0"/>
              </a:defRPr>
            </a:lvl1pPr>
          </a:lstStyle>
          <a:p>
            <a:pPr>
              <a:defRPr/>
            </a:pPr>
            <a:endParaRPr lang="en-US"/>
          </a:p>
        </p:txBody>
      </p:sp>
      <p:sp>
        <p:nvSpPr>
          <p:cNvPr id="101383"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cs typeface="Arial" charset="0"/>
              </a:defRPr>
            </a:lvl1pPr>
          </a:lstStyle>
          <a:p>
            <a:pPr>
              <a:defRPr/>
            </a:pPr>
            <a:fld id="{C768FA5A-05E6-4323-B8B9-2543F016C299}" type="slidenum">
              <a:rPr lang="en-US"/>
              <a:pPr>
                <a:defRPr/>
              </a:pPr>
              <a:t>‹#›</a:t>
            </a:fld>
            <a:endParaRPr lang="en-US"/>
          </a:p>
        </p:txBody>
      </p:sp>
    </p:spTree>
    <p:extLst>
      <p:ext uri="{BB962C8B-B14F-4D97-AF65-F5344CB8AC3E}">
        <p14:creationId xmlns:p14="http://schemas.microsoft.com/office/powerpoint/2010/main" val="2955793913"/>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768FA5A-05E6-4323-B8B9-2543F016C299}" type="slidenum">
              <a:rPr lang="en-US" smtClean="0"/>
              <a:pPr>
                <a:defRPr/>
              </a:pPr>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h-TH"/>
          </a:p>
        </p:txBody>
      </p:sp>
      <p:sp>
        <p:nvSpPr>
          <p:cNvPr id="4" name="Slide Number Placeholder 3"/>
          <p:cNvSpPr>
            <a:spLocks noGrp="1"/>
          </p:cNvSpPr>
          <p:nvPr>
            <p:ph type="sldNum" sz="quarter" idx="10"/>
          </p:nvPr>
        </p:nvSpPr>
        <p:spPr/>
        <p:txBody>
          <a:bodyPr/>
          <a:lstStyle/>
          <a:p>
            <a:pPr>
              <a:defRPr/>
            </a:pPr>
            <a:fld id="{048685FF-F56A-46EE-8595-73FDF3B04CE0}" type="slidenum">
              <a:rPr lang="en-US" smtClean="0"/>
              <a:pPr>
                <a:defRPr/>
              </a:pPr>
              <a:t>14</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705D0F-4754-4FEB-932A-3304C840411F}" type="slidenum">
              <a:rPr lang="en-US" smtClean="0"/>
              <a:pPr/>
              <a:t>17</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768FA5A-05E6-4323-B8B9-2543F016C299}" type="slidenum">
              <a:rPr lang="en-US" smtClean="0"/>
              <a:pPr>
                <a:defRPr/>
              </a:pPr>
              <a:t>30</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h-TH"/>
          </a:p>
        </p:txBody>
      </p:sp>
      <p:sp>
        <p:nvSpPr>
          <p:cNvPr id="4" name="Slide Number Placeholder 3"/>
          <p:cNvSpPr>
            <a:spLocks noGrp="1"/>
          </p:cNvSpPr>
          <p:nvPr>
            <p:ph type="sldNum" sz="quarter" idx="10"/>
          </p:nvPr>
        </p:nvSpPr>
        <p:spPr/>
        <p:txBody>
          <a:bodyPr/>
          <a:lstStyle/>
          <a:p>
            <a:pPr>
              <a:defRPr/>
            </a:pPr>
            <a:fld id="{048685FF-F56A-46EE-8595-73FDF3B04CE0}" type="slidenum">
              <a:rPr lang="en-US" smtClean="0"/>
              <a:pPr>
                <a:defRPr/>
              </a:pPr>
              <a:t>31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p:spPr>
        <p:txBody>
          <a:bodyPr/>
          <a:lstStyle/>
          <a:p>
            <a:endParaRPr lang="en-US" smtClean="0">
              <a:latin typeface="Arial" pitchFamily="34" charset="0"/>
              <a:cs typeface="Arial" pitchFamily="34" charset="0"/>
            </a:endParaRPr>
          </a:p>
        </p:txBody>
      </p:sp>
      <p:sp>
        <p:nvSpPr>
          <p:cNvPr id="56324" name="Slide Number Placeholder 3"/>
          <p:cNvSpPr>
            <a:spLocks noGrp="1"/>
          </p:cNvSpPr>
          <p:nvPr>
            <p:ph type="sldNum" sz="quarter" idx="5"/>
          </p:nvPr>
        </p:nvSpPr>
        <p:spPr>
          <a:noFill/>
        </p:spPr>
        <p:txBody>
          <a:bodyPr/>
          <a:lstStyle/>
          <a:p>
            <a:fld id="{13455559-B4AC-4CDF-93F5-2F3F084865CB}" type="slidenum">
              <a:rPr lang="en-US" smtClean="0">
                <a:latin typeface="Arial" pitchFamily="34" charset="0"/>
                <a:cs typeface="Arial" pitchFamily="34" charset="0"/>
              </a:rPr>
              <a:pPr/>
              <a:t>6</a:t>
            </a:fld>
            <a:endParaRPr lang="en-US" smtClean="0">
              <a:latin typeface="Arial" pitchFamily="34" charset="0"/>
              <a:cs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p:spPr>
        <p:txBody>
          <a:bodyPr/>
          <a:lstStyle/>
          <a:p>
            <a:endParaRPr lang="en-US" smtClean="0">
              <a:latin typeface="Arial" pitchFamily="34" charset="0"/>
              <a:cs typeface="Arial" pitchFamily="34" charset="0"/>
            </a:endParaRPr>
          </a:p>
        </p:txBody>
      </p:sp>
      <p:sp>
        <p:nvSpPr>
          <p:cNvPr id="56324" name="Slide Number Placeholder 3"/>
          <p:cNvSpPr>
            <a:spLocks noGrp="1"/>
          </p:cNvSpPr>
          <p:nvPr>
            <p:ph type="sldNum" sz="quarter" idx="5"/>
          </p:nvPr>
        </p:nvSpPr>
        <p:spPr>
          <a:noFill/>
        </p:spPr>
        <p:txBody>
          <a:bodyPr/>
          <a:lstStyle/>
          <a:p>
            <a:fld id="{13455559-B4AC-4CDF-93F5-2F3F084865CB}" type="slidenum">
              <a:rPr lang="en-US" smtClean="0">
                <a:latin typeface="Arial" pitchFamily="34" charset="0"/>
                <a:cs typeface="Arial" pitchFamily="34" charset="0"/>
              </a:rPr>
              <a:pPr/>
              <a:t>7</a:t>
            </a:fld>
            <a:endParaRPr lang="en-US" smtClean="0">
              <a:latin typeface="Arial" pitchFamily="34" charset="0"/>
              <a:cs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768FA5A-05E6-4323-B8B9-2543F016C299}" type="slidenum">
              <a:rPr lang="en-US" smtClean="0"/>
              <a:pPr>
                <a:defRPr/>
              </a:pPr>
              <a:t>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p:spPr>
        <p:txBody>
          <a:bodyPr/>
          <a:lstStyle/>
          <a:p>
            <a:endParaRPr lang="en-US" smtClean="0">
              <a:latin typeface="Arial" pitchFamily="34" charset="0"/>
              <a:cs typeface="Arial" pitchFamily="34" charset="0"/>
            </a:endParaRPr>
          </a:p>
        </p:txBody>
      </p:sp>
      <p:sp>
        <p:nvSpPr>
          <p:cNvPr id="56324" name="Slide Number Placeholder 3"/>
          <p:cNvSpPr>
            <a:spLocks noGrp="1"/>
          </p:cNvSpPr>
          <p:nvPr>
            <p:ph type="sldNum" sz="quarter" idx="5"/>
          </p:nvPr>
        </p:nvSpPr>
        <p:spPr>
          <a:noFill/>
        </p:spPr>
        <p:txBody>
          <a:bodyPr/>
          <a:lstStyle/>
          <a:p>
            <a:fld id="{13455559-B4AC-4CDF-93F5-2F3F084865CB}" type="slidenum">
              <a:rPr lang="en-US" smtClean="0">
                <a:latin typeface="Arial" pitchFamily="34" charset="0"/>
                <a:cs typeface="Arial" pitchFamily="34" charset="0"/>
              </a:rPr>
              <a:pPr/>
              <a:t>9</a:t>
            </a:fld>
            <a:endParaRPr lang="en-US" smtClean="0">
              <a:latin typeface="Arial" pitchFamily="34" charset="0"/>
              <a:cs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p:spPr>
        <p:txBody>
          <a:bodyPr/>
          <a:lstStyle/>
          <a:p>
            <a:endParaRPr lang="en-US" smtClean="0">
              <a:latin typeface="Arial" pitchFamily="34" charset="0"/>
              <a:cs typeface="Arial" pitchFamily="34" charset="0"/>
            </a:endParaRPr>
          </a:p>
        </p:txBody>
      </p:sp>
      <p:sp>
        <p:nvSpPr>
          <p:cNvPr id="56324" name="Slide Number Placeholder 3"/>
          <p:cNvSpPr>
            <a:spLocks noGrp="1"/>
          </p:cNvSpPr>
          <p:nvPr>
            <p:ph type="sldNum" sz="quarter" idx="5"/>
          </p:nvPr>
        </p:nvSpPr>
        <p:spPr>
          <a:noFill/>
        </p:spPr>
        <p:txBody>
          <a:bodyPr/>
          <a:lstStyle/>
          <a:p>
            <a:fld id="{13455559-B4AC-4CDF-93F5-2F3F084865CB}" type="slidenum">
              <a:rPr lang="en-US" smtClean="0">
                <a:latin typeface="Arial" pitchFamily="34" charset="0"/>
                <a:cs typeface="Arial" pitchFamily="34" charset="0"/>
              </a:rPr>
              <a:pPr/>
              <a:t>10</a:t>
            </a:fld>
            <a:endParaRPr lang="en-US" smtClean="0">
              <a:latin typeface="Arial" pitchFamily="34" charset="0"/>
              <a:cs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h-TH"/>
          </a:p>
        </p:txBody>
      </p:sp>
      <p:sp>
        <p:nvSpPr>
          <p:cNvPr id="4" name="Slide Number Placeholder 3"/>
          <p:cNvSpPr>
            <a:spLocks noGrp="1"/>
          </p:cNvSpPr>
          <p:nvPr>
            <p:ph type="sldNum" sz="quarter" idx="10"/>
          </p:nvPr>
        </p:nvSpPr>
        <p:spPr/>
        <p:txBody>
          <a:bodyPr/>
          <a:lstStyle/>
          <a:p>
            <a:pPr>
              <a:defRPr/>
            </a:pPr>
            <a:fld id="{048685FF-F56A-46EE-8595-73FDF3B04CE0}" type="slidenum">
              <a:rPr lang="en-US" smtClean="0"/>
              <a:pPr>
                <a:defRPr/>
              </a:pPr>
              <a:t>11</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p:spPr>
        <p:txBody>
          <a:bodyPr/>
          <a:lstStyle/>
          <a:p>
            <a:endParaRPr lang="en-US" smtClean="0">
              <a:latin typeface="Arial" pitchFamily="34" charset="0"/>
              <a:cs typeface="Arial" pitchFamily="34" charset="0"/>
            </a:endParaRPr>
          </a:p>
        </p:txBody>
      </p:sp>
      <p:sp>
        <p:nvSpPr>
          <p:cNvPr id="56324" name="Slide Number Placeholder 3"/>
          <p:cNvSpPr>
            <a:spLocks noGrp="1"/>
          </p:cNvSpPr>
          <p:nvPr>
            <p:ph type="sldNum" sz="quarter" idx="5"/>
          </p:nvPr>
        </p:nvSpPr>
        <p:spPr>
          <a:noFill/>
        </p:spPr>
        <p:txBody>
          <a:bodyPr/>
          <a:lstStyle/>
          <a:p>
            <a:fld id="{13455559-B4AC-4CDF-93F5-2F3F084865CB}" type="slidenum">
              <a:rPr lang="en-US" smtClean="0">
                <a:latin typeface="Arial" pitchFamily="34" charset="0"/>
                <a:cs typeface="Arial" pitchFamily="34" charset="0"/>
              </a:rPr>
              <a:pPr/>
              <a:t>12</a:t>
            </a:fld>
            <a:endParaRPr lang="en-US" smtClean="0">
              <a:latin typeface="Arial" pitchFamily="34" charset="0"/>
              <a:cs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p:spPr>
        <p:txBody>
          <a:bodyPr/>
          <a:lstStyle/>
          <a:p>
            <a:endParaRPr lang="en-US" dirty="0" smtClean="0">
              <a:latin typeface="Arial" pitchFamily="34" charset="0"/>
              <a:cs typeface="Arial" pitchFamily="34" charset="0"/>
            </a:endParaRPr>
          </a:p>
        </p:txBody>
      </p:sp>
      <p:sp>
        <p:nvSpPr>
          <p:cNvPr id="56324" name="Slide Number Placeholder 3"/>
          <p:cNvSpPr>
            <a:spLocks noGrp="1"/>
          </p:cNvSpPr>
          <p:nvPr>
            <p:ph type="sldNum" sz="quarter" idx="5"/>
          </p:nvPr>
        </p:nvSpPr>
        <p:spPr>
          <a:noFill/>
        </p:spPr>
        <p:txBody>
          <a:bodyPr/>
          <a:lstStyle/>
          <a:p>
            <a:fld id="{13455559-B4AC-4CDF-93F5-2F3F084865CB}" type="slidenum">
              <a:rPr lang="en-US" smtClean="0">
                <a:latin typeface="Arial" pitchFamily="34" charset="0"/>
                <a:cs typeface="Arial" pitchFamily="34" charset="0"/>
              </a:rPr>
              <a:pPr/>
              <a:t>13</a:t>
            </a:fld>
            <a:endParaRPr lang="en-US" smtClean="0">
              <a:latin typeface="Arial" pitchFamily="34" charset="0"/>
              <a:cs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rgbClr val="FF6600"/>
                </a:solidFill>
              </a:defRPr>
            </a:lvl1pPr>
          </a:lstStyle>
          <a:p>
            <a:r>
              <a:rPr lang="en-US" dirty="0" smtClean="0"/>
              <a:t>Click to edit Master title style</a:t>
            </a:r>
            <a:endParaRPr lang="en-US" dirty="0"/>
          </a:p>
        </p:txBody>
      </p:sp>
      <p:sp>
        <p:nvSpPr>
          <p:cNvPr id="3" name="Slide Number Placeholder 10"/>
          <p:cNvSpPr>
            <a:spLocks noGrp="1"/>
          </p:cNvSpPr>
          <p:nvPr>
            <p:ph type="sldNum" sz="quarter" idx="10"/>
          </p:nvPr>
        </p:nvSpPr>
        <p:spPr/>
        <p:txBody>
          <a:bodyPr/>
          <a:lstStyle>
            <a:lvl1pPr>
              <a:defRPr/>
            </a:lvl1pPr>
          </a:lstStyle>
          <a:p>
            <a:pPr>
              <a:defRPr/>
            </a:pPr>
            <a:fld id="{2D59B19A-942A-4F16-9685-EFA035A64396}"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p>
        </p:txBody>
      </p:sp>
      <p:sp>
        <p:nvSpPr>
          <p:cNvPr id="3" name="Rectangle 5"/>
          <p:cNvSpPr>
            <a:spLocks noGrp="1" noChangeArrowheads="1"/>
          </p:cNvSpPr>
          <p:nvPr>
            <p:ph type="ftr" sz="quarter" idx="11"/>
          </p:nvPr>
        </p:nvSpPr>
        <p:spPr>
          <a:xfrm>
            <a:off x="3124200" y="6381750"/>
            <a:ext cx="2895600" cy="476250"/>
          </a:xfrm>
          <a:prstGeom prst="rect">
            <a:avLst/>
          </a:prstGeom>
        </p:spPr>
        <p:txBody>
          <a:bodyPr/>
          <a:lstStyle>
            <a:lvl1pPr>
              <a:defRPr/>
            </a:lvl1pPr>
          </a:lstStyle>
          <a:p>
            <a:pPr>
              <a:defRPr/>
            </a:pPr>
            <a:endParaRPr lang="en-US"/>
          </a:p>
        </p:txBody>
      </p:sp>
      <p:sp>
        <p:nvSpPr>
          <p:cNvPr id="4" name="Rectangle 6"/>
          <p:cNvSpPr>
            <a:spLocks noGrp="1" noChangeArrowheads="1"/>
          </p:cNvSpPr>
          <p:nvPr>
            <p:ph type="sldNum" sz="quarter" idx="12"/>
          </p:nvPr>
        </p:nvSpPr>
        <p:spPr/>
        <p:txBody>
          <a:bodyPr/>
          <a:lstStyle>
            <a:lvl1pPr>
              <a:defRPr/>
            </a:lvl1pPr>
          </a:lstStyle>
          <a:p>
            <a:pPr>
              <a:defRPr/>
            </a:pPr>
            <a:fld id="{3AA9EC2E-9077-46CE-8973-B8F90DA2E6EF}"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465943" y="362854"/>
            <a:ext cx="7445828" cy="754743"/>
          </a:xfrm>
          <a:prstGeom prst="rect">
            <a:avLst/>
          </a:prstGeom>
        </p:spPr>
        <p:txBody>
          <a:bodyPr/>
          <a:lstStyle>
            <a:lvl1pPr>
              <a:defRPr sz="3200" b="1">
                <a:solidFill>
                  <a:srgbClr val="FF6600"/>
                </a:solidFill>
                <a:latin typeface="Arial" pitchFamily="34" charset="0"/>
                <a:cs typeface="Arial" pitchFamily="34" charset="0"/>
              </a:defRPr>
            </a:lvl1pPr>
          </a:lstStyle>
          <a:p>
            <a:r>
              <a:rPr lang="en-US" dirty="0" smtClean="0"/>
              <a:t>Click to edit Master title style</a:t>
            </a:r>
            <a:endParaRPr lang="en-US" dirty="0"/>
          </a:p>
        </p:txBody>
      </p:sp>
      <p:sp>
        <p:nvSpPr>
          <p:cNvPr id="4" name="Text Placeholder 9"/>
          <p:cNvSpPr>
            <a:spLocks noGrp="1"/>
          </p:cNvSpPr>
          <p:nvPr>
            <p:ph idx="1"/>
          </p:nvPr>
        </p:nvSpPr>
        <p:spPr bwMode="auto">
          <a:xfrm>
            <a:off x="4484914" y="1600199"/>
            <a:ext cx="4201885" cy="350882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a:lvl1pPr>
            <a:lvl2pPr algn="l">
              <a:defRPr sz="3200">
                <a:solidFill>
                  <a:schemeClr val="tx1">
                    <a:lumMod val="50000"/>
                    <a:lumOff val="50000"/>
                  </a:schemeClr>
                </a:solidFill>
              </a:defRPr>
            </a:lvl2pPr>
            <a:lvl3pPr algn="l">
              <a:defRPr sz="3200">
                <a:solidFill>
                  <a:schemeClr val="tx1">
                    <a:lumMod val="50000"/>
                    <a:lumOff val="50000"/>
                  </a:schemeClr>
                </a:solidFill>
              </a:defRPr>
            </a:lvl3pPr>
            <a:lvl4pPr algn="l">
              <a:defRPr sz="3200">
                <a:solidFill>
                  <a:schemeClr val="tx1">
                    <a:lumMod val="50000"/>
                    <a:lumOff val="50000"/>
                  </a:schemeClr>
                </a:solidFill>
              </a:defRPr>
            </a:lvl4pPr>
            <a:lvl5pPr algn="l">
              <a:defRPr sz="3200">
                <a:solidFill>
                  <a:schemeClr val="tx1">
                    <a:lumMod val="50000"/>
                    <a:lumOff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Slide Number Placeholder 10"/>
          <p:cNvSpPr>
            <a:spLocks noGrp="1"/>
          </p:cNvSpPr>
          <p:nvPr>
            <p:ph type="sldNum" sz="quarter" idx="10"/>
          </p:nvPr>
        </p:nvSpPr>
        <p:spPr/>
        <p:txBody>
          <a:bodyPr/>
          <a:lstStyle>
            <a:lvl1pPr>
              <a:defRPr/>
            </a:lvl1pPr>
          </a:lstStyle>
          <a:p>
            <a:pPr>
              <a:defRPr/>
            </a:pPr>
            <a:fld id="{69606010-8C06-4DEC-A789-48238BDCABB0}"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465943" y="362854"/>
            <a:ext cx="7445828" cy="754743"/>
          </a:xfrm>
          <a:prstGeom prst="rect">
            <a:avLst/>
          </a:prstGeom>
        </p:spPr>
        <p:txBody>
          <a:bodyPr/>
          <a:lstStyle>
            <a:lvl1pPr>
              <a:defRPr sz="3200" b="1">
                <a:solidFill>
                  <a:srgbClr val="FF6600"/>
                </a:solidFill>
                <a:latin typeface="Arial" pitchFamily="34" charset="0"/>
                <a:cs typeface="Arial" pitchFamily="34" charset="0"/>
              </a:defRPr>
            </a:lvl1pPr>
          </a:lstStyle>
          <a:p>
            <a:r>
              <a:rPr lang="en-US" dirty="0" smtClean="0"/>
              <a:t>Click to edit Master title style</a:t>
            </a:r>
            <a:endParaRPr lang="en-US" dirty="0"/>
          </a:p>
        </p:txBody>
      </p:sp>
      <p:sp>
        <p:nvSpPr>
          <p:cNvPr id="4" name="Text Placeholder 9"/>
          <p:cNvSpPr>
            <a:spLocks noGrp="1"/>
          </p:cNvSpPr>
          <p:nvPr>
            <p:ph idx="1"/>
          </p:nvPr>
        </p:nvSpPr>
        <p:spPr bwMode="auto">
          <a:xfrm>
            <a:off x="4484914" y="1600199"/>
            <a:ext cx="4201885" cy="350882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a:lvl1pPr>
            <a:lvl2pPr algn="l">
              <a:defRPr sz="3200">
                <a:solidFill>
                  <a:schemeClr val="tx1">
                    <a:lumMod val="50000"/>
                    <a:lumOff val="50000"/>
                  </a:schemeClr>
                </a:solidFill>
              </a:defRPr>
            </a:lvl2pPr>
            <a:lvl3pPr algn="l">
              <a:defRPr sz="3200">
                <a:solidFill>
                  <a:schemeClr val="tx1">
                    <a:lumMod val="50000"/>
                    <a:lumOff val="50000"/>
                  </a:schemeClr>
                </a:solidFill>
              </a:defRPr>
            </a:lvl3pPr>
            <a:lvl4pPr algn="l">
              <a:defRPr sz="3200">
                <a:solidFill>
                  <a:schemeClr val="tx1">
                    <a:lumMod val="50000"/>
                    <a:lumOff val="50000"/>
                  </a:schemeClr>
                </a:solidFill>
              </a:defRPr>
            </a:lvl4pPr>
            <a:lvl5pPr algn="l">
              <a:defRPr sz="3200">
                <a:solidFill>
                  <a:schemeClr val="tx1">
                    <a:lumMod val="50000"/>
                    <a:lumOff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Slide Number Placeholder 10"/>
          <p:cNvSpPr>
            <a:spLocks noGrp="1"/>
          </p:cNvSpPr>
          <p:nvPr>
            <p:ph type="sldNum" sz="quarter" idx="10"/>
          </p:nvPr>
        </p:nvSpPr>
        <p:spPr/>
        <p:txBody>
          <a:bodyPr/>
          <a:lstStyle>
            <a:lvl1pPr>
              <a:defRPr/>
            </a:lvl1pPr>
          </a:lstStyle>
          <a:p>
            <a:pPr>
              <a:defRPr/>
            </a:pPr>
            <a:fld id="{69606010-8C06-4DEC-A789-48238BDCABB0}"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D30DCD8-FDF0-6F46-A817-DEED506941DD}" type="datetimeFigureOut">
              <a:rPr lang="en-US" smtClean="0"/>
              <a:pPr/>
              <a:t>10/16/2013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CC9EB7D-BACC-264B-9E30-9834195E9950}" type="slidenum">
              <a:rPr lang="en-US" smtClean="0"/>
              <a:pPr/>
              <a:t>‹#›</a:t>
            </a:fld>
            <a:endParaRPr lang="en-US"/>
          </a:p>
        </p:txBody>
      </p:sp>
    </p:spTree>
    <p:extLst>
      <p:ext uri="{BB962C8B-B14F-4D97-AF65-F5344CB8AC3E}">
        <p14:creationId xmlns:p14="http://schemas.microsoft.com/office/powerpoint/2010/main" val="208413819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465943" y="362854"/>
            <a:ext cx="7445828" cy="754743"/>
          </a:xfrm>
          <a:prstGeom prst="rect">
            <a:avLst/>
          </a:prstGeom>
        </p:spPr>
        <p:txBody>
          <a:bodyPr/>
          <a:lstStyle>
            <a:lvl1pPr>
              <a:defRPr sz="3200" b="1">
                <a:solidFill>
                  <a:srgbClr val="FF6600"/>
                </a:solidFill>
                <a:latin typeface="Arial" pitchFamily="34" charset="0"/>
                <a:cs typeface="Arial" pitchFamily="34" charset="0"/>
              </a:defRPr>
            </a:lvl1pPr>
          </a:lstStyle>
          <a:p>
            <a:r>
              <a:rPr lang="en-US" dirty="0" smtClean="0"/>
              <a:t>Click to edit Master title style</a:t>
            </a:r>
            <a:endParaRPr lang="en-US" dirty="0"/>
          </a:p>
        </p:txBody>
      </p:sp>
      <p:sp>
        <p:nvSpPr>
          <p:cNvPr id="4" name="Text Placeholder 9"/>
          <p:cNvSpPr>
            <a:spLocks noGrp="1"/>
          </p:cNvSpPr>
          <p:nvPr>
            <p:ph idx="1"/>
          </p:nvPr>
        </p:nvSpPr>
        <p:spPr bwMode="auto">
          <a:xfrm>
            <a:off x="4484914" y="1600199"/>
            <a:ext cx="4201885" cy="350882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a:lvl1pPr>
            <a:lvl2pPr algn="l">
              <a:defRPr sz="3200">
                <a:solidFill>
                  <a:schemeClr val="tx1">
                    <a:lumMod val="50000"/>
                    <a:lumOff val="50000"/>
                  </a:schemeClr>
                </a:solidFill>
              </a:defRPr>
            </a:lvl2pPr>
            <a:lvl3pPr algn="l">
              <a:defRPr sz="3200">
                <a:solidFill>
                  <a:schemeClr val="tx1">
                    <a:lumMod val="50000"/>
                    <a:lumOff val="50000"/>
                  </a:schemeClr>
                </a:solidFill>
              </a:defRPr>
            </a:lvl3pPr>
            <a:lvl4pPr algn="l">
              <a:defRPr sz="3200">
                <a:solidFill>
                  <a:schemeClr val="tx1">
                    <a:lumMod val="50000"/>
                    <a:lumOff val="50000"/>
                  </a:schemeClr>
                </a:solidFill>
              </a:defRPr>
            </a:lvl4pPr>
            <a:lvl5pPr algn="l">
              <a:defRPr sz="3200">
                <a:solidFill>
                  <a:schemeClr val="tx1">
                    <a:lumMod val="50000"/>
                    <a:lumOff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Slide Number Placeholder 10"/>
          <p:cNvSpPr>
            <a:spLocks noGrp="1"/>
          </p:cNvSpPr>
          <p:nvPr>
            <p:ph type="sldNum" sz="quarter" idx="10"/>
          </p:nvPr>
        </p:nvSpPr>
        <p:spPr/>
        <p:txBody>
          <a:bodyPr/>
          <a:lstStyle>
            <a:lvl1pPr>
              <a:defRPr/>
            </a:lvl1pPr>
          </a:lstStyle>
          <a:p>
            <a:pPr>
              <a:defRPr/>
            </a:pPr>
            <a:fld id="{69606010-8C06-4DEC-A789-48238BDCABB0}"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76600" y="228600"/>
            <a:ext cx="5410200" cy="1143000"/>
          </a:xfrm>
          <a:prstGeom prst="rect">
            <a:avLst/>
          </a:prstGeom>
        </p:spPr>
        <p:txBody>
          <a:bodyPr/>
          <a:lstStyle>
            <a:lvl1pPr>
              <a:defRPr sz="2400" b="1">
                <a:solidFill>
                  <a:srgbClr val="FF6600"/>
                </a:solidFill>
                <a:latin typeface="Arial" pitchFamily="34" charset="0"/>
                <a:cs typeface="Arial"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xfrm>
            <a:off x="457200" y="6381750"/>
            <a:ext cx="2133600" cy="47625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3124200" y="6381750"/>
            <a:ext cx="2895600" cy="47625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D971D4D-AE02-4A09-8786-8FCF51FA98B4}"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4" name="Title 3"/>
          <p:cNvSpPr>
            <a:spLocks noGrp="1"/>
          </p:cNvSpPr>
          <p:nvPr>
            <p:ph type="title"/>
          </p:nvPr>
        </p:nvSpPr>
        <p:spPr>
          <a:xfrm>
            <a:off x="1993900" y="274638"/>
            <a:ext cx="6832600" cy="957262"/>
          </a:xfrm>
          <a:prstGeom prst="rect">
            <a:avLst/>
          </a:prstGeom>
        </p:spPr>
        <p:txBody>
          <a:bodyPr/>
          <a:lstStyle>
            <a:lvl1pPr>
              <a:defRPr sz="3200">
                <a:latin typeface="Arial" pitchFamily="34" charset="0"/>
                <a:cs typeface="Arial" pitchFamily="34" charset="0"/>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Rectangle 6"/>
          <p:cNvSpPr>
            <a:spLocks noGrp="1" noChangeArrowheads="1"/>
          </p:cNvSpPr>
          <p:nvPr>
            <p:ph type="dt" sz="half" idx="10"/>
          </p:nvPr>
        </p:nvSpPr>
        <p:spPr>
          <a:xfrm>
            <a:off x="609600" y="6245225"/>
            <a:ext cx="1981200" cy="476250"/>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10170701-F40F-47DF-A483-F15B9E7D6746}" type="datetime1">
              <a:rPr lang="en-US"/>
              <a:pPr>
                <a:defRPr/>
              </a:pPr>
              <a:t>10/16/2013</a:t>
            </a:fld>
            <a:endParaRPr lang="en-US"/>
          </a:p>
        </p:txBody>
      </p:sp>
      <p:sp>
        <p:nvSpPr>
          <p:cNvPr id="4" name="Rectangle 7"/>
          <p:cNvSpPr>
            <a:spLocks noGrp="1" noChangeArrowheads="1"/>
          </p:cNvSpPr>
          <p:nvPr>
            <p:ph type="ftr" sz="quarter" idx="11"/>
          </p:nvPr>
        </p:nvSpPr>
        <p:spPr>
          <a:xfrm>
            <a:off x="3124200" y="6245225"/>
            <a:ext cx="2895600" cy="476250"/>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endParaRPr lang="en-US"/>
          </a:p>
        </p:txBody>
      </p:sp>
      <p:sp>
        <p:nvSpPr>
          <p:cNvPr id="5" name="Rectangle 8"/>
          <p:cNvSpPr>
            <a:spLocks noGrp="1" noChangeArrowheads="1"/>
          </p:cNvSpPr>
          <p:nvPr>
            <p:ph type="sldNum" sz="quarter" idx="12"/>
          </p:nvPr>
        </p:nvSpPr>
        <p:spPr>
          <a:xfrm>
            <a:off x="6553200" y="6245225"/>
            <a:ext cx="1981200" cy="476250"/>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6999BB1D-3931-4301-A6CF-0CE824449A52}" type="slidenum">
              <a:rPr lang="en-US"/>
              <a:pPr>
                <a:defRPr/>
              </a:pPr>
              <a:t>‹#›</a:t>
            </a:fld>
            <a:endParaRPr lang="en-US"/>
          </a:p>
        </p:txBody>
      </p:sp>
    </p:spTree>
  </p:cSld>
  <p:clrMapOvr>
    <a:masterClrMapping/>
  </p:clrMapOvr>
  <p:transition spd="med">
    <p:dissolv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4" name="Picture 9"/>
          <p:cNvPicPr>
            <a:picLocks noChangeAspect="1" noChangeArrowheads="1"/>
          </p:cNvPicPr>
          <p:nvPr userDrawn="1"/>
        </p:nvPicPr>
        <p:blipFill>
          <a:blip r:embed="rId2" cstate="email"/>
          <a:srcRect/>
          <a:stretch>
            <a:fillRect/>
          </a:stretch>
        </p:blipFill>
        <p:spPr bwMode="auto">
          <a:xfrm>
            <a:off x="304800" y="3192463"/>
            <a:ext cx="8839200" cy="3665537"/>
          </a:xfrm>
          <a:prstGeom prst="rect">
            <a:avLst/>
          </a:prstGeom>
          <a:noFill/>
          <a:ln w="9525">
            <a:noFill/>
            <a:miter lim="800000"/>
            <a:headEnd/>
            <a:tailEnd/>
          </a:ln>
        </p:spPr>
      </p:pic>
      <p:sp>
        <p:nvSpPr>
          <p:cNvPr id="2" name="Title 1"/>
          <p:cNvSpPr>
            <a:spLocks noGrp="1"/>
          </p:cNvSpPr>
          <p:nvPr>
            <p:ph type="title"/>
          </p:nvPr>
        </p:nvSpPr>
        <p:spPr>
          <a:xfrm>
            <a:off x="722313" y="1881187"/>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381000"/>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endParaRPr lang="en-US" dirty="0"/>
          </a:p>
        </p:txBody>
      </p:sp>
      <p:sp>
        <p:nvSpPr>
          <p:cNvPr id="6" name="Footer Placeholder 5"/>
          <p:cNvSpPr>
            <a:spLocks noGrp="1" noChangeArrowheads="1"/>
          </p:cNvSpPr>
          <p:nvPr>
            <p:ph type="ftr" sz="quarter" idx="11"/>
          </p:nvPr>
        </p:nvSpPr>
        <p:spPr>
          <a:xfrm>
            <a:off x="3124200" y="6381750"/>
            <a:ext cx="2895600" cy="476250"/>
          </a:xfrm>
          <a:prstGeom prst="rect">
            <a:avLst/>
          </a:prstGeom>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p:txBody>
          <a:bodyPr/>
          <a:lstStyle>
            <a:lvl1pPr>
              <a:defRPr/>
            </a:lvl1pPr>
          </a:lstStyle>
          <a:p>
            <a:pPr>
              <a:defRPr/>
            </a:pPr>
            <a:fld id="{DE7528BC-6353-4A9C-8EEE-2C4308F54387}" type="slidenum">
              <a:rPr lang="en-US"/>
              <a:pPr>
                <a:defRPr/>
              </a:pPr>
              <a:t>‹#›</a:t>
            </a:fld>
            <a:endParaRPr lang="en-US" dirty="0"/>
          </a:p>
        </p:txBody>
      </p:sp>
      <p:pic>
        <p:nvPicPr>
          <p:cNvPr id="8" name="Picture 11"/>
          <p:cNvPicPr>
            <a:picLocks noChangeAspect="1" noChangeArrowheads="1"/>
          </p:cNvPicPr>
          <p:nvPr userDrawn="1"/>
        </p:nvPicPr>
        <p:blipFill>
          <a:blip r:embed="rId3" cstate="email"/>
          <a:srcRect/>
          <a:stretch>
            <a:fillRect/>
          </a:stretch>
        </p:blipFill>
        <p:spPr bwMode="auto">
          <a:xfrm>
            <a:off x="609600" y="381000"/>
            <a:ext cx="866775" cy="523875"/>
          </a:xfrm>
          <a:prstGeom prst="rect">
            <a:avLst/>
          </a:prstGeom>
          <a:noFill/>
          <a:ln w="9525">
            <a:noFill/>
            <a:miter lim="800000"/>
            <a:headEnd/>
            <a:tailEnd/>
          </a:ln>
        </p:spPr>
      </p:pic>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57400" y="292100"/>
            <a:ext cx="6728254" cy="934696"/>
          </a:xfrm>
          <a:prstGeom prst="rect">
            <a:avLst/>
          </a:prstGeom>
        </p:spPr>
        <p:txBody>
          <a:bodyPr/>
          <a:lstStyle>
            <a:lvl1pPr algn="r">
              <a:defRPr sz="2400" b="1">
                <a:solidFill>
                  <a:schemeClr val="tx1">
                    <a:lumMod val="50000"/>
                    <a:lumOff val="50000"/>
                  </a:schemeClr>
                </a:solidFill>
                <a:effectLst/>
                <a:latin typeface="Arial" pitchFamily="34" charset="0"/>
                <a:ea typeface="Arial" pitchFamily="34" charset="0"/>
                <a:cs typeface="Arial" pitchFamily="34" charset="0"/>
              </a:defRPr>
            </a:lvl1pPr>
          </a:lstStyle>
          <a:p>
            <a:r>
              <a:rPr lang="en-US" dirty="0" smtClean="0"/>
              <a:t>Click to edit Master title style</a:t>
            </a:r>
            <a:endParaRPr lang="en-US" dirty="0"/>
          </a:p>
        </p:txBody>
      </p:sp>
      <p:sp>
        <p:nvSpPr>
          <p:cNvPr id="10" name="Content Placeholder 9"/>
          <p:cNvSpPr>
            <a:spLocks noGrp="1"/>
          </p:cNvSpPr>
          <p:nvPr>
            <p:ph sz="quarter" idx="10"/>
          </p:nvPr>
        </p:nvSpPr>
        <p:spPr>
          <a:xfrm>
            <a:off x="457200" y="1625600"/>
            <a:ext cx="8356600" cy="46863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5"/>
          <p:cNvSpPr>
            <a:spLocks noGrp="1"/>
          </p:cNvSpPr>
          <p:nvPr>
            <p:ph type="sldNum" sz="quarter" idx="10"/>
          </p:nvPr>
        </p:nvSpPr>
        <p:spPr/>
        <p:txBody>
          <a:bodyPr/>
          <a:lstStyle>
            <a:lvl1pPr>
              <a:defRPr/>
            </a:lvl1pPr>
          </a:lstStyle>
          <a:p>
            <a:pPr>
              <a:defRPr/>
            </a:pPr>
            <a:fld id="{AE4E9366-C533-459B-8D57-358F558DEEEE}" type="slidenum">
              <a:rPr lang="en-US"/>
              <a:pPr>
                <a:defRPr/>
              </a:pPr>
              <a:t>‹#›</a:t>
            </a:fld>
            <a:endParaRPr lang="en-US" dirty="0"/>
          </a:p>
        </p:txBody>
      </p:sp>
      <p:sp>
        <p:nvSpPr>
          <p:cNvPr id="4" name="Date Placeholder 10"/>
          <p:cNvSpPr>
            <a:spLocks noGrp="1"/>
          </p:cNvSpPr>
          <p:nvPr>
            <p:ph type="dt" sz="half" idx="11"/>
          </p:nvPr>
        </p:nvSpPr>
        <p:spPr/>
        <p:txBody>
          <a:bodyPr/>
          <a:lstStyle>
            <a:lvl1pPr>
              <a:defRPr/>
            </a:lvl1pPr>
          </a:lstStyle>
          <a:p>
            <a:pPr>
              <a:defRPr/>
            </a:pPr>
            <a:fld id="{099DEA76-7A74-4DD4-934B-1C4088165FC4}" type="datetimeFigureOut">
              <a:rPr lang="en-US"/>
              <a:pPr>
                <a:defRPr/>
              </a:pPr>
              <a:t>10/16/2013</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theme" Target="../theme/theme3.xml"/><Relationship Id="rId4" Type="http://schemas.openxmlformats.org/officeDocument/2006/relationships/slideLayout" Target="../slideLayouts/slideLayout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image" Target="../media/image2.png"/><Relationship Id="rId5" Type="http://schemas.openxmlformats.org/officeDocument/2006/relationships/slideLayout" Target="../slideLayouts/slideLayout10.xml"/><Relationship Id="rId10" Type="http://schemas.openxmlformats.org/officeDocument/2006/relationships/image" Target="../media/image5.png"/><Relationship Id="rId4" Type="http://schemas.openxmlformats.org/officeDocument/2006/relationships/slideLayout" Target="../slideLayouts/slideLayout9.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074" name="Picture 7"/>
          <p:cNvPicPr>
            <a:picLocks noChangeAspect="1" noChangeArrowheads="1"/>
          </p:cNvPicPr>
          <p:nvPr/>
        </p:nvPicPr>
        <p:blipFill>
          <a:blip r:embed="rId3" cstate="email"/>
          <a:srcRect/>
          <a:stretch>
            <a:fillRect/>
          </a:stretch>
        </p:blipFill>
        <p:spPr bwMode="auto">
          <a:xfrm>
            <a:off x="61913" y="304800"/>
            <a:ext cx="9082087" cy="6553200"/>
          </a:xfrm>
          <a:prstGeom prst="rect">
            <a:avLst/>
          </a:prstGeom>
          <a:noFill/>
          <a:ln w="9525">
            <a:noFill/>
            <a:miter lim="800000"/>
            <a:headEnd/>
            <a:tailEnd/>
          </a:ln>
        </p:spPr>
      </p:pic>
      <p:sp>
        <p:nvSpPr>
          <p:cNvPr id="3075" name="Title Placeholder 1"/>
          <p:cNvSpPr>
            <a:spLocks noGrp="1"/>
          </p:cNvSpPr>
          <p:nvPr>
            <p:ph type="title"/>
          </p:nvPr>
        </p:nvSpPr>
        <p:spPr bwMode="auto">
          <a:xfrm>
            <a:off x="865188" y="2117725"/>
            <a:ext cx="5813425"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FPT Corporation</a:t>
            </a:r>
          </a:p>
        </p:txBody>
      </p:sp>
      <p:sp>
        <p:nvSpPr>
          <p:cNvPr id="11" name="Slide Number Placeholder 10"/>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charset="0"/>
                <a:cs typeface="Arial" charset="0"/>
              </a:defRPr>
            </a:lvl1pPr>
          </a:lstStyle>
          <a:p>
            <a:pPr>
              <a:defRPr/>
            </a:pPr>
            <a:fld id="{7EE9ABEC-693F-4F02-8BF7-C14F758485D7}" type="slidenum">
              <a:rPr lang="en-US"/>
              <a:pPr>
                <a:defRPr/>
              </a:pPr>
              <a:t>‹#›</a:t>
            </a:fld>
            <a:endParaRPr lang="en-US"/>
          </a:p>
        </p:txBody>
      </p:sp>
      <p:pic>
        <p:nvPicPr>
          <p:cNvPr id="3077" name="Picture 2"/>
          <p:cNvPicPr>
            <a:picLocks noChangeAspect="1" noChangeArrowheads="1"/>
          </p:cNvPicPr>
          <p:nvPr/>
        </p:nvPicPr>
        <p:blipFill>
          <a:blip r:embed="rId4" cstate="email"/>
          <a:srcRect/>
          <a:stretch>
            <a:fillRect/>
          </a:stretch>
        </p:blipFill>
        <p:spPr bwMode="auto">
          <a:xfrm>
            <a:off x="292100" y="152400"/>
            <a:ext cx="1676400" cy="1074738"/>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84" r:id="rId1"/>
  </p:sldLayoutIdLst>
  <p:timing>
    <p:tnLst>
      <p:par>
        <p:cTn id="1" dur="indefinite" restart="never" nodeType="tmRoot"/>
      </p:par>
    </p:tnLst>
  </p:timing>
  <p:hf sldNum="0" hdr="0" ftr="0" dt="0"/>
  <p:txStyles>
    <p:titleStyle>
      <a:lvl1pPr algn="ctr" rtl="0" eaLnBrk="0" fontAlgn="base" hangingPunct="0">
        <a:spcBef>
          <a:spcPct val="0"/>
        </a:spcBef>
        <a:spcAft>
          <a:spcPct val="0"/>
        </a:spcAft>
        <a:defRPr sz="44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4400">
          <a:solidFill>
            <a:schemeClr val="tx1"/>
          </a:solidFill>
          <a:latin typeface="Arial" pitchFamily="34" charset="0"/>
          <a:cs typeface="Arial" pitchFamily="34" charset="0"/>
        </a:defRPr>
      </a:lvl2pPr>
      <a:lvl3pPr algn="ctr" rtl="0" eaLnBrk="0" fontAlgn="base" hangingPunct="0">
        <a:spcBef>
          <a:spcPct val="0"/>
        </a:spcBef>
        <a:spcAft>
          <a:spcPct val="0"/>
        </a:spcAft>
        <a:defRPr sz="4400">
          <a:solidFill>
            <a:schemeClr val="tx1"/>
          </a:solidFill>
          <a:latin typeface="Arial" pitchFamily="34" charset="0"/>
          <a:cs typeface="Arial" pitchFamily="34" charset="0"/>
        </a:defRPr>
      </a:lvl3pPr>
      <a:lvl4pPr algn="ctr" rtl="0" eaLnBrk="0" fontAlgn="base" hangingPunct="0">
        <a:spcBef>
          <a:spcPct val="0"/>
        </a:spcBef>
        <a:spcAft>
          <a:spcPct val="0"/>
        </a:spcAft>
        <a:defRPr sz="4400">
          <a:solidFill>
            <a:schemeClr val="tx1"/>
          </a:solidFill>
          <a:latin typeface="Arial" pitchFamily="34" charset="0"/>
          <a:cs typeface="Arial" pitchFamily="34" charset="0"/>
        </a:defRPr>
      </a:lvl4pPr>
      <a:lvl5pPr algn="ctr" rtl="0" eaLnBrk="0" fontAlgn="base" hangingPunct="0">
        <a:spcBef>
          <a:spcPct val="0"/>
        </a:spcBef>
        <a:spcAft>
          <a:spcPct val="0"/>
        </a:spcAft>
        <a:defRPr sz="4400">
          <a:solidFill>
            <a:schemeClr val="tx1"/>
          </a:solidFill>
          <a:latin typeface="Arial" pitchFamily="34" charset="0"/>
          <a:cs typeface="Arial" pitchFamily="34" charset="0"/>
        </a:defRPr>
      </a:lvl5pPr>
      <a:lvl6pPr marL="457200" algn="ctr" rtl="0" fontAlgn="base">
        <a:spcBef>
          <a:spcPct val="0"/>
        </a:spcBef>
        <a:spcAft>
          <a:spcPct val="0"/>
        </a:spcAft>
        <a:defRPr sz="4400">
          <a:solidFill>
            <a:schemeClr val="tx1"/>
          </a:solidFill>
          <a:latin typeface="Arial" pitchFamily="34" charset="0"/>
          <a:cs typeface="Arial" pitchFamily="34" charset="0"/>
        </a:defRPr>
      </a:lvl6pPr>
      <a:lvl7pPr marL="914400" algn="ctr" rtl="0" fontAlgn="base">
        <a:spcBef>
          <a:spcPct val="0"/>
        </a:spcBef>
        <a:spcAft>
          <a:spcPct val="0"/>
        </a:spcAft>
        <a:defRPr sz="4400">
          <a:solidFill>
            <a:schemeClr val="tx1"/>
          </a:solidFill>
          <a:latin typeface="Arial" pitchFamily="34" charset="0"/>
          <a:cs typeface="Arial" pitchFamily="34" charset="0"/>
        </a:defRPr>
      </a:lvl7pPr>
      <a:lvl8pPr marL="1371600" algn="ctr" rtl="0" fontAlgn="base">
        <a:spcBef>
          <a:spcPct val="0"/>
        </a:spcBef>
        <a:spcAft>
          <a:spcPct val="0"/>
        </a:spcAft>
        <a:defRPr sz="4400">
          <a:solidFill>
            <a:schemeClr val="tx1"/>
          </a:solidFill>
          <a:latin typeface="Arial" pitchFamily="34" charset="0"/>
          <a:cs typeface="Arial" pitchFamily="34" charset="0"/>
        </a:defRPr>
      </a:lvl8pPr>
      <a:lvl9pPr marL="1828800" algn="ctr" rtl="0" fontAlgn="base">
        <a:spcBef>
          <a:spcPct val="0"/>
        </a:spcBef>
        <a:spcAft>
          <a:spcPct val="0"/>
        </a:spcAft>
        <a:defRPr sz="4400">
          <a:solidFill>
            <a:schemeClr val="tx1"/>
          </a:solidFill>
          <a:latin typeface="Arial" pitchFamily="34" charset="0"/>
          <a:cs typeface="Arial"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12"/>
          <p:cNvPicPr>
            <a:picLocks noChangeAspect="1" noChangeArrowheads="1"/>
          </p:cNvPicPr>
          <p:nvPr/>
        </p:nvPicPr>
        <p:blipFill>
          <a:blip r:embed="rId2" cstate="email"/>
          <a:srcRect/>
          <a:stretch>
            <a:fillRect/>
          </a:stretch>
        </p:blipFill>
        <p:spPr bwMode="auto">
          <a:xfrm>
            <a:off x="1371600" y="0"/>
            <a:ext cx="7143750" cy="2962275"/>
          </a:xfrm>
          <a:prstGeom prst="rect">
            <a:avLst/>
          </a:prstGeom>
          <a:noFill/>
          <a:ln w="9525">
            <a:noFill/>
            <a:miter lim="800000"/>
            <a:headEnd/>
            <a:tailEnd/>
          </a:ln>
        </p:spPr>
      </p:pic>
      <p:sp>
        <p:nvSpPr>
          <p:cNvPr id="2" name="Rectangle 4"/>
          <p:cNvSpPr>
            <a:spLocks noGrp="1" noChangeArrowheads="1"/>
          </p:cNvSpPr>
          <p:nvPr>
            <p:ph type="dt" sz="half" idx="2"/>
          </p:nvPr>
        </p:nvSpPr>
        <p:spPr bwMode="auto">
          <a:xfrm>
            <a:off x="4572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dirty="0"/>
          </a:p>
        </p:txBody>
      </p:sp>
      <p:sp>
        <p:nvSpPr>
          <p:cNvPr id="1029" name="Rectangle 5"/>
          <p:cNvSpPr>
            <a:spLocks noGrp="1" noChangeArrowheads="1"/>
          </p:cNvSpPr>
          <p:nvPr>
            <p:ph type="ftr" sz="quarter" idx="3"/>
          </p:nvPr>
        </p:nvSpPr>
        <p:spPr bwMode="auto">
          <a:xfrm>
            <a:off x="3124200" y="6381750"/>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dirty="0"/>
          </a:p>
        </p:txBody>
      </p:sp>
      <p:sp>
        <p:nvSpPr>
          <p:cNvPr id="1030" name="Rectangle 6"/>
          <p:cNvSpPr>
            <a:spLocks noGrp="1" noChangeArrowheads="1"/>
          </p:cNvSpPr>
          <p:nvPr>
            <p:ph type="sldNum" sz="quarter" idx="4"/>
          </p:nvPr>
        </p:nvSpPr>
        <p:spPr bwMode="auto">
          <a:xfrm>
            <a:off x="65532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CDD2C45B-F9BA-412C-82FE-B1F54FD29550}" type="slidenum">
              <a:rPr lang="en-US"/>
              <a:pPr>
                <a:defRPr/>
              </a:pPr>
              <a:t>‹#›</a:t>
            </a:fld>
            <a:endParaRPr lang="en-US" dirty="0"/>
          </a:p>
        </p:txBody>
      </p:sp>
      <p:pic>
        <p:nvPicPr>
          <p:cNvPr id="1032" name="Picture 11"/>
          <p:cNvPicPr>
            <a:picLocks noChangeAspect="1" noChangeArrowheads="1"/>
          </p:cNvPicPr>
          <p:nvPr/>
        </p:nvPicPr>
        <p:blipFill>
          <a:blip r:embed="rId3" cstate="email"/>
          <a:srcRect/>
          <a:stretch>
            <a:fillRect/>
          </a:stretch>
        </p:blipFill>
        <p:spPr bwMode="auto">
          <a:xfrm>
            <a:off x="609600" y="381000"/>
            <a:ext cx="866775" cy="5238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transition/>
  <p:hf hdr="0" ftr="0" dt="0"/>
  <p:txStyles>
    <p:titleStyle>
      <a:lvl1pPr algn="r" rtl="0" eaLnBrk="0" fontAlgn="base" hangingPunct="0">
        <a:spcBef>
          <a:spcPct val="0"/>
        </a:spcBef>
        <a:spcAft>
          <a:spcPct val="0"/>
        </a:spcAft>
        <a:defRPr sz="2700" b="1">
          <a:solidFill>
            <a:schemeClr val="tx2"/>
          </a:solidFill>
          <a:latin typeface="+mj-lt"/>
          <a:ea typeface="+mj-ea"/>
          <a:cs typeface="+mj-cs"/>
        </a:defRPr>
      </a:lvl1pPr>
      <a:lvl2pPr algn="r" rtl="0" eaLnBrk="0" fontAlgn="base" hangingPunct="0">
        <a:spcBef>
          <a:spcPct val="0"/>
        </a:spcBef>
        <a:spcAft>
          <a:spcPct val="0"/>
        </a:spcAft>
        <a:defRPr sz="2700" b="1">
          <a:solidFill>
            <a:schemeClr val="tx2"/>
          </a:solidFill>
          <a:latin typeface="Arial" charset="0"/>
          <a:cs typeface="Arial" charset="0"/>
        </a:defRPr>
      </a:lvl2pPr>
      <a:lvl3pPr algn="r" rtl="0" eaLnBrk="0" fontAlgn="base" hangingPunct="0">
        <a:spcBef>
          <a:spcPct val="0"/>
        </a:spcBef>
        <a:spcAft>
          <a:spcPct val="0"/>
        </a:spcAft>
        <a:defRPr sz="2700" b="1">
          <a:solidFill>
            <a:schemeClr val="tx2"/>
          </a:solidFill>
          <a:latin typeface="Arial" charset="0"/>
          <a:cs typeface="Arial" charset="0"/>
        </a:defRPr>
      </a:lvl3pPr>
      <a:lvl4pPr algn="r" rtl="0" eaLnBrk="0" fontAlgn="base" hangingPunct="0">
        <a:spcBef>
          <a:spcPct val="0"/>
        </a:spcBef>
        <a:spcAft>
          <a:spcPct val="0"/>
        </a:spcAft>
        <a:defRPr sz="2700" b="1">
          <a:solidFill>
            <a:schemeClr val="tx2"/>
          </a:solidFill>
          <a:latin typeface="Arial" charset="0"/>
          <a:cs typeface="Arial" charset="0"/>
        </a:defRPr>
      </a:lvl4pPr>
      <a:lvl5pPr algn="r" rtl="0" eaLnBrk="0" fontAlgn="base" hangingPunct="0">
        <a:spcBef>
          <a:spcPct val="0"/>
        </a:spcBef>
        <a:spcAft>
          <a:spcPct val="0"/>
        </a:spcAft>
        <a:defRPr sz="2700" b="1">
          <a:solidFill>
            <a:schemeClr val="tx2"/>
          </a:solidFill>
          <a:latin typeface="Arial" charset="0"/>
          <a:cs typeface="Arial" charset="0"/>
        </a:defRPr>
      </a:lvl5pPr>
      <a:lvl6pPr marL="457200" algn="r" rtl="0" fontAlgn="base">
        <a:spcBef>
          <a:spcPct val="0"/>
        </a:spcBef>
        <a:spcAft>
          <a:spcPct val="0"/>
        </a:spcAft>
        <a:defRPr sz="2700" b="1">
          <a:solidFill>
            <a:schemeClr val="tx2"/>
          </a:solidFill>
          <a:latin typeface="Arial" charset="0"/>
          <a:cs typeface="Arial" charset="0"/>
        </a:defRPr>
      </a:lvl6pPr>
      <a:lvl7pPr marL="914400" algn="r" rtl="0" fontAlgn="base">
        <a:spcBef>
          <a:spcPct val="0"/>
        </a:spcBef>
        <a:spcAft>
          <a:spcPct val="0"/>
        </a:spcAft>
        <a:defRPr sz="2700" b="1">
          <a:solidFill>
            <a:schemeClr val="tx2"/>
          </a:solidFill>
          <a:latin typeface="Arial" charset="0"/>
          <a:cs typeface="Arial" charset="0"/>
        </a:defRPr>
      </a:lvl7pPr>
      <a:lvl8pPr marL="1371600" algn="r" rtl="0" fontAlgn="base">
        <a:spcBef>
          <a:spcPct val="0"/>
        </a:spcBef>
        <a:spcAft>
          <a:spcPct val="0"/>
        </a:spcAft>
        <a:defRPr sz="2700" b="1">
          <a:solidFill>
            <a:schemeClr val="tx2"/>
          </a:solidFill>
          <a:latin typeface="Arial" charset="0"/>
          <a:cs typeface="Arial" charset="0"/>
        </a:defRPr>
      </a:lvl8pPr>
      <a:lvl9pPr marL="1828800" algn="r" rtl="0" fontAlgn="base">
        <a:spcBef>
          <a:spcPct val="0"/>
        </a:spcBef>
        <a:spcAft>
          <a:spcPct val="0"/>
        </a:spcAft>
        <a:defRPr sz="2700" b="1">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25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cs typeface="+mn-cs"/>
        </a:defRPr>
      </a:lvl2pPr>
      <a:lvl3pPr marL="1143000" indent="-228600" algn="l" rtl="0" eaLnBrk="0" fontAlgn="base" hangingPunct="0">
        <a:spcBef>
          <a:spcPct val="20000"/>
        </a:spcBef>
        <a:spcAft>
          <a:spcPct val="0"/>
        </a:spcAft>
        <a:buChar char="•"/>
        <a:defRPr sz="20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1500">
          <a:solidFill>
            <a:schemeClr val="tx1"/>
          </a:solidFill>
          <a:latin typeface="+mn-lt"/>
          <a:cs typeface="+mn-cs"/>
        </a:defRPr>
      </a:lvl5pPr>
      <a:lvl6pPr marL="2514600" indent="-228600" algn="l" rtl="0" fontAlgn="base">
        <a:spcBef>
          <a:spcPct val="20000"/>
        </a:spcBef>
        <a:spcAft>
          <a:spcPct val="0"/>
        </a:spcAft>
        <a:buChar char="»"/>
        <a:defRPr sz="1500">
          <a:solidFill>
            <a:schemeClr val="tx1"/>
          </a:solidFill>
          <a:latin typeface="+mn-lt"/>
          <a:cs typeface="+mn-cs"/>
        </a:defRPr>
      </a:lvl6pPr>
      <a:lvl7pPr marL="2971800" indent="-228600" algn="l" rtl="0" fontAlgn="base">
        <a:spcBef>
          <a:spcPct val="20000"/>
        </a:spcBef>
        <a:spcAft>
          <a:spcPct val="0"/>
        </a:spcAft>
        <a:buChar char="»"/>
        <a:defRPr sz="1500">
          <a:solidFill>
            <a:schemeClr val="tx1"/>
          </a:solidFill>
          <a:latin typeface="+mn-lt"/>
          <a:cs typeface="+mn-cs"/>
        </a:defRPr>
      </a:lvl7pPr>
      <a:lvl8pPr marL="3429000" indent="-228600" algn="l" rtl="0" fontAlgn="base">
        <a:spcBef>
          <a:spcPct val="20000"/>
        </a:spcBef>
        <a:spcAft>
          <a:spcPct val="0"/>
        </a:spcAft>
        <a:buChar char="»"/>
        <a:defRPr sz="1500">
          <a:solidFill>
            <a:schemeClr val="tx1"/>
          </a:solidFill>
          <a:latin typeface="+mn-lt"/>
          <a:cs typeface="+mn-cs"/>
        </a:defRPr>
      </a:lvl8pPr>
      <a:lvl9pPr marL="3886200" indent="-228600" algn="l" rtl="0" fontAlgn="base">
        <a:spcBef>
          <a:spcPct val="20000"/>
        </a:spcBef>
        <a:spcAft>
          <a:spcPct val="0"/>
        </a:spcAft>
        <a:buChar char="»"/>
        <a:defRPr sz="15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Slide Number Placeholder 10"/>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charset="0"/>
                <a:cs typeface="Arial" charset="0"/>
              </a:defRPr>
            </a:lvl1pPr>
          </a:lstStyle>
          <a:p>
            <a:pPr>
              <a:defRPr/>
            </a:pPr>
            <a:fld id="{E49EB85A-CF72-4591-BB42-C3F5B58B2885}" type="slidenum">
              <a:rPr lang="en-US"/>
              <a:pPr>
                <a:defRPr/>
              </a:pPr>
              <a:t>‹#›</a:t>
            </a:fld>
            <a:endParaRPr lang="en-US"/>
          </a:p>
        </p:txBody>
      </p:sp>
      <p:pic>
        <p:nvPicPr>
          <p:cNvPr id="4" name="Picture 11"/>
          <p:cNvPicPr>
            <a:picLocks noChangeAspect="1" noChangeArrowheads="1"/>
          </p:cNvPicPr>
          <p:nvPr/>
        </p:nvPicPr>
        <p:blipFill>
          <a:blip r:embed="rId6" cstate="email"/>
          <a:srcRect/>
          <a:stretch>
            <a:fillRect/>
          </a:stretch>
        </p:blipFill>
        <p:spPr bwMode="auto">
          <a:xfrm>
            <a:off x="609600" y="381000"/>
            <a:ext cx="866775" cy="5238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92" r:id="rId1"/>
    <p:sldLayoutId id="2147483793" r:id="rId2"/>
    <p:sldLayoutId id="2147483797" r:id="rId3"/>
    <p:sldLayoutId id="2147483800" r:id="rId4"/>
  </p:sldLayoutIdLst>
  <p:timing>
    <p:tnLst>
      <p:par>
        <p:cTn id="1" dur="indefinite" restart="never" nodeType="tmRoot"/>
      </p:par>
    </p:tnLst>
  </p:timing>
  <p:hf sldNum="0" hdr="0" ftr="0" dt="0"/>
  <p:txStyles>
    <p:titleStyle>
      <a:lvl1pPr algn="r" rtl="0" eaLnBrk="0" fontAlgn="base" hangingPunct="0">
        <a:spcBef>
          <a:spcPct val="0"/>
        </a:spcBef>
        <a:spcAft>
          <a:spcPct val="0"/>
        </a:spcAft>
        <a:defRPr sz="3600" kern="1200">
          <a:solidFill>
            <a:srgbClr val="00B0F0"/>
          </a:solidFill>
          <a:latin typeface="Myriad Pro" pitchFamily="34" charset="0"/>
          <a:ea typeface="+mj-ea"/>
          <a:cs typeface="Arial" pitchFamily="34" charset="0"/>
        </a:defRPr>
      </a:lvl1pPr>
      <a:lvl2pPr algn="r" rtl="0" eaLnBrk="0" fontAlgn="base" hangingPunct="0">
        <a:spcBef>
          <a:spcPct val="0"/>
        </a:spcBef>
        <a:spcAft>
          <a:spcPct val="0"/>
        </a:spcAft>
        <a:defRPr sz="3600">
          <a:solidFill>
            <a:srgbClr val="00B0F0"/>
          </a:solidFill>
          <a:latin typeface="Myriad Pro"/>
          <a:cs typeface="Arial" pitchFamily="34" charset="0"/>
        </a:defRPr>
      </a:lvl2pPr>
      <a:lvl3pPr algn="r" rtl="0" eaLnBrk="0" fontAlgn="base" hangingPunct="0">
        <a:spcBef>
          <a:spcPct val="0"/>
        </a:spcBef>
        <a:spcAft>
          <a:spcPct val="0"/>
        </a:spcAft>
        <a:defRPr sz="3600">
          <a:solidFill>
            <a:srgbClr val="00B0F0"/>
          </a:solidFill>
          <a:latin typeface="Myriad Pro"/>
          <a:cs typeface="Arial" pitchFamily="34" charset="0"/>
        </a:defRPr>
      </a:lvl3pPr>
      <a:lvl4pPr algn="r" rtl="0" eaLnBrk="0" fontAlgn="base" hangingPunct="0">
        <a:spcBef>
          <a:spcPct val="0"/>
        </a:spcBef>
        <a:spcAft>
          <a:spcPct val="0"/>
        </a:spcAft>
        <a:defRPr sz="3600">
          <a:solidFill>
            <a:srgbClr val="00B0F0"/>
          </a:solidFill>
          <a:latin typeface="Myriad Pro"/>
          <a:cs typeface="Arial" pitchFamily="34" charset="0"/>
        </a:defRPr>
      </a:lvl4pPr>
      <a:lvl5pPr algn="r" rtl="0" eaLnBrk="0" fontAlgn="base" hangingPunct="0">
        <a:spcBef>
          <a:spcPct val="0"/>
        </a:spcBef>
        <a:spcAft>
          <a:spcPct val="0"/>
        </a:spcAft>
        <a:defRPr sz="3600">
          <a:solidFill>
            <a:srgbClr val="00B0F0"/>
          </a:solidFill>
          <a:latin typeface="Myriad Pro"/>
          <a:cs typeface="Arial" pitchFamily="34" charset="0"/>
        </a:defRPr>
      </a:lvl5pPr>
      <a:lvl6pPr marL="457200" algn="ctr" rtl="0" fontAlgn="base">
        <a:spcBef>
          <a:spcPct val="0"/>
        </a:spcBef>
        <a:spcAft>
          <a:spcPct val="0"/>
        </a:spcAft>
        <a:defRPr sz="4400">
          <a:solidFill>
            <a:schemeClr val="tx1"/>
          </a:solidFill>
          <a:latin typeface="Arial" pitchFamily="34" charset="0"/>
          <a:cs typeface="Arial" pitchFamily="34" charset="0"/>
        </a:defRPr>
      </a:lvl6pPr>
      <a:lvl7pPr marL="914400" algn="ctr" rtl="0" fontAlgn="base">
        <a:spcBef>
          <a:spcPct val="0"/>
        </a:spcBef>
        <a:spcAft>
          <a:spcPct val="0"/>
        </a:spcAft>
        <a:defRPr sz="4400">
          <a:solidFill>
            <a:schemeClr val="tx1"/>
          </a:solidFill>
          <a:latin typeface="Arial" pitchFamily="34" charset="0"/>
          <a:cs typeface="Arial" pitchFamily="34" charset="0"/>
        </a:defRPr>
      </a:lvl7pPr>
      <a:lvl8pPr marL="1371600" algn="ctr" rtl="0" fontAlgn="base">
        <a:spcBef>
          <a:spcPct val="0"/>
        </a:spcBef>
        <a:spcAft>
          <a:spcPct val="0"/>
        </a:spcAft>
        <a:defRPr sz="4400">
          <a:solidFill>
            <a:schemeClr val="tx1"/>
          </a:solidFill>
          <a:latin typeface="Arial" pitchFamily="34" charset="0"/>
          <a:cs typeface="Arial" pitchFamily="34" charset="0"/>
        </a:defRPr>
      </a:lvl8pPr>
      <a:lvl9pPr marL="1828800" algn="ctr" rtl="0" fontAlgn="base">
        <a:spcBef>
          <a:spcPct val="0"/>
        </a:spcBef>
        <a:spcAft>
          <a:spcPct val="0"/>
        </a:spcAft>
        <a:defRPr sz="4400">
          <a:solidFill>
            <a:schemeClr val="tx1"/>
          </a:solidFill>
          <a:latin typeface="Arial" pitchFamily="34" charset="0"/>
          <a:cs typeface="Arial"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10" cstate="email"/>
          <a:srcRect/>
          <a:stretch>
            <a:fillRect/>
          </a:stretch>
        </p:blipFill>
        <p:spPr bwMode="auto">
          <a:xfrm>
            <a:off x="0" y="0"/>
            <a:ext cx="9144000" cy="6858000"/>
          </a:xfrm>
          <a:prstGeom prst="rect">
            <a:avLst/>
          </a:prstGeom>
          <a:noFill/>
          <a:ln w="9525">
            <a:noFill/>
            <a:miter lim="800000"/>
            <a:headEnd/>
            <a:tailEnd/>
          </a:ln>
        </p:spPr>
      </p:pic>
      <p:sp>
        <p:nvSpPr>
          <p:cNvPr id="5"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charset="0"/>
                <a:cs typeface="Arial" charset="0"/>
              </a:defRPr>
            </a:lvl1pPr>
          </a:lstStyle>
          <a:p>
            <a:pPr>
              <a:defRPr/>
            </a:pPr>
            <a:fld id="{BA7ED71D-585E-4139-9981-FB2770978C77}" type="slidenum">
              <a:rPr lang="en-US"/>
              <a:pPr>
                <a:defRPr/>
              </a:pPr>
              <a:t>‹#›</a:t>
            </a:fld>
            <a:endParaRPr lang="en-US" dirty="0"/>
          </a:p>
        </p:txBody>
      </p:sp>
      <p:pic>
        <p:nvPicPr>
          <p:cNvPr id="4100" name="Picture 2"/>
          <p:cNvPicPr>
            <a:picLocks noChangeAspect="1" noChangeArrowheads="1"/>
          </p:cNvPicPr>
          <p:nvPr/>
        </p:nvPicPr>
        <p:blipFill>
          <a:blip r:embed="rId11" cstate="email"/>
          <a:srcRect/>
          <a:stretch>
            <a:fillRect/>
          </a:stretch>
        </p:blipFill>
        <p:spPr bwMode="auto">
          <a:xfrm>
            <a:off x="292100" y="152400"/>
            <a:ext cx="1676400" cy="1074738"/>
          </a:xfrm>
          <a:prstGeom prst="rect">
            <a:avLst/>
          </a:prstGeom>
          <a:noFill/>
          <a:ln w="9525">
            <a:noFill/>
            <a:miter lim="800000"/>
            <a:headEnd/>
            <a:tailEnd/>
          </a:ln>
        </p:spPr>
      </p:pic>
      <p:sp>
        <p:nvSpPr>
          <p:cNvPr id="4101" name="Text Placeholder 9"/>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 name="Date Placeholder 10"/>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cs typeface="Arial" charset="0"/>
              </a:defRPr>
            </a:lvl1pPr>
          </a:lstStyle>
          <a:p>
            <a:pPr>
              <a:defRPr/>
            </a:pPr>
            <a:fld id="{19A8E783-31B3-4FD2-83D5-DB250D19CBB2}" type="datetimeFigureOut">
              <a:rPr lang="en-US"/>
              <a:pPr>
                <a:defRPr/>
              </a:pPr>
              <a:t>10/16/2013</a:t>
            </a:fld>
            <a:endParaRPr lang="en-US"/>
          </a:p>
        </p:txBody>
      </p:sp>
      <p:sp>
        <p:nvSpPr>
          <p:cNvPr id="4103" name="Title Placeholder 11"/>
          <p:cNvSpPr>
            <a:spLocks noGrp="1"/>
          </p:cNvSpPr>
          <p:nvPr>
            <p:ph type="title"/>
          </p:nvPr>
        </p:nvSpPr>
        <p:spPr bwMode="auto">
          <a:xfrm>
            <a:off x="1993900" y="274638"/>
            <a:ext cx="6832600" cy="9572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sldLayoutIdLst>
    <p:sldLayoutId id="2147483795" r:id="rId1"/>
    <p:sldLayoutId id="2147483786" r:id="rId2"/>
    <p:sldLayoutId id="2147483788" r:id="rId3"/>
    <p:sldLayoutId id="2147483785" r:id="rId4"/>
    <p:sldLayoutId id="2147483789" r:id="rId5"/>
    <p:sldLayoutId id="2147483790" r:id="rId6"/>
    <p:sldLayoutId id="2147483798" r:id="rId7"/>
    <p:sldLayoutId id="2147483803" r:id="rId8"/>
  </p:sldLayoutIdLst>
  <p:transition/>
  <p:timing>
    <p:tnLst>
      <p:par>
        <p:cTn id="1" dur="indefinite" restart="never" nodeType="tmRoot"/>
      </p:par>
    </p:tnLst>
  </p:timing>
  <p:hf sldNum="0" hdr="0" ftr="0" dt="0"/>
  <p:txStyles>
    <p:titleStyle>
      <a:lvl1pPr algn="r" rtl="0" eaLnBrk="0" fontAlgn="base" hangingPunct="0">
        <a:spcBef>
          <a:spcPct val="0"/>
        </a:spcBef>
        <a:spcAft>
          <a:spcPct val="0"/>
        </a:spcAft>
        <a:defRPr sz="2400" b="1">
          <a:solidFill>
            <a:srgbClr val="757575"/>
          </a:solidFill>
          <a:latin typeface="+mn-lt"/>
          <a:ea typeface="+mj-ea"/>
          <a:cs typeface="+mj-cs"/>
        </a:defRPr>
      </a:lvl1pPr>
      <a:lvl2pPr algn="r" rtl="0" eaLnBrk="0" fontAlgn="base" hangingPunct="0">
        <a:spcBef>
          <a:spcPct val="0"/>
        </a:spcBef>
        <a:spcAft>
          <a:spcPct val="0"/>
        </a:spcAft>
        <a:defRPr sz="2400" b="1">
          <a:solidFill>
            <a:srgbClr val="757575"/>
          </a:solidFill>
          <a:latin typeface="Arial" pitchFamily="34" charset="0"/>
        </a:defRPr>
      </a:lvl2pPr>
      <a:lvl3pPr algn="r" rtl="0" eaLnBrk="0" fontAlgn="base" hangingPunct="0">
        <a:spcBef>
          <a:spcPct val="0"/>
        </a:spcBef>
        <a:spcAft>
          <a:spcPct val="0"/>
        </a:spcAft>
        <a:defRPr sz="2400" b="1">
          <a:solidFill>
            <a:srgbClr val="757575"/>
          </a:solidFill>
          <a:latin typeface="Arial" pitchFamily="34" charset="0"/>
        </a:defRPr>
      </a:lvl3pPr>
      <a:lvl4pPr algn="r" rtl="0" eaLnBrk="0" fontAlgn="base" hangingPunct="0">
        <a:spcBef>
          <a:spcPct val="0"/>
        </a:spcBef>
        <a:spcAft>
          <a:spcPct val="0"/>
        </a:spcAft>
        <a:defRPr sz="2400" b="1">
          <a:solidFill>
            <a:srgbClr val="757575"/>
          </a:solidFill>
          <a:latin typeface="Arial" pitchFamily="34" charset="0"/>
        </a:defRPr>
      </a:lvl4pPr>
      <a:lvl5pPr algn="r" rtl="0" eaLnBrk="0" fontAlgn="base" hangingPunct="0">
        <a:spcBef>
          <a:spcPct val="0"/>
        </a:spcBef>
        <a:spcAft>
          <a:spcPct val="0"/>
        </a:spcAft>
        <a:defRPr sz="2400" b="1">
          <a:solidFill>
            <a:srgbClr val="757575"/>
          </a:solidFill>
          <a:latin typeface="Arial" pitchFamily="34" charset="0"/>
        </a:defRPr>
      </a:lvl5pPr>
      <a:lvl6pPr marL="457200" algn="l" rtl="0" eaLnBrk="1" fontAlgn="base" hangingPunct="1">
        <a:spcBef>
          <a:spcPct val="0"/>
        </a:spcBef>
        <a:spcAft>
          <a:spcPct val="0"/>
        </a:spcAft>
        <a:defRPr sz="3200" b="1">
          <a:solidFill>
            <a:schemeClr val="tx1"/>
          </a:solidFill>
          <a:latin typeface="Verdana" pitchFamily="34" charset="0"/>
        </a:defRPr>
      </a:lvl6pPr>
      <a:lvl7pPr marL="914400" algn="l" rtl="0" eaLnBrk="1" fontAlgn="base" hangingPunct="1">
        <a:spcBef>
          <a:spcPct val="0"/>
        </a:spcBef>
        <a:spcAft>
          <a:spcPct val="0"/>
        </a:spcAft>
        <a:defRPr sz="3200" b="1">
          <a:solidFill>
            <a:schemeClr val="tx1"/>
          </a:solidFill>
          <a:latin typeface="Verdana" pitchFamily="34" charset="0"/>
        </a:defRPr>
      </a:lvl7pPr>
      <a:lvl8pPr marL="1371600" algn="l" rtl="0" eaLnBrk="1" fontAlgn="base" hangingPunct="1">
        <a:spcBef>
          <a:spcPct val="0"/>
        </a:spcBef>
        <a:spcAft>
          <a:spcPct val="0"/>
        </a:spcAft>
        <a:defRPr sz="3200" b="1">
          <a:solidFill>
            <a:schemeClr val="tx1"/>
          </a:solidFill>
          <a:latin typeface="Verdana" pitchFamily="34" charset="0"/>
        </a:defRPr>
      </a:lvl8pPr>
      <a:lvl9pPr marL="1828800" algn="l" rtl="0" eaLnBrk="1" fontAlgn="base" hangingPunct="1">
        <a:spcBef>
          <a:spcPct val="0"/>
        </a:spcBef>
        <a:spcAft>
          <a:spcPct val="0"/>
        </a:spcAft>
        <a:defRPr sz="3200" b="1">
          <a:solidFill>
            <a:schemeClr val="tx1"/>
          </a:solidFill>
          <a:latin typeface="Verdana" pitchFamily="34" charset="0"/>
        </a:defRPr>
      </a:lvl9pPr>
    </p:titleStyle>
    <p:bodyStyle>
      <a:lvl1pPr marL="342900" indent="-342900" algn="l" rtl="0" eaLnBrk="0" fontAlgn="base" hangingPunct="0">
        <a:spcBef>
          <a:spcPct val="20000"/>
        </a:spcBef>
        <a:spcAft>
          <a:spcPct val="0"/>
        </a:spcAft>
        <a:buFont typeface="Wingdings" pitchFamily="2" charset="2"/>
        <a:buChar char="n"/>
        <a:defRPr sz="2600" b="1">
          <a:solidFill>
            <a:srgbClr val="FF6600"/>
          </a:solidFill>
          <a:latin typeface="+mn-lt"/>
          <a:ea typeface="+mn-ea"/>
          <a:cs typeface="+mn-cs"/>
        </a:defRPr>
      </a:lvl1pPr>
      <a:lvl2pPr marL="742950" indent="-285750" algn="l" rtl="0" eaLnBrk="0" fontAlgn="base" hangingPunct="0">
        <a:spcBef>
          <a:spcPct val="20000"/>
        </a:spcBef>
        <a:spcAft>
          <a:spcPct val="0"/>
        </a:spcAft>
        <a:buFont typeface="Wingdings" pitchFamily="2" charset="2"/>
        <a:buChar char="§"/>
        <a:defRPr sz="2400" b="1">
          <a:solidFill>
            <a:srgbClr val="7F7F7F"/>
          </a:solidFill>
          <a:latin typeface="+mn-lt"/>
        </a:defRPr>
      </a:lvl2pPr>
      <a:lvl3pPr marL="1143000" indent="-228600" algn="l" rtl="0" eaLnBrk="0" fontAlgn="base" hangingPunct="0">
        <a:spcBef>
          <a:spcPct val="20000"/>
        </a:spcBef>
        <a:spcAft>
          <a:spcPct val="0"/>
        </a:spcAft>
        <a:buChar char="•"/>
        <a:defRPr sz="2000">
          <a:solidFill>
            <a:srgbClr val="7F7F7F"/>
          </a:solidFill>
          <a:latin typeface="+mn-lt"/>
        </a:defRPr>
      </a:lvl3pPr>
      <a:lvl4pPr marL="1600200" indent="-228600" algn="l" rtl="0" eaLnBrk="0" fontAlgn="base" hangingPunct="0">
        <a:spcBef>
          <a:spcPct val="20000"/>
        </a:spcBef>
        <a:spcAft>
          <a:spcPct val="0"/>
        </a:spcAft>
        <a:buChar char="–"/>
        <a:defRPr>
          <a:solidFill>
            <a:srgbClr val="7F7F7F"/>
          </a:solidFill>
          <a:latin typeface="+mn-lt"/>
        </a:defRPr>
      </a:lvl4pPr>
      <a:lvl5pPr marL="2057400" indent="-228600" algn="l" rtl="0" eaLnBrk="0" fontAlgn="base" hangingPunct="0">
        <a:spcBef>
          <a:spcPct val="20000"/>
        </a:spcBef>
        <a:spcAft>
          <a:spcPct val="0"/>
        </a:spcAft>
        <a:buChar char="»"/>
        <a:defRPr>
          <a:solidFill>
            <a:srgbClr val="7F7F7F"/>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jpeg"/><Relationship Id="rId1" Type="http://schemas.openxmlformats.org/officeDocument/2006/relationships/slideLayout" Target="../slideLayouts/slideLayout13.xml"/><Relationship Id="rId4" Type="http://schemas.openxmlformats.org/officeDocument/2006/relationships/image" Target="../media/image9.emf"/></Relationships>
</file>

<file path=ppt/slides/_rels/slide1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36.jpeg"/><Relationship Id="rId4" Type="http://schemas.openxmlformats.org/officeDocument/2006/relationships/image" Target="../media/image35.jpe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hyperlink" Target="http://www.google.com.vn/imgres?imgurl=http://phongpin-laptop.com.vn/wp/wp-content/uploads/2010/09/logo_ibm.jpg&amp;imgrefurl=http://phongpin-laptop.com.vn/wp/?cat=19&amp;h=309&amp;w=380&amp;sz=85&amp;tbnid=mp5Y333vVj3okM:&amp;tbnh=100&amp;tbnw=123&amp;prev=/images?q=logo+ibm&amp;zoom=1&amp;q=logo+ibm&amp;hl=vi&amp;usg=__tKIWSDurF_HJFAGSzCth0imzgJ8=&amp;sa=X&amp;ei=P-x-Te2yGcGXcYiE0OgG&amp;ved=0CBQQ9QEwAw" TargetMode="External"/><Relationship Id="rId18" Type="http://schemas.openxmlformats.org/officeDocument/2006/relationships/image" Target="../media/image48.png"/><Relationship Id="rId3" Type="http://schemas.openxmlformats.org/officeDocument/2006/relationships/image" Target="../media/image37.jpeg"/><Relationship Id="rId21" Type="http://schemas.openxmlformats.org/officeDocument/2006/relationships/image" Target="../media/image51.jpeg"/><Relationship Id="rId7" Type="http://schemas.openxmlformats.org/officeDocument/2006/relationships/image" Target="../media/image40.jpeg"/><Relationship Id="rId12" Type="http://schemas.openxmlformats.org/officeDocument/2006/relationships/image" Target="../media/image44.jpeg"/><Relationship Id="rId17" Type="http://schemas.openxmlformats.org/officeDocument/2006/relationships/image" Target="../media/image47.png"/><Relationship Id="rId2" Type="http://schemas.openxmlformats.org/officeDocument/2006/relationships/notesSlide" Target="../notesSlides/notesSlide7.xml"/><Relationship Id="rId16" Type="http://schemas.openxmlformats.org/officeDocument/2006/relationships/image" Target="../media/image46.jpeg"/><Relationship Id="rId20" Type="http://schemas.openxmlformats.org/officeDocument/2006/relationships/image" Target="../media/image50.jpeg"/><Relationship Id="rId1" Type="http://schemas.openxmlformats.org/officeDocument/2006/relationships/slideLayout" Target="../slideLayouts/slideLayout3.xml"/><Relationship Id="rId6" Type="http://schemas.openxmlformats.org/officeDocument/2006/relationships/image" Target="../media/image39.gif"/><Relationship Id="rId11" Type="http://schemas.openxmlformats.org/officeDocument/2006/relationships/hyperlink" Target="http://www.google.com.vn/imgres?imgurl=http://ttdgroup.com.vn/uploads/logo_hp.jpg&amp;imgrefurl=http://ttdgroup.com.vn/&amp;h=845&amp;w=1024&amp;sz=37&amp;tbnid=4mY76gGElvpP8M:&amp;tbnh=124&amp;tbnw=150&amp;prev=/images?q=logo+HP&amp;zoom=1&amp;q=logo+HP&amp;hl=vi&amp;usg=__5NYq_zZMyPbAK9n-0v1p7JcNvw0=&amp;sa=X&amp;ei=Eux-Tb2qC4SxcaTAyOcG&amp;ved=0CAwQ9QEwAA" TargetMode="External"/><Relationship Id="rId5" Type="http://schemas.openxmlformats.org/officeDocument/2006/relationships/hyperlink" Target="http://www.dell.com/us/en/gen/df.aspx?refid=df&amp;s=gen" TargetMode="External"/><Relationship Id="rId15" Type="http://schemas.openxmlformats.org/officeDocument/2006/relationships/hyperlink" Target="http://www.google.com.vn/imgres?imgurl=http://www.netbooknews.com/wp-content/2011/01/asrock-logo.png&amp;imgrefurl=http://www.netbooknews.com/18913/asrock-to-launch-tablet-in-q2/asrock-logo/&amp;h=167&amp;w=800&amp;sz=16&amp;tbnid=IUac420ELdT8dM:&amp;tbnh=30&amp;tbnw=143&amp;prev=/images?q=logo+asrock&amp;zoom=1&amp;q=logo+asrock&amp;hl=vi&amp;usg=__9bUuBMvbAaZ--KaKAWm4UCic9Gc=&amp;sa=X&amp;ei=nex-TeSsCMGecf-gsewG&amp;ved=0CAwQ9QEwAA" TargetMode="External"/><Relationship Id="rId10" Type="http://schemas.openxmlformats.org/officeDocument/2006/relationships/image" Target="../media/image43.jpeg"/><Relationship Id="rId19" Type="http://schemas.openxmlformats.org/officeDocument/2006/relationships/image" Target="../media/image49.jpeg"/><Relationship Id="rId4" Type="http://schemas.openxmlformats.org/officeDocument/2006/relationships/image" Target="../media/image38.jpeg"/><Relationship Id="rId9" Type="http://schemas.openxmlformats.org/officeDocument/2006/relationships/image" Target="../media/image42.png"/><Relationship Id="rId14" Type="http://schemas.openxmlformats.org/officeDocument/2006/relationships/image" Target="../media/image45.jpeg"/></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53.jpeg"/></Relationships>
</file>

<file path=ppt/slides/_rels/slide1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jpeg"/><Relationship Id="rId7" Type="http://schemas.openxmlformats.org/officeDocument/2006/relationships/image" Target="../media/image58.jpe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57.png"/><Relationship Id="rId5" Type="http://schemas.openxmlformats.org/officeDocument/2006/relationships/image" Target="../media/image56.jpeg"/><Relationship Id="rId4" Type="http://schemas.openxmlformats.org/officeDocument/2006/relationships/image" Target="../media/image55.jpeg"/><Relationship Id="rId9" Type="http://schemas.openxmlformats.org/officeDocument/2006/relationships/image" Target="../media/image60.jpeg"/></Relationships>
</file>

<file path=ppt/slides/_rels/slide1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s>
</file>

<file path=ppt/slides/_rels/slide1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68.jpeg"/></Relationships>
</file>

<file path=ppt/slides/_rels/slide18.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diagramLayout" Target="../diagrams/layout3.xml"/><Relationship Id="rId7" Type="http://schemas.openxmlformats.org/officeDocument/2006/relationships/image" Target="../media/image69.wmf"/><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image" Target="../media/image71.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78.jpeg"/><Relationship Id="rId3" Type="http://schemas.openxmlformats.org/officeDocument/2006/relationships/image" Target="../media/image73.jpeg"/><Relationship Id="rId7" Type="http://schemas.openxmlformats.org/officeDocument/2006/relationships/image" Target="../media/image77.png"/><Relationship Id="rId2" Type="http://schemas.openxmlformats.org/officeDocument/2006/relationships/image" Target="../media/image72.jpeg"/><Relationship Id="rId1" Type="http://schemas.openxmlformats.org/officeDocument/2006/relationships/slideLayout" Target="../slideLayouts/slideLayout3.xml"/><Relationship Id="rId6" Type="http://schemas.openxmlformats.org/officeDocument/2006/relationships/image" Target="../media/image76.png"/><Relationship Id="rId5" Type="http://schemas.openxmlformats.org/officeDocument/2006/relationships/image" Target="../media/image75.png"/><Relationship Id="rId10" Type="http://schemas.openxmlformats.org/officeDocument/2006/relationships/image" Target="../media/image80.jpeg"/><Relationship Id="rId4" Type="http://schemas.openxmlformats.org/officeDocument/2006/relationships/image" Target="../media/image74.jpeg"/><Relationship Id="rId9" Type="http://schemas.openxmlformats.org/officeDocument/2006/relationships/image" Target="../media/image79.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87.wmf"/><Relationship Id="rId3" Type="http://schemas.openxmlformats.org/officeDocument/2006/relationships/image" Target="../media/image82.png"/><Relationship Id="rId7" Type="http://schemas.openxmlformats.org/officeDocument/2006/relationships/image" Target="../media/image86.jpe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jpeg"/></Relationships>
</file>

<file path=ppt/slides/_rels/slide24.x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5.png"/><Relationship Id="rId1" Type="http://schemas.openxmlformats.org/officeDocument/2006/relationships/slideLayout" Target="../slideLayouts/slideLayout3.xml"/><Relationship Id="rId5" Type="http://schemas.openxmlformats.org/officeDocument/2006/relationships/image" Target="../media/image87.wmf"/><Relationship Id="rId4" Type="http://schemas.openxmlformats.org/officeDocument/2006/relationships/image" Target="../media/image89.png"/></Relationships>
</file>

<file path=ppt/slides/_rels/slide25.xml.rels><?xml version="1.0" encoding="UTF-8" standalone="yes"?>
<Relationships xmlns="http://schemas.openxmlformats.org/package/2006/relationships"><Relationship Id="rId8" Type="http://schemas.openxmlformats.org/officeDocument/2006/relationships/hyperlink" Target="http://www.ajinomoto.co.jp/" TargetMode="External"/><Relationship Id="rId3" Type="http://schemas.openxmlformats.org/officeDocument/2006/relationships/image" Target="../media/image88.wmf"/><Relationship Id="rId7" Type="http://schemas.openxmlformats.org/officeDocument/2006/relationships/image" Target="../media/image92.png"/><Relationship Id="rId2"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91.jpeg"/><Relationship Id="rId11" Type="http://schemas.openxmlformats.org/officeDocument/2006/relationships/image" Target="../media/image87.wmf"/><Relationship Id="rId5" Type="http://schemas.openxmlformats.org/officeDocument/2006/relationships/image" Target="../media/image90.wmf"/><Relationship Id="rId10" Type="http://schemas.openxmlformats.org/officeDocument/2006/relationships/chart" Target="../charts/chart1.xml"/><Relationship Id="rId4" Type="http://schemas.openxmlformats.org/officeDocument/2006/relationships/image" Target="../media/image89.png"/><Relationship Id="rId9" Type="http://schemas.openxmlformats.org/officeDocument/2006/relationships/image" Target="../media/image93.png"/></Relationships>
</file>

<file path=ppt/slides/_rels/slide26.xml.rels><?xml version="1.0" encoding="UTF-8" standalone="yes"?>
<Relationships xmlns="http://schemas.openxmlformats.org/package/2006/relationships"><Relationship Id="rId8" Type="http://schemas.openxmlformats.org/officeDocument/2006/relationships/image" Target="../media/image99.wmf"/><Relationship Id="rId13" Type="http://schemas.openxmlformats.org/officeDocument/2006/relationships/image" Target="../media/image104.png"/><Relationship Id="rId18" Type="http://schemas.openxmlformats.org/officeDocument/2006/relationships/image" Target="../media/image108.jpeg"/><Relationship Id="rId26" Type="http://schemas.openxmlformats.org/officeDocument/2006/relationships/hyperlink" Target="http://www.omgeo.com/" TargetMode="External"/><Relationship Id="rId39" Type="http://schemas.openxmlformats.org/officeDocument/2006/relationships/hyperlink" Target="http://www.schroders.com/global" TargetMode="External"/><Relationship Id="rId3" Type="http://schemas.openxmlformats.org/officeDocument/2006/relationships/image" Target="../media/image95.jpeg"/><Relationship Id="rId21" Type="http://schemas.openxmlformats.org/officeDocument/2006/relationships/image" Target="../media/image110.png"/><Relationship Id="rId34" Type="http://schemas.openxmlformats.org/officeDocument/2006/relationships/image" Target="../media/image122.jpeg"/><Relationship Id="rId42" Type="http://schemas.openxmlformats.org/officeDocument/2006/relationships/image" Target="../media/image128.gif"/><Relationship Id="rId7" Type="http://schemas.openxmlformats.org/officeDocument/2006/relationships/image" Target="../media/image98.png"/><Relationship Id="rId12" Type="http://schemas.openxmlformats.org/officeDocument/2006/relationships/image" Target="../media/image103.jpeg"/><Relationship Id="rId17" Type="http://schemas.openxmlformats.org/officeDocument/2006/relationships/image" Target="../media/image107.png"/><Relationship Id="rId25" Type="http://schemas.openxmlformats.org/officeDocument/2006/relationships/image" Target="../media/image114.png"/><Relationship Id="rId33" Type="http://schemas.openxmlformats.org/officeDocument/2006/relationships/image" Target="../media/image121.gif"/><Relationship Id="rId38" Type="http://schemas.openxmlformats.org/officeDocument/2006/relationships/image" Target="../media/image126.wmf"/><Relationship Id="rId2" Type="http://schemas.openxmlformats.org/officeDocument/2006/relationships/image" Target="../media/image94.jpeg"/><Relationship Id="rId16" Type="http://schemas.openxmlformats.org/officeDocument/2006/relationships/image" Target="../media/image106.png"/><Relationship Id="rId20" Type="http://schemas.openxmlformats.org/officeDocument/2006/relationships/image" Target="../media/image109.jpeg"/><Relationship Id="rId29" Type="http://schemas.openxmlformats.org/officeDocument/2006/relationships/image" Target="../media/image117.png"/><Relationship Id="rId41" Type="http://schemas.openxmlformats.org/officeDocument/2006/relationships/hyperlink" Target="http://www.crossgate.com/" TargetMode="External"/><Relationship Id="rId1" Type="http://schemas.openxmlformats.org/officeDocument/2006/relationships/slideLayout" Target="../slideLayouts/slideLayout3.xml"/><Relationship Id="rId6" Type="http://schemas.openxmlformats.org/officeDocument/2006/relationships/image" Target="../media/image97.png"/><Relationship Id="rId11" Type="http://schemas.openxmlformats.org/officeDocument/2006/relationships/image" Target="../media/image102.png"/><Relationship Id="rId24" Type="http://schemas.openxmlformats.org/officeDocument/2006/relationships/image" Target="../media/image113.jpeg"/><Relationship Id="rId32" Type="http://schemas.openxmlformats.org/officeDocument/2006/relationships/image" Target="../media/image120.jpeg"/><Relationship Id="rId37" Type="http://schemas.openxmlformats.org/officeDocument/2006/relationships/image" Target="../media/image125.png"/><Relationship Id="rId40" Type="http://schemas.openxmlformats.org/officeDocument/2006/relationships/image" Target="../media/image127.gif"/><Relationship Id="rId5" Type="http://schemas.openxmlformats.org/officeDocument/2006/relationships/image" Target="../media/image96.wmf"/><Relationship Id="rId15" Type="http://schemas.openxmlformats.org/officeDocument/2006/relationships/image" Target="../media/image105.jpeg"/><Relationship Id="rId23" Type="http://schemas.openxmlformats.org/officeDocument/2006/relationships/image" Target="../media/image112.png"/><Relationship Id="rId28" Type="http://schemas.openxmlformats.org/officeDocument/2006/relationships/image" Target="../media/image116.jpeg"/><Relationship Id="rId36" Type="http://schemas.openxmlformats.org/officeDocument/2006/relationships/image" Target="../media/image124.gif"/><Relationship Id="rId10" Type="http://schemas.openxmlformats.org/officeDocument/2006/relationships/image" Target="../media/image101.jpeg"/><Relationship Id="rId19" Type="http://schemas.openxmlformats.org/officeDocument/2006/relationships/image" Target="../media/image92.png"/><Relationship Id="rId31" Type="http://schemas.openxmlformats.org/officeDocument/2006/relationships/image" Target="../media/image119.wmf"/><Relationship Id="rId4" Type="http://schemas.openxmlformats.org/officeDocument/2006/relationships/image" Target="../media/image90.wmf"/><Relationship Id="rId9" Type="http://schemas.openxmlformats.org/officeDocument/2006/relationships/image" Target="../media/image100.png"/><Relationship Id="rId14" Type="http://schemas.openxmlformats.org/officeDocument/2006/relationships/hyperlink" Target="http://www.epocrates.com/" TargetMode="External"/><Relationship Id="rId22" Type="http://schemas.openxmlformats.org/officeDocument/2006/relationships/image" Target="../media/image111.jpeg"/><Relationship Id="rId27" Type="http://schemas.openxmlformats.org/officeDocument/2006/relationships/image" Target="../media/image115.jpeg"/><Relationship Id="rId30" Type="http://schemas.openxmlformats.org/officeDocument/2006/relationships/image" Target="../media/image118.jpeg"/><Relationship Id="rId35" Type="http://schemas.openxmlformats.org/officeDocument/2006/relationships/image" Target="../media/image123.jpeg"/><Relationship Id="rId43" Type="http://schemas.openxmlformats.org/officeDocument/2006/relationships/image" Target="../media/image129.jpeg"/></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8" Type="http://schemas.openxmlformats.org/officeDocument/2006/relationships/image" Target="../media/image87.wmf"/><Relationship Id="rId3" Type="http://schemas.openxmlformats.org/officeDocument/2006/relationships/image" Target="../media/image131.wmf"/><Relationship Id="rId7" Type="http://schemas.openxmlformats.org/officeDocument/2006/relationships/image" Target="../media/image135.wmf"/><Relationship Id="rId2"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134.wmf"/><Relationship Id="rId5" Type="http://schemas.openxmlformats.org/officeDocument/2006/relationships/image" Target="../media/image133.wmf"/><Relationship Id="rId4" Type="http://schemas.openxmlformats.org/officeDocument/2006/relationships/image" Target="../media/image132.wmf"/></Relationships>
</file>

<file path=ppt/slides/_rels/slide29.xml.rels><?xml version="1.0" encoding="UTF-8" standalone="yes"?>
<Relationships xmlns="http://schemas.openxmlformats.org/package/2006/relationships"><Relationship Id="rId3" Type="http://schemas.openxmlformats.org/officeDocument/2006/relationships/image" Target="../media/image136.wmf"/><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87.wmf"/></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11.jpeg"/><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42.jpeg"/><Relationship Id="rId13" Type="http://schemas.openxmlformats.org/officeDocument/2006/relationships/image" Target="../media/image147.jpeg"/><Relationship Id="rId3" Type="http://schemas.openxmlformats.org/officeDocument/2006/relationships/image" Target="../media/image137.jpeg"/><Relationship Id="rId7" Type="http://schemas.openxmlformats.org/officeDocument/2006/relationships/image" Target="../media/image141.jpeg"/><Relationship Id="rId12" Type="http://schemas.openxmlformats.org/officeDocument/2006/relationships/image" Target="../media/image146.jpe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40.jpeg"/><Relationship Id="rId11" Type="http://schemas.openxmlformats.org/officeDocument/2006/relationships/image" Target="../media/image145.jpeg"/><Relationship Id="rId5" Type="http://schemas.openxmlformats.org/officeDocument/2006/relationships/image" Target="../media/image139.jpeg"/><Relationship Id="rId10" Type="http://schemas.openxmlformats.org/officeDocument/2006/relationships/image" Target="../media/image144.jpeg"/><Relationship Id="rId4" Type="http://schemas.openxmlformats.org/officeDocument/2006/relationships/image" Target="../media/image138.jpeg"/><Relationship Id="rId9" Type="http://schemas.openxmlformats.org/officeDocument/2006/relationships/image" Target="../media/image143.jpeg"/></Relationships>
</file>

<file path=ppt/slides/_rels/slide31.xml.rels><?xml version="1.0" encoding="UTF-8" standalone="yes"?>
<Relationships xmlns="http://schemas.openxmlformats.org/package/2006/relationships"><Relationship Id="rId8" Type="http://schemas.openxmlformats.org/officeDocument/2006/relationships/image" Target="../media/image153.jpeg"/><Relationship Id="rId3" Type="http://schemas.openxmlformats.org/officeDocument/2006/relationships/image" Target="../media/image148.jpeg"/><Relationship Id="rId7" Type="http://schemas.openxmlformats.org/officeDocument/2006/relationships/image" Target="../media/image152.jpe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51.jpeg"/><Relationship Id="rId11" Type="http://schemas.openxmlformats.org/officeDocument/2006/relationships/image" Target="../media/image156.jpeg"/><Relationship Id="rId5" Type="http://schemas.openxmlformats.org/officeDocument/2006/relationships/image" Target="../media/image150.jpeg"/><Relationship Id="rId10" Type="http://schemas.openxmlformats.org/officeDocument/2006/relationships/image" Target="../media/image155.jpeg"/><Relationship Id="rId4" Type="http://schemas.openxmlformats.org/officeDocument/2006/relationships/image" Target="../media/image149.jpeg"/><Relationship Id="rId9" Type="http://schemas.openxmlformats.org/officeDocument/2006/relationships/image" Target="../media/image154.jpeg"/></Relationships>
</file>

<file path=ppt/slides/_rels/slide32.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image" Target="../media/image157.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3.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jpe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1.jpeg"/></Relationships>
</file>

<file path=ppt/slides/_rels/slide8.xml.rels><?xml version="1.0" encoding="UTF-8" standalone="yes"?>
<Relationships xmlns="http://schemas.openxmlformats.org/package/2006/relationships"><Relationship Id="rId8" Type="http://schemas.openxmlformats.org/officeDocument/2006/relationships/hyperlink" Target="http://ngoisao.net/" TargetMode="External"/><Relationship Id="rId13" Type="http://schemas.openxmlformats.org/officeDocument/2006/relationships/image" Target="../media/image29.jpeg"/><Relationship Id="rId3" Type="http://schemas.openxmlformats.org/officeDocument/2006/relationships/image" Target="../media/image22.jpeg"/><Relationship Id="rId7" Type="http://schemas.openxmlformats.org/officeDocument/2006/relationships/image" Target="../media/image25.jpeg"/><Relationship Id="rId12" Type="http://schemas.openxmlformats.org/officeDocument/2006/relationships/image" Target="../media/image28.gif"/><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4.png"/><Relationship Id="rId11" Type="http://schemas.openxmlformats.org/officeDocument/2006/relationships/hyperlink" Target="http://vnexpress.net/" TargetMode="External"/><Relationship Id="rId5" Type="http://schemas.openxmlformats.org/officeDocument/2006/relationships/image" Target="../media/image23.gif"/><Relationship Id="rId15" Type="http://schemas.openxmlformats.org/officeDocument/2006/relationships/image" Target="../media/image31.jpeg"/><Relationship Id="rId10" Type="http://schemas.openxmlformats.org/officeDocument/2006/relationships/image" Target="../media/image27.jpeg"/><Relationship Id="rId4" Type="http://schemas.openxmlformats.org/officeDocument/2006/relationships/hyperlink" Target="http://www.nhacso.net/" TargetMode="External"/><Relationship Id="rId9" Type="http://schemas.openxmlformats.org/officeDocument/2006/relationships/image" Target="../media/image26.gif"/><Relationship Id="rId14" Type="http://schemas.openxmlformats.org/officeDocument/2006/relationships/image" Target="../media/image30.jpeg"/></Relationships>
</file>

<file path=ppt/slides/_rels/slide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3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g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4358640"/>
          </a:xfrm>
          <a:prstGeom prst="rect">
            <a:avLst/>
          </a:prstGeom>
        </p:spPr>
      </p:pic>
      <p:sp>
        <p:nvSpPr>
          <p:cNvPr id="2" name="Title 1"/>
          <p:cNvSpPr>
            <a:spLocks noGrp="1"/>
          </p:cNvSpPr>
          <p:nvPr>
            <p:ph type="ctrTitle"/>
          </p:nvPr>
        </p:nvSpPr>
        <p:spPr>
          <a:xfrm>
            <a:off x="507996" y="4447473"/>
            <a:ext cx="6048963" cy="871120"/>
          </a:xfrm>
        </p:spPr>
        <p:txBody>
          <a:bodyPr/>
          <a:lstStyle/>
          <a:p>
            <a:r>
              <a:rPr lang="en-US" b="1" dirty="0" smtClean="0">
                <a:solidFill>
                  <a:schemeClr val="accent1"/>
                </a:solidFill>
              </a:rPr>
              <a:t>FPT Company Introduction</a:t>
            </a:r>
            <a:endParaRPr lang="en-US" b="1" dirty="0">
              <a:solidFill>
                <a:schemeClr val="accent1"/>
              </a:solidFill>
            </a:endParaRPr>
          </a:p>
        </p:txBody>
      </p:sp>
      <p:sp>
        <p:nvSpPr>
          <p:cNvPr id="3" name="Subtitle 2"/>
          <p:cNvSpPr>
            <a:spLocks noGrp="1"/>
          </p:cNvSpPr>
          <p:nvPr>
            <p:ph type="subTitle" idx="1"/>
          </p:nvPr>
        </p:nvSpPr>
        <p:spPr>
          <a:xfrm>
            <a:off x="524232" y="5289988"/>
            <a:ext cx="6048963" cy="564860"/>
          </a:xfrm>
        </p:spPr>
        <p:txBody>
          <a:bodyPr>
            <a:noAutofit/>
          </a:bodyPr>
          <a:lstStyle/>
          <a:p>
            <a:pPr algn="l"/>
            <a:r>
              <a:rPr lang="en-US" sz="1600" cap="all" dirty="0" smtClean="0">
                <a:solidFill>
                  <a:srgbClr val="2A6CA6"/>
                </a:solidFill>
              </a:rPr>
              <a:t>NGUYEN DUC QUYNH</a:t>
            </a:r>
          </a:p>
          <a:p>
            <a:pPr algn="l"/>
            <a:r>
              <a:rPr lang="en-US" sz="1600" b="1" cap="all" dirty="0" smtClean="0">
                <a:solidFill>
                  <a:srgbClr val="2A6CA6"/>
                </a:solidFill>
              </a:rPr>
              <a:t>Director</a:t>
            </a:r>
            <a:endParaRPr lang="en-US" sz="1600" b="1" cap="all" dirty="0">
              <a:solidFill>
                <a:srgbClr val="2A6CA6"/>
              </a:solidFill>
            </a:endParaRPr>
          </a:p>
          <a:p>
            <a:pPr algn="l"/>
            <a:fld id="{B5B0EBA2-6EB7-46A0-AF86-20B065964C51}" type="datetime4">
              <a:rPr lang="en-US" sz="1600" smtClean="0">
                <a:solidFill>
                  <a:srgbClr val="2A6CA6"/>
                </a:solidFill>
              </a:rPr>
              <a:pPr algn="l"/>
              <a:t>October 16, 2013</a:t>
            </a:fld>
            <a:endParaRPr lang="en-US" sz="1600" dirty="0">
              <a:solidFill>
                <a:srgbClr val="2A6CA6"/>
              </a:solidFill>
            </a:endParaRPr>
          </a:p>
        </p:txBody>
      </p:sp>
      <p:pic>
        <p:nvPicPr>
          <p:cNvPr id="9" name="Picture 8" descr="Logo FPT.wmf"/>
          <p:cNvPicPr>
            <a:picLocks noChangeAspect="1"/>
          </p:cNvPicPr>
          <p:nvPr/>
        </p:nvPicPr>
        <p:blipFill>
          <a:blip r:embed="rId3"/>
          <a:stretch>
            <a:fillRect/>
          </a:stretch>
        </p:blipFill>
        <p:spPr>
          <a:xfrm>
            <a:off x="524233" y="3291840"/>
            <a:ext cx="1439986" cy="864532"/>
          </a:xfrm>
          <a:prstGeom prst="rect">
            <a:avLst/>
          </a:prstGeom>
        </p:spPr>
      </p:pic>
      <p:pic>
        <p:nvPicPr>
          <p:cNvPr id="4" name="Picture 3"/>
          <p:cNvPicPr>
            <a:picLocks noChangeAspect="1"/>
          </p:cNvPicPr>
          <p:nvPr/>
        </p:nvPicPr>
        <p:blipFill>
          <a:blip r:embed="rId4"/>
          <a:stretch>
            <a:fillRect/>
          </a:stretch>
        </p:blipFill>
        <p:spPr>
          <a:xfrm>
            <a:off x="7894883" y="5577840"/>
            <a:ext cx="894097" cy="902778"/>
          </a:xfrm>
          <a:prstGeom prst="rect">
            <a:avLst/>
          </a:prstGeom>
        </p:spPr>
      </p:pic>
    </p:spTree>
    <p:extLst>
      <p:ext uri="{BB962C8B-B14F-4D97-AF65-F5344CB8AC3E}">
        <p14:creationId xmlns:p14="http://schemas.microsoft.com/office/powerpoint/2010/main" val="273881573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p:cNvSpPr/>
          <p:nvPr/>
        </p:nvSpPr>
        <p:spPr>
          <a:xfrm>
            <a:off x="545869" y="1738081"/>
            <a:ext cx="3734031" cy="48622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5400" b="1" dirty="0" smtClean="0">
                <a:solidFill>
                  <a:srgbClr val="33CCFF"/>
                </a:solidFill>
                <a:latin typeface="+mj-lt"/>
                <a:cs typeface="Arial" pitchFamily="34" charset="0"/>
              </a:rPr>
              <a:t>FPT</a:t>
            </a:r>
            <a:r>
              <a:rPr lang="en-US" sz="4400" b="1" dirty="0" smtClean="0">
                <a:solidFill>
                  <a:srgbClr val="33CCFF"/>
                </a:solidFill>
                <a:latin typeface="+mj-lt"/>
                <a:cs typeface="Arial" pitchFamily="34" charset="0"/>
              </a:rPr>
              <a:t> </a:t>
            </a:r>
          </a:p>
          <a:p>
            <a:r>
              <a:rPr lang="en-US" sz="6000" b="1" dirty="0" smtClean="0">
                <a:solidFill>
                  <a:srgbClr val="33CCFF"/>
                </a:solidFill>
                <a:latin typeface="+mj-lt"/>
                <a:cs typeface="Arial" pitchFamily="34" charset="0"/>
              </a:rPr>
              <a:t>TRADING</a:t>
            </a:r>
          </a:p>
          <a:p>
            <a:endParaRPr lang="en-US" sz="4400" b="1" dirty="0" smtClean="0">
              <a:solidFill>
                <a:srgbClr val="33CCFF"/>
              </a:solidFill>
              <a:latin typeface="+mj-lt"/>
              <a:cs typeface="Arial" pitchFamily="34" charset="0"/>
            </a:endParaRPr>
          </a:p>
        </p:txBody>
      </p:sp>
      <p:sp>
        <p:nvSpPr>
          <p:cNvPr id="55" name="Title 54"/>
          <p:cNvSpPr>
            <a:spLocks noGrp="1"/>
          </p:cNvSpPr>
          <p:nvPr>
            <p:ph type="title"/>
          </p:nvPr>
        </p:nvSpPr>
        <p:spPr/>
        <p:txBody>
          <a:bodyPr/>
          <a:lstStyle/>
          <a:p>
            <a:endParaRPr lang="en-US" dirty="0"/>
          </a:p>
        </p:txBody>
      </p:sp>
      <p:sp>
        <p:nvSpPr>
          <p:cNvPr id="67" name="Rectangle 66"/>
          <p:cNvSpPr/>
          <p:nvPr/>
        </p:nvSpPr>
        <p:spPr>
          <a:xfrm>
            <a:off x="0" y="1113094"/>
            <a:ext cx="482600" cy="2023806"/>
          </a:xfrm>
          <a:prstGeom prst="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b="1" dirty="0" smtClean="0">
                <a:latin typeface="Arial" pitchFamily="34" charset="0"/>
                <a:cs typeface="Arial" pitchFamily="34" charset="0"/>
              </a:rPr>
              <a:t>Distribution&amp; Manufacturing</a:t>
            </a:r>
            <a:endParaRPr lang="en-US" sz="1400" b="1" dirty="0">
              <a:latin typeface="Arial" pitchFamily="34" charset="0"/>
              <a:cs typeface="Arial" pitchFamily="34" charset="0"/>
            </a:endParaRPr>
          </a:p>
        </p:txBody>
      </p:sp>
      <p:sp>
        <p:nvSpPr>
          <p:cNvPr id="72" name="Text Box 18"/>
          <p:cNvSpPr txBox="1">
            <a:spLocks noChangeArrowheads="1"/>
          </p:cNvSpPr>
          <p:nvPr/>
        </p:nvSpPr>
        <p:spPr bwMode="gray">
          <a:xfrm>
            <a:off x="4702630" y="5051765"/>
            <a:ext cx="4034970" cy="1169551"/>
          </a:xfrm>
          <a:prstGeom prst="rect">
            <a:avLst/>
          </a:prstGeom>
          <a:noFill/>
          <a:ln w="9525" algn="ctr">
            <a:noFill/>
            <a:miter lim="800000"/>
            <a:headEnd/>
            <a:tailEnd/>
          </a:ln>
          <a:effectLst/>
        </p:spPr>
        <p:txBody>
          <a:bodyPr wrap="square">
            <a:spAutoFit/>
          </a:bodyPr>
          <a:lstStyle/>
          <a:p>
            <a:pPr eaLnBrk="0" hangingPunct="0">
              <a:spcBef>
                <a:spcPts val="300"/>
              </a:spcBef>
              <a:spcAft>
                <a:spcPts val="300"/>
              </a:spcAft>
            </a:pPr>
            <a:r>
              <a:rPr lang="en-US" sz="1200" b="1" dirty="0" smtClean="0">
                <a:solidFill>
                  <a:srgbClr val="33CCFF"/>
                </a:solidFill>
              </a:rPr>
              <a:t>Achievements</a:t>
            </a:r>
          </a:p>
          <a:p>
            <a:pPr eaLnBrk="0" hangingPunct="0">
              <a:spcBef>
                <a:spcPts val="300"/>
              </a:spcBef>
              <a:spcAft>
                <a:spcPts val="300"/>
              </a:spcAft>
            </a:pPr>
            <a:r>
              <a:rPr lang="en-US" sz="1200" dirty="0" smtClean="0">
                <a:solidFill>
                  <a:schemeClr val="tx1">
                    <a:lumMod val="75000"/>
                    <a:lumOff val="25000"/>
                  </a:schemeClr>
                </a:solidFill>
              </a:rPr>
              <a:t>VICTA Awards for FPT </a:t>
            </a:r>
            <a:r>
              <a:rPr lang="en-US" sz="1200" dirty="0" err="1" smtClean="0">
                <a:solidFill>
                  <a:schemeClr val="tx1">
                    <a:lumMod val="75000"/>
                    <a:lumOff val="25000"/>
                  </a:schemeClr>
                </a:solidFill>
              </a:rPr>
              <a:t>Elead</a:t>
            </a:r>
            <a:r>
              <a:rPr lang="en-US" sz="1200" dirty="0" smtClean="0">
                <a:solidFill>
                  <a:schemeClr val="tx1">
                    <a:lumMod val="75000"/>
                    <a:lumOff val="25000"/>
                  </a:schemeClr>
                </a:solidFill>
              </a:rPr>
              <a:t> as the best domestic computer brand (2011)</a:t>
            </a:r>
          </a:p>
          <a:p>
            <a:pPr eaLnBrk="0" hangingPunct="0">
              <a:spcBef>
                <a:spcPts val="300"/>
              </a:spcBef>
              <a:spcAft>
                <a:spcPts val="300"/>
              </a:spcAft>
            </a:pPr>
            <a:r>
              <a:rPr lang="en-US" sz="1200" dirty="0" smtClean="0">
                <a:solidFill>
                  <a:schemeClr val="tx1">
                    <a:lumMod val="75000"/>
                    <a:lumOff val="25000"/>
                  </a:schemeClr>
                </a:solidFill>
              </a:rPr>
              <a:t>Vietnam ICT Awards: The best ICT &amp; Mobile Distributor (2010)</a:t>
            </a:r>
          </a:p>
        </p:txBody>
      </p:sp>
      <p:grpSp>
        <p:nvGrpSpPr>
          <p:cNvPr id="15" name="Group 14"/>
          <p:cNvGrpSpPr/>
          <p:nvPr/>
        </p:nvGrpSpPr>
        <p:grpSpPr>
          <a:xfrm>
            <a:off x="0" y="3510642"/>
            <a:ext cx="4301331" cy="1524000"/>
            <a:chOff x="0" y="3307442"/>
            <a:chExt cx="4301331" cy="1524000"/>
          </a:xfrm>
        </p:grpSpPr>
        <p:sp>
          <p:nvSpPr>
            <p:cNvPr id="17" name="Rectangle 16"/>
            <p:cNvSpPr/>
            <p:nvPr/>
          </p:nvSpPr>
          <p:spPr>
            <a:xfrm>
              <a:off x="0" y="3307442"/>
              <a:ext cx="4241799" cy="1524000"/>
            </a:xfrm>
            <a:prstGeom prst="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FPT Information System.JPG"/>
            <p:cNvPicPr>
              <a:picLocks noChangeAspect="1"/>
            </p:cNvPicPr>
            <p:nvPr/>
          </p:nvPicPr>
          <p:blipFill>
            <a:blip r:embed="rId3" cstate="email"/>
            <a:srcRect/>
            <a:stretch>
              <a:fillRect/>
            </a:stretch>
          </p:blipFill>
          <p:spPr>
            <a:xfrm>
              <a:off x="640080" y="3446780"/>
              <a:ext cx="1432560" cy="1244600"/>
            </a:xfrm>
            <a:prstGeom prst="rect">
              <a:avLst/>
            </a:prstGeom>
          </p:spPr>
        </p:pic>
        <p:pic>
          <p:nvPicPr>
            <p:cNvPr id="20" name="Picture 19" descr="Can bo cong nghe.jpg"/>
            <p:cNvPicPr>
              <a:picLocks noChangeAspect="1"/>
            </p:cNvPicPr>
            <p:nvPr/>
          </p:nvPicPr>
          <p:blipFill>
            <a:blip r:embed="rId4" cstate="email"/>
            <a:srcRect/>
            <a:stretch>
              <a:fillRect/>
            </a:stretch>
          </p:blipFill>
          <p:spPr>
            <a:xfrm>
              <a:off x="2268946" y="3455873"/>
              <a:ext cx="1454860" cy="1230427"/>
            </a:xfrm>
            <a:prstGeom prst="rect">
              <a:avLst/>
            </a:prstGeom>
          </p:spPr>
        </p:pic>
        <p:sp>
          <p:nvSpPr>
            <p:cNvPr id="21" name="Freeform 20"/>
            <p:cNvSpPr/>
            <p:nvPr/>
          </p:nvSpPr>
          <p:spPr>
            <a:xfrm>
              <a:off x="4238966" y="3309484"/>
              <a:ext cx="62365" cy="180635"/>
            </a:xfrm>
            <a:custGeom>
              <a:avLst/>
              <a:gdLst>
                <a:gd name="connsiteX0" fmla="*/ 0 w 537028"/>
                <a:gd name="connsiteY0" fmla="*/ 391886 h 391886"/>
                <a:gd name="connsiteX1" fmla="*/ 36287 w 537028"/>
                <a:gd name="connsiteY1" fmla="*/ 0 h 391886"/>
                <a:gd name="connsiteX2" fmla="*/ 537028 w 537028"/>
                <a:gd name="connsiteY2" fmla="*/ 391886 h 391886"/>
                <a:gd name="connsiteX3" fmla="*/ 0 w 537028"/>
                <a:gd name="connsiteY3" fmla="*/ 391886 h 391886"/>
                <a:gd name="connsiteX0" fmla="*/ 0 w 217714"/>
                <a:gd name="connsiteY0" fmla="*/ 391886 h 391886"/>
                <a:gd name="connsiteX1" fmla="*/ 36287 w 217714"/>
                <a:gd name="connsiteY1" fmla="*/ 0 h 391886"/>
                <a:gd name="connsiteX2" fmla="*/ 217714 w 217714"/>
                <a:gd name="connsiteY2" fmla="*/ 261258 h 391886"/>
                <a:gd name="connsiteX3" fmla="*/ 0 w 217714"/>
                <a:gd name="connsiteY3" fmla="*/ 391886 h 391886"/>
                <a:gd name="connsiteX0" fmla="*/ 0 w 217714"/>
                <a:gd name="connsiteY0" fmla="*/ 391886 h 391886"/>
                <a:gd name="connsiteX1" fmla="*/ 12474 w 217714"/>
                <a:gd name="connsiteY1" fmla="*/ 0 h 391886"/>
                <a:gd name="connsiteX2" fmla="*/ 217714 w 217714"/>
                <a:gd name="connsiteY2" fmla="*/ 261258 h 391886"/>
                <a:gd name="connsiteX3" fmla="*/ 0 w 217714"/>
                <a:gd name="connsiteY3" fmla="*/ 391886 h 391886"/>
                <a:gd name="connsiteX0" fmla="*/ 0 w 179614"/>
                <a:gd name="connsiteY0" fmla="*/ 391886 h 391886"/>
                <a:gd name="connsiteX1" fmla="*/ 12474 w 179614"/>
                <a:gd name="connsiteY1" fmla="*/ 0 h 391886"/>
                <a:gd name="connsiteX2" fmla="*/ 179614 w 179614"/>
                <a:gd name="connsiteY2" fmla="*/ 199345 h 391886"/>
                <a:gd name="connsiteX3" fmla="*/ 0 w 179614"/>
                <a:gd name="connsiteY3" fmla="*/ 391886 h 391886"/>
                <a:gd name="connsiteX0" fmla="*/ 0 w 179614"/>
                <a:gd name="connsiteY0" fmla="*/ 391886 h 391886"/>
                <a:gd name="connsiteX1" fmla="*/ 12474 w 179614"/>
                <a:gd name="connsiteY1" fmla="*/ 0 h 391886"/>
                <a:gd name="connsiteX2" fmla="*/ 179614 w 179614"/>
                <a:gd name="connsiteY2" fmla="*/ 213633 h 391886"/>
                <a:gd name="connsiteX3" fmla="*/ 0 w 179614"/>
                <a:gd name="connsiteY3" fmla="*/ 391886 h 391886"/>
                <a:gd name="connsiteX0" fmla="*/ 1813 w 181427"/>
                <a:gd name="connsiteY0" fmla="*/ 391886 h 391886"/>
                <a:gd name="connsiteX1" fmla="*/ 0 w 181427"/>
                <a:gd name="connsiteY1" fmla="*/ 0 h 391886"/>
                <a:gd name="connsiteX2" fmla="*/ 181427 w 181427"/>
                <a:gd name="connsiteY2" fmla="*/ 213633 h 391886"/>
                <a:gd name="connsiteX3" fmla="*/ 1813 w 181427"/>
                <a:gd name="connsiteY3" fmla="*/ 391886 h 391886"/>
                <a:gd name="connsiteX0" fmla="*/ 1813 w 162377"/>
                <a:gd name="connsiteY0" fmla="*/ 391886 h 391886"/>
                <a:gd name="connsiteX1" fmla="*/ 0 w 162377"/>
                <a:gd name="connsiteY1" fmla="*/ 0 h 391886"/>
                <a:gd name="connsiteX2" fmla="*/ 162377 w 162377"/>
                <a:gd name="connsiteY2" fmla="*/ 189820 h 391886"/>
                <a:gd name="connsiteX3" fmla="*/ 1813 w 162377"/>
                <a:gd name="connsiteY3" fmla="*/ 391886 h 391886"/>
              </a:gdLst>
              <a:ahLst/>
              <a:cxnLst>
                <a:cxn ang="0">
                  <a:pos x="connsiteX0" y="connsiteY0"/>
                </a:cxn>
                <a:cxn ang="0">
                  <a:pos x="connsiteX1" y="connsiteY1"/>
                </a:cxn>
                <a:cxn ang="0">
                  <a:pos x="connsiteX2" y="connsiteY2"/>
                </a:cxn>
                <a:cxn ang="0">
                  <a:pos x="connsiteX3" y="connsiteY3"/>
                </a:cxn>
              </a:cxnLst>
              <a:rect l="l" t="t" r="r" b="b"/>
              <a:pathLst>
                <a:path w="162377" h="391886">
                  <a:moveTo>
                    <a:pt x="1813" y="391886"/>
                  </a:moveTo>
                  <a:cubicBezTo>
                    <a:pt x="1209" y="261257"/>
                    <a:pt x="604" y="130629"/>
                    <a:pt x="0" y="0"/>
                  </a:cubicBezTo>
                  <a:lnTo>
                    <a:pt x="162377" y="189820"/>
                  </a:lnTo>
                  <a:lnTo>
                    <a:pt x="1813" y="391886"/>
                  </a:lnTo>
                  <a:close/>
                </a:path>
              </a:pathLst>
            </a:cu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p:cNvSpPr txBox="1"/>
          <p:nvPr/>
        </p:nvSpPr>
        <p:spPr>
          <a:xfrm>
            <a:off x="450293" y="5276685"/>
            <a:ext cx="3740707" cy="830997"/>
          </a:xfrm>
          <a:prstGeom prst="rect">
            <a:avLst/>
          </a:prstGeom>
          <a:ln>
            <a:solidFill>
              <a:schemeClr val="bg1"/>
            </a:solidFill>
          </a:ln>
        </p:spPr>
        <p:txBody>
          <a:bodyPr wrap="square" anchor="ctr">
            <a:spAutoFit/>
          </a:bodyPr>
          <a:lstStyle/>
          <a:p>
            <a:pPr marL="120650" indent="-3175" fontAlgn="auto">
              <a:spcBef>
                <a:spcPts val="0"/>
              </a:spcBef>
              <a:spcAft>
                <a:spcPts val="0"/>
              </a:spcAft>
              <a:defRPr/>
            </a:pPr>
            <a:r>
              <a:rPr lang="en-US" sz="1600" dirty="0" smtClean="0">
                <a:solidFill>
                  <a:schemeClr val="tx1">
                    <a:lumMod val="50000"/>
                    <a:lumOff val="50000"/>
                  </a:schemeClr>
                </a:solidFill>
                <a:latin typeface="+mj-lt"/>
              </a:rPr>
              <a:t>“NUMBER 1 IN INFORMATION &amp; COMMUNICATION TECHNOLOGY PRODUCTS DISTRIBUTION”</a:t>
            </a:r>
          </a:p>
        </p:txBody>
      </p:sp>
      <p:sp>
        <p:nvSpPr>
          <p:cNvPr id="38" name="Text Box 18"/>
          <p:cNvSpPr txBox="1">
            <a:spLocks noChangeArrowheads="1"/>
          </p:cNvSpPr>
          <p:nvPr/>
        </p:nvSpPr>
        <p:spPr bwMode="gray">
          <a:xfrm>
            <a:off x="4749800" y="1049450"/>
            <a:ext cx="3900714" cy="2123658"/>
          </a:xfrm>
          <a:prstGeom prst="rect">
            <a:avLst/>
          </a:prstGeom>
          <a:solidFill>
            <a:srgbClr val="FFFF00"/>
          </a:solidFill>
          <a:ln w="9525" algn="ctr">
            <a:noFill/>
            <a:miter lim="800000"/>
            <a:headEnd/>
            <a:tailEnd/>
          </a:ln>
          <a:effectLst/>
        </p:spPr>
        <p:txBody>
          <a:bodyPr wrap="square">
            <a:spAutoFit/>
          </a:bodyPr>
          <a:lstStyle/>
          <a:p>
            <a:pPr eaLnBrk="1" hangingPunct="1">
              <a:spcBef>
                <a:spcPts val="0"/>
              </a:spcBef>
              <a:buSzPct val="75000"/>
              <a:defRPr/>
            </a:pPr>
            <a:endParaRPr lang="en-US" sz="1200" b="1" dirty="0" smtClean="0">
              <a:solidFill>
                <a:srgbClr val="33CCFF"/>
              </a:solidFill>
              <a:ea typeface="Tahoma" pitchFamily="34" charset="0"/>
            </a:endParaRPr>
          </a:p>
          <a:p>
            <a:pPr eaLnBrk="1" hangingPunct="1">
              <a:spcBef>
                <a:spcPts val="0"/>
              </a:spcBef>
              <a:buSzPct val="75000"/>
              <a:defRPr/>
            </a:pPr>
            <a:endParaRPr lang="en-US" sz="1200" b="1" dirty="0" smtClean="0">
              <a:solidFill>
                <a:srgbClr val="33CCFF"/>
              </a:solidFill>
              <a:ea typeface="Tahoma" pitchFamily="34" charset="0"/>
            </a:endParaRPr>
          </a:p>
          <a:p>
            <a:pPr eaLnBrk="1" hangingPunct="1">
              <a:spcBef>
                <a:spcPts val="0"/>
              </a:spcBef>
              <a:buSzPct val="75000"/>
              <a:defRPr/>
            </a:pPr>
            <a:r>
              <a:rPr lang="en-US" sz="1200" b="1" dirty="0" smtClean="0">
                <a:solidFill>
                  <a:srgbClr val="33CCFF"/>
                </a:solidFill>
                <a:ea typeface="Tahoma" pitchFamily="34" charset="0"/>
              </a:rPr>
              <a:t>Profile</a:t>
            </a:r>
          </a:p>
          <a:p>
            <a:pPr eaLnBrk="1" hangingPunct="1">
              <a:spcBef>
                <a:spcPts val="0"/>
              </a:spcBef>
              <a:buSzPct val="75000"/>
              <a:buFont typeface="Wingdings" pitchFamily="2" charset="2"/>
              <a:buNone/>
              <a:defRPr/>
            </a:pPr>
            <a:r>
              <a:rPr lang="en-US" sz="1200" dirty="0" smtClean="0">
                <a:solidFill>
                  <a:schemeClr val="tx1">
                    <a:lumMod val="75000"/>
                    <a:lumOff val="25000"/>
                  </a:schemeClr>
                </a:solidFill>
              </a:rPr>
              <a:t>Established</a:t>
            </a:r>
            <a:r>
              <a:rPr lang="en-US" sz="1200" smtClean="0">
                <a:solidFill>
                  <a:schemeClr val="tx1">
                    <a:lumMod val="75000"/>
                    <a:lumOff val="25000"/>
                  </a:schemeClr>
                </a:solidFill>
              </a:rPr>
              <a:t>: </a:t>
            </a:r>
            <a:r>
              <a:rPr lang="en-US" altLang="ja-JP" sz="1200" smtClean="0">
                <a:solidFill>
                  <a:schemeClr val="tx1">
                    <a:lumMod val="75000"/>
                    <a:lumOff val="25000"/>
                  </a:schemeClr>
                </a:solidFill>
              </a:rPr>
              <a:t>1993</a:t>
            </a:r>
            <a:endParaRPr lang="en-US" sz="1200" dirty="0" smtClean="0">
              <a:solidFill>
                <a:schemeClr val="tx1">
                  <a:lumMod val="75000"/>
                  <a:lumOff val="25000"/>
                </a:schemeClr>
              </a:solidFill>
            </a:endParaRPr>
          </a:p>
          <a:p>
            <a:pPr eaLnBrk="1" hangingPunct="1">
              <a:spcBef>
                <a:spcPts val="0"/>
              </a:spcBef>
              <a:buSzPct val="75000"/>
              <a:buFont typeface="Wingdings" pitchFamily="2" charset="2"/>
              <a:buNone/>
              <a:defRPr/>
            </a:pPr>
            <a:r>
              <a:rPr lang="en-US" sz="1200" dirty="0" smtClean="0">
                <a:solidFill>
                  <a:schemeClr val="tx1">
                    <a:lumMod val="75000"/>
                    <a:lumOff val="25000"/>
                  </a:schemeClr>
                </a:solidFill>
              </a:rPr>
              <a:t>Revenue</a:t>
            </a:r>
            <a:r>
              <a:rPr lang="en-US" sz="1200" smtClean="0">
                <a:solidFill>
                  <a:schemeClr val="tx1">
                    <a:lumMod val="75000"/>
                    <a:lumOff val="25000"/>
                  </a:schemeClr>
                </a:solidFill>
              </a:rPr>
              <a:t>: </a:t>
            </a:r>
            <a:r>
              <a:rPr lang="en-US" altLang="ja-JP" sz="1200" smtClean="0">
                <a:solidFill>
                  <a:schemeClr val="tx1">
                    <a:lumMod val="75000"/>
                    <a:lumOff val="25000"/>
                  </a:schemeClr>
                </a:solidFill>
              </a:rPr>
              <a:t>16,309 billion VND </a:t>
            </a:r>
            <a:r>
              <a:rPr lang="en-US" altLang="ja-JP" sz="1200" dirty="0" smtClean="0">
                <a:solidFill>
                  <a:schemeClr val="tx1">
                    <a:lumMod val="75000"/>
                    <a:lumOff val="25000"/>
                  </a:schemeClr>
                </a:solidFill>
              </a:rPr>
              <a:t>(12/</a:t>
            </a:r>
            <a:r>
              <a:rPr lang="en-US" sz="1200" dirty="0" smtClean="0">
                <a:solidFill>
                  <a:schemeClr val="tx1">
                    <a:lumMod val="75000"/>
                    <a:lumOff val="25000"/>
                  </a:schemeClr>
                </a:solidFill>
              </a:rPr>
              <a:t>2011)</a:t>
            </a:r>
          </a:p>
          <a:p>
            <a:pPr eaLnBrk="1" hangingPunct="1">
              <a:spcBef>
                <a:spcPts val="0"/>
              </a:spcBef>
              <a:buSzPct val="75000"/>
              <a:buFont typeface="Wingdings" pitchFamily="2" charset="2"/>
              <a:buNone/>
              <a:defRPr/>
            </a:pPr>
            <a:r>
              <a:rPr lang="en-US" sz="1200" dirty="0" smtClean="0">
                <a:solidFill>
                  <a:schemeClr val="tx1">
                    <a:lumMod val="75000"/>
                    <a:lumOff val="25000"/>
                  </a:schemeClr>
                </a:solidFill>
              </a:rPr>
              <a:t>Staff</a:t>
            </a:r>
            <a:r>
              <a:rPr lang="en-US" sz="1200" smtClean="0">
                <a:solidFill>
                  <a:schemeClr val="tx1">
                    <a:lumMod val="75000"/>
                    <a:lumOff val="25000"/>
                  </a:schemeClr>
                </a:solidFill>
              </a:rPr>
              <a:t>: </a:t>
            </a:r>
            <a:r>
              <a:rPr lang="en-US" altLang="zh-CN" sz="1200" smtClean="0">
                <a:solidFill>
                  <a:schemeClr val="tx1">
                    <a:lumMod val="75000"/>
                    <a:lumOff val="25000"/>
                  </a:schemeClr>
                </a:solidFill>
              </a:rPr>
              <a:t>1,115</a:t>
            </a:r>
            <a:r>
              <a:rPr lang="en-US" sz="1200" smtClean="0">
                <a:solidFill>
                  <a:schemeClr val="tx1">
                    <a:lumMod val="75000"/>
                    <a:lumOff val="25000"/>
                  </a:schemeClr>
                </a:solidFill>
              </a:rPr>
              <a:t> (8/2012)</a:t>
            </a:r>
            <a:endParaRPr lang="en-US" sz="1200" dirty="0" smtClean="0">
              <a:solidFill>
                <a:schemeClr val="tx1">
                  <a:lumMod val="75000"/>
                  <a:lumOff val="25000"/>
                </a:schemeClr>
              </a:solidFill>
            </a:endParaRPr>
          </a:p>
          <a:p>
            <a:pPr eaLnBrk="1" hangingPunct="1">
              <a:spcBef>
                <a:spcPts val="0"/>
              </a:spcBef>
              <a:buSzPct val="75000"/>
              <a:buFont typeface="Wingdings" pitchFamily="2" charset="2"/>
              <a:buNone/>
              <a:defRPr/>
            </a:pPr>
            <a:endParaRPr lang="en-US" sz="1200" dirty="0" smtClean="0">
              <a:solidFill>
                <a:schemeClr val="tx1">
                  <a:lumMod val="75000"/>
                  <a:lumOff val="25000"/>
                </a:schemeClr>
              </a:solidFill>
            </a:endParaRPr>
          </a:p>
          <a:p>
            <a:pPr eaLnBrk="0" hangingPunct="0">
              <a:spcBef>
                <a:spcPts val="0"/>
              </a:spcBef>
            </a:pPr>
            <a:r>
              <a:rPr lang="en-US" sz="1200" b="1" dirty="0" smtClean="0">
                <a:solidFill>
                  <a:srgbClr val="33CCFF"/>
                </a:solidFill>
                <a:ea typeface="Tahoma" pitchFamily="34" charset="0"/>
              </a:rPr>
              <a:t>Main businesses:</a:t>
            </a:r>
          </a:p>
          <a:p>
            <a:pPr eaLnBrk="0" hangingPunct="0">
              <a:spcBef>
                <a:spcPts val="0"/>
              </a:spcBef>
            </a:pPr>
            <a:r>
              <a:rPr lang="en-US" sz="1200" dirty="0" smtClean="0">
                <a:solidFill>
                  <a:schemeClr val="tx1">
                    <a:lumMod val="75000"/>
                    <a:lumOff val="25000"/>
                  </a:schemeClr>
                </a:solidFill>
              </a:rPr>
              <a:t>ICT products manufacturing</a:t>
            </a:r>
          </a:p>
          <a:p>
            <a:pPr>
              <a:spcBef>
                <a:spcPts val="0"/>
              </a:spcBef>
            </a:pPr>
            <a:r>
              <a:rPr lang="en-US" sz="1200" dirty="0" smtClean="0">
                <a:solidFill>
                  <a:schemeClr val="tx1">
                    <a:lumMod val="75000"/>
                    <a:lumOff val="25000"/>
                  </a:schemeClr>
                </a:solidFill>
              </a:rPr>
              <a:t>Mobile distribution</a:t>
            </a:r>
          </a:p>
          <a:p>
            <a:pPr>
              <a:spcBef>
                <a:spcPts val="0"/>
              </a:spcBef>
            </a:pPr>
            <a:r>
              <a:rPr lang="en-US" sz="1200" dirty="0" smtClean="0">
                <a:solidFill>
                  <a:schemeClr val="tx1">
                    <a:lumMod val="75000"/>
                    <a:lumOff val="25000"/>
                  </a:schemeClr>
                </a:solidFill>
              </a:rPr>
              <a:t>IT distribution</a:t>
            </a:r>
          </a:p>
        </p:txBody>
      </p:sp>
      <p:sp>
        <p:nvSpPr>
          <p:cNvPr id="56" name="Pentagon 55"/>
          <p:cNvSpPr/>
          <p:nvPr/>
        </p:nvSpPr>
        <p:spPr>
          <a:xfrm>
            <a:off x="0" y="3218601"/>
            <a:ext cx="383458" cy="206478"/>
          </a:xfrm>
          <a:prstGeom prst="homePlate">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descr="fpt_egov_e.jpg"/>
          <p:cNvPicPr>
            <a:picLocks noChangeAspect="1"/>
          </p:cNvPicPr>
          <p:nvPr/>
        </p:nvPicPr>
        <p:blipFill>
          <a:blip r:embed="rId5" cstate="email"/>
          <a:srcRect/>
          <a:stretch>
            <a:fillRect/>
          </a:stretch>
        </p:blipFill>
        <p:spPr>
          <a:xfrm>
            <a:off x="4791529" y="3632200"/>
            <a:ext cx="3813809" cy="12573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slide(fromLeft)">
                                      <p:cBhvr>
                                        <p:cTn id="7" dur="500"/>
                                        <p:tgtEl>
                                          <p:spTgt spid="67"/>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slide(fromLeft)">
                                      <p:cBhvr>
                                        <p:cTn id="10" dur="500"/>
                                        <p:tgtEl>
                                          <p:spTgt spid="56"/>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8"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slide(fromLeft)">
                                      <p:cBhvr>
                                        <p:cTn id="15" dur="500"/>
                                        <p:tgtEl>
                                          <p:spTgt spid="15"/>
                                        </p:tgtEl>
                                      </p:cBhvr>
                                    </p:animEffect>
                                  </p:childTnLst>
                                </p:cTn>
                              </p:par>
                              <p:par>
                                <p:cTn id="16" presetID="12" presetClass="entr" presetSubtype="8" fill="hold" grpId="0" nodeType="with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slide(fromLeft)">
                                      <p:cBhvr>
                                        <p:cTn id="18" dur="500"/>
                                        <p:tgtEl>
                                          <p:spTgt spid="54"/>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1"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slide(fromBottom)">
                                      <p:cBhvr>
                                        <p:cTn id="23" dur="500"/>
                                        <p:tgtEl>
                                          <p:spTgt spid="38"/>
                                        </p:tgtEl>
                                      </p:cBhvr>
                                    </p:animEffect>
                                  </p:childTnLst>
                                </p:cTn>
                              </p:par>
                              <p:par>
                                <p:cTn id="24" presetID="12" presetClass="entr" presetSubtype="4" fill="hold"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slide(fromBottom)">
                                      <p:cBhvr>
                                        <p:cTn id="26" dur="500"/>
                                        <p:tgtEl>
                                          <p:spTgt spid="5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up)">
                                      <p:cBhvr>
                                        <p:cTn id="31" dur="500"/>
                                        <p:tgtEl>
                                          <p:spTgt spid="31"/>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72"/>
                                        </p:tgtEl>
                                        <p:attrNameLst>
                                          <p:attrName>style.visibility</p:attrName>
                                        </p:attrNameLst>
                                      </p:cBhvr>
                                      <p:to>
                                        <p:strVal val="visible"/>
                                      </p:to>
                                    </p:set>
                                    <p:animEffect transition="in" filter="wipe(up)">
                                      <p:cBhvr>
                                        <p:cTn id="35"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67" grpId="0" animBg="1"/>
      <p:bldP spid="72" grpId="0"/>
      <p:bldP spid="31" grpId="0" animBg="1"/>
      <p:bldP spid="38" grpId="1" animBg="1"/>
      <p:bldP spid="5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90982" y="847269"/>
            <a:ext cx="3011717" cy="1248231"/>
          </a:xfrm>
        </p:spPr>
        <p:txBody>
          <a:bodyPr/>
          <a:lstStyle/>
          <a:p>
            <a:pPr algn="l"/>
            <a:r>
              <a:rPr lang="en-US" sz="4000" dirty="0" smtClean="0">
                <a:solidFill>
                  <a:schemeClr val="tx1">
                    <a:lumMod val="95000"/>
                    <a:lumOff val="5000"/>
                  </a:schemeClr>
                </a:solidFill>
              </a:rPr>
              <a:t>FPT Trading</a:t>
            </a:r>
            <a:endParaRPr lang="en-US" sz="4000" dirty="0">
              <a:solidFill>
                <a:schemeClr val="tx1">
                  <a:lumMod val="95000"/>
                  <a:lumOff val="5000"/>
                </a:schemeClr>
              </a:solidFill>
            </a:endParaRPr>
          </a:p>
        </p:txBody>
      </p:sp>
      <p:sp>
        <p:nvSpPr>
          <p:cNvPr id="3" name="Content Placeholder 2"/>
          <p:cNvSpPr>
            <a:spLocks noGrp="1"/>
          </p:cNvSpPr>
          <p:nvPr>
            <p:ph idx="1"/>
          </p:nvPr>
        </p:nvSpPr>
        <p:spPr>
          <a:xfrm>
            <a:off x="5994400" y="4339772"/>
            <a:ext cx="2959100" cy="2251528"/>
          </a:xfrm>
          <a:noFill/>
        </p:spPr>
        <p:txBody>
          <a:bodyPr/>
          <a:lstStyle/>
          <a:p>
            <a:pPr marL="0" lvl="1" indent="0">
              <a:buFont typeface="Wingdings" pitchFamily="2" charset="2"/>
              <a:buNone/>
              <a:defRPr/>
            </a:pPr>
            <a:r>
              <a:rPr lang="en-US" sz="1400" dirty="0" smtClean="0">
                <a:solidFill>
                  <a:srgbClr val="00B0F0"/>
                </a:solidFill>
                <a:latin typeface="Arial" pitchFamily="34" charset="0"/>
                <a:ea typeface="Tahoma" pitchFamily="34" charset="0"/>
                <a:cs typeface="Arial" pitchFamily="34" charset="0"/>
              </a:rPr>
              <a:t>Largest network: </a:t>
            </a:r>
            <a:r>
              <a:rPr lang="en-US" sz="1800" b="1" dirty="0" smtClean="0">
                <a:solidFill>
                  <a:srgbClr val="00B0F0"/>
                </a:solidFill>
                <a:latin typeface="Arial" pitchFamily="34" charset="0"/>
                <a:ea typeface="Tahoma" pitchFamily="34" charset="0"/>
                <a:cs typeface="Arial" pitchFamily="34" charset="0"/>
              </a:rPr>
              <a:t>1000+ agencies </a:t>
            </a:r>
            <a:r>
              <a:rPr lang="en-US" sz="1400" dirty="0" smtClean="0">
                <a:solidFill>
                  <a:srgbClr val="00B0F0"/>
                </a:solidFill>
                <a:latin typeface="Arial" pitchFamily="34" charset="0"/>
                <a:ea typeface="Tahoma" pitchFamily="34" charset="0"/>
                <a:cs typeface="Arial" pitchFamily="34" charset="0"/>
              </a:rPr>
              <a:t>in 63 cities in VN.</a:t>
            </a:r>
          </a:p>
          <a:p>
            <a:pPr marL="0" lvl="1" indent="0">
              <a:buFont typeface="Wingdings" pitchFamily="2" charset="2"/>
              <a:buNone/>
              <a:defRPr/>
            </a:pPr>
            <a:r>
              <a:rPr lang="en-US" sz="1400" dirty="0" smtClean="0">
                <a:solidFill>
                  <a:srgbClr val="00B0F0"/>
                </a:solidFill>
                <a:latin typeface="Arial" pitchFamily="34" charset="0"/>
                <a:ea typeface="Tahoma" pitchFamily="34" charset="0"/>
                <a:cs typeface="Arial" pitchFamily="34" charset="0"/>
              </a:rPr>
              <a:t>Distributor for more than 60 international firms.</a:t>
            </a:r>
          </a:p>
          <a:p>
            <a:pPr marL="0" lvl="1" indent="0">
              <a:buFont typeface="Wingdings" pitchFamily="2" charset="2"/>
              <a:buNone/>
              <a:defRPr/>
            </a:pPr>
            <a:r>
              <a:rPr lang="en-US" sz="1400" dirty="0" smtClean="0">
                <a:solidFill>
                  <a:srgbClr val="00B0F0"/>
                </a:solidFill>
                <a:latin typeface="Arial" pitchFamily="34" charset="0"/>
                <a:ea typeface="Tahoma" pitchFamily="34" charset="0"/>
                <a:cs typeface="Arial" pitchFamily="34" charset="0"/>
              </a:rPr>
              <a:t>Manufacture handset, laptop, tablets.</a:t>
            </a:r>
          </a:p>
          <a:p>
            <a:pPr marL="0" lvl="1" indent="0">
              <a:buFont typeface="Wingdings" pitchFamily="2" charset="2"/>
              <a:buNone/>
              <a:defRPr/>
            </a:pPr>
            <a:r>
              <a:rPr lang="en-US" sz="1400" dirty="0" smtClean="0">
                <a:solidFill>
                  <a:srgbClr val="00B0F0"/>
                </a:solidFill>
                <a:latin typeface="Arial" pitchFamily="34" charset="0"/>
                <a:ea typeface="Tahoma" pitchFamily="34" charset="0"/>
                <a:cs typeface="Arial" pitchFamily="34" charset="0"/>
              </a:rPr>
              <a:t>Run in-house App store named </a:t>
            </a:r>
            <a:r>
              <a:rPr lang="en-US" sz="1400" b="1" dirty="0" err="1" smtClean="0">
                <a:solidFill>
                  <a:srgbClr val="00B0F0"/>
                </a:solidFill>
                <a:latin typeface="Arial" pitchFamily="34" charset="0"/>
                <a:ea typeface="Tahoma" pitchFamily="34" charset="0"/>
                <a:cs typeface="Arial" pitchFamily="34" charset="0"/>
              </a:rPr>
              <a:t>FStore</a:t>
            </a:r>
            <a:r>
              <a:rPr lang="en-US" sz="1400" b="1" dirty="0" smtClean="0">
                <a:solidFill>
                  <a:srgbClr val="00B0F0"/>
                </a:solidFill>
                <a:latin typeface="Arial" pitchFamily="34" charset="0"/>
                <a:ea typeface="Tahoma" pitchFamily="34" charset="0"/>
                <a:cs typeface="Arial" pitchFamily="34" charset="0"/>
              </a:rPr>
              <a:t>.</a:t>
            </a:r>
            <a:endParaRPr lang="en-US" sz="1400" dirty="0" smtClean="0">
              <a:solidFill>
                <a:srgbClr val="00B0F0"/>
              </a:solidFill>
              <a:latin typeface="Arial" pitchFamily="34" charset="0"/>
              <a:ea typeface="Tahoma" pitchFamily="34" charset="0"/>
              <a:cs typeface="Arial" pitchFamily="34" charset="0"/>
            </a:endParaRPr>
          </a:p>
        </p:txBody>
      </p:sp>
      <p:sp>
        <p:nvSpPr>
          <p:cNvPr id="77" name="Rectangle 76"/>
          <p:cNvSpPr/>
          <p:nvPr/>
        </p:nvSpPr>
        <p:spPr>
          <a:xfrm>
            <a:off x="0" y="1596571"/>
            <a:ext cx="217715" cy="2743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66"/>
              </a:solidFill>
            </a:endParaRPr>
          </a:p>
        </p:txBody>
      </p:sp>
      <p:cxnSp>
        <p:nvCxnSpPr>
          <p:cNvPr id="80" name="Straight Connector 79"/>
          <p:cNvCxnSpPr/>
          <p:nvPr/>
        </p:nvCxnSpPr>
        <p:spPr>
          <a:xfrm>
            <a:off x="3392714" y="1567544"/>
            <a:ext cx="0" cy="2830286"/>
          </a:xfrm>
          <a:prstGeom prst="line">
            <a:avLst/>
          </a:prstGeom>
          <a:ln>
            <a:solidFill>
              <a:srgbClr val="36D42A"/>
            </a:solidFill>
          </a:ln>
        </p:spPr>
        <p:style>
          <a:lnRef idx="1">
            <a:schemeClr val="accent1"/>
          </a:lnRef>
          <a:fillRef idx="0">
            <a:schemeClr val="accent1"/>
          </a:fillRef>
          <a:effectRef idx="0">
            <a:schemeClr val="accent1"/>
          </a:effectRef>
          <a:fontRef idx="minor">
            <a:schemeClr val="tx1"/>
          </a:fontRef>
        </p:style>
      </p:cxnSp>
      <p:grpSp>
        <p:nvGrpSpPr>
          <p:cNvPr id="78" name="Group 77"/>
          <p:cNvGrpSpPr/>
          <p:nvPr/>
        </p:nvGrpSpPr>
        <p:grpSpPr>
          <a:xfrm>
            <a:off x="215900" y="1902863"/>
            <a:ext cx="3086100" cy="2401088"/>
            <a:chOff x="355600" y="1460500"/>
            <a:chExt cx="3768928" cy="2932351"/>
          </a:xfrm>
        </p:grpSpPr>
        <p:pic>
          <p:nvPicPr>
            <p:cNvPr id="64" name="Picture 32"/>
            <p:cNvPicPr>
              <a:picLocks noChangeAspect="1" noChangeArrowheads="1"/>
            </p:cNvPicPr>
            <p:nvPr/>
          </p:nvPicPr>
          <p:blipFill>
            <a:blip r:embed="rId3" cstate="email"/>
            <a:stretch>
              <a:fillRect/>
            </a:stretch>
          </p:blipFill>
          <p:spPr bwMode="auto">
            <a:xfrm>
              <a:off x="1448398" y="4013200"/>
              <a:ext cx="1398542" cy="372274"/>
            </a:xfrm>
            <a:prstGeom prst="rect">
              <a:avLst/>
            </a:prstGeom>
            <a:noFill/>
            <a:ln w="9525">
              <a:noFill/>
              <a:miter lim="800000"/>
              <a:headEnd/>
              <a:tailEnd/>
            </a:ln>
            <a:effectLst/>
          </p:spPr>
        </p:pic>
        <p:grpSp>
          <p:nvGrpSpPr>
            <p:cNvPr id="76" name="Group 75"/>
            <p:cNvGrpSpPr/>
            <p:nvPr/>
          </p:nvGrpSpPr>
          <p:grpSpPr>
            <a:xfrm>
              <a:off x="355600" y="1460500"/>
              <a:ext cx="3768928" cy="2932351"/>
              <a:chOff x="355600" y="1460500"/>
              <a:chExt cx="3768928" cy="2932351"/>
            </a:xfrm>
          </p:grpSpPr>
          <p:pic>
            <p:nvPicPr>
              <p:cNvPr id="60" name="Picture 59" descr="LG-Logo-300x300.jpg"/>
              <p:cNvPicPr>
                <a:picLocks noChangeAspect="1"/>
              </p:cNvPicPr>
              <p:nvPr/>
            </p:nvPicPr>
            <p:blipFill>
              <a:blip r:embed="rId4" cstate="email"/>
              <a:stretch>
                <a:fillRect/>
              </a:stretch>
            </p:blipFill>
            <p:spPr>
              <a:xfrm>
                <a:off x="1612900" y="2590800"/>
                <a:ext cx="1016000" cy="1016000"/>
              </a:xfrm>
              <a:prstGeom prst="rect">
                <a:avLst/>
              </a:prstGeom>
            </p:spPr>
          </p:pic>
          <p:grpSp>
            <p:nvGrpSpPr>
              <p:cNvPr id="74" name="Group 73"/>
              <p:cNvGrpSpPr/>
              <p:nvPr/>
            </p:nvGrpSpPr>
            <p:grpSpPr>
              <a:xfrm>
                <a:off x="355600" y="1460500"/>
                <a:ext cx="3768928" cy="2932351"/>
                <a:chOff x="355600" y="1460500"/>
                <a:chExt cx="3768928" cy="2932351"/>
              </a:xfrm>
            </p:grpSpPr>
            <p:pic>
              <p:nvPicPr>
                <p:cNvPr id="36" name="Picture 35" descr="Dell">
                  <a:hlinkClick r:id="rId5"/>
                </p:cNvPr>
                <p:cNvPicPr/>
                <p:nvPr/>
              </p:nvPicPr>
              <p:blipFill>
                <a:blip r:embed="rId6" cstate="email"/>
                <a:srcRect/>
                <a:stretch>
                  <a:fillRect/>
                </a:stretch>
              </p:blipFill>
              <p:spPr bwMode="auto">
                <a:xfrm>
                  <a:off x="495300" y="2705100"/>
                  <a:ext cx="685800" cy="685800"/>
                </a:xfrm>
                <a:prstGeom prst="rect">
                  <a:avLst/>
                </a:prstGeom>
                <a:noFill/>
                <a:ln w="9525">
                  <a:noFill/>
                  <a:miter lim="800000"/>
                  <a:headEnd/>
                  <a:tailEnd/>
                </a:ln>
              </p:spPr>
            </p:pic>
            <p:pic>
              <p:nvPicPr>
                <p:cNvPr id="40" name="Picture 39" descr="apple-logo-300x300-300x300.jpg"/>
                <p:cNvPicPr>
                  <a:picLocks noChangeAspect="1"/>
                </p:cNvPicPr>
                <p:nvPr/>
              </p:nvPicPr>
              <p:blipFill>
                <a:blip r:embed="rId7" cstate="email"/>
                <a:stretch>
                  <a:fillRect/>
                </a:stretch>
              </p:blipFill>
              <p:spPr>
                <a:xfrm>
                  <a:off x="355600" y="1460500"/>
                  <a:ext cx="990600" cy="990600"/>
                </a:xfrm>
                <a:prstGeom prst="rect">
                  <a:avLst/>
                </a:prstGeom>
              </p:spPr>
            </p:pic>
            <p:pic>
              <p:nvPicPr>
                <p:cNvPr id="43" name="Picture 42" descr="acer-timeline-0905223.jpg"/>
                <p:cNvPicPr>
                  <a:picLocks noChangeAspect="1"/>
                </p:cNvPicPr>
                <p:nvPr/>
              </p:nvPicPr>
              <p:blipFill>
                <a:blip r:embed="rId8" cstate="email"/>
                <a:stretch>
                  <a:fillRect/>
                </a:stretch>
              </p:blipFill>
              <p:spPr>
                <a:xfrm>
                  <a:off x="1650695" y="1899004"/>
                  <a:ext cx="1042394" cy="323142"/>
                </a:xfrm>
                <a:prstGeom prst="rect">
                  <a:avLst/>
                </a:prstGeom>
              </p:spPr>
            </p:pic>
            <p:pic>
              <p:nvPicPr>
                <p:cNvPr id="54" name="Picture 27"/>
                <p:cNvPicPr>
                  <a:picLocks noChangeAspect="1" noChangeArrowheads="1"/>
                </p:cNvPicPr>
                <p:nvPr/>
              </p:nvPicPr>
              <p:blipFill>
                <a:blip r:embed="rId9" cstate="email"/>
                <a:srcRect/>
                <a:stretch>
                  <a:fillRect/>
                </a:stretch>
              </p:blipFill>
              <p:spPr bwMode="auto">
                <a:xfrm>
                  <a:off x="2870200" y="1701800"/>
                  <a:ext cx="1173469" cy="728663"/>
                </a:xfrm>
                <a:prstGeom prst="rect">
                  <a:avLst/>
                </a:prstGeom>
                <a:noFill/>
                <a:ln w="9525">
                  <a:noFill/>
                  <a:miter lim="800000"/>
                  <a:headEnd/>
                  <a:tailEnd/>
                </a:ln>
                <a:effectLst/>
              </p:spPr>
            </p:pic>
            <p:pic>
              <p:nvPicPr>
                <p:cNvPr id="59" name="Picture 58" descr="http://i248.photobucket.com/albums/gg173/y5cafe/logo/toshoba.jpg"/>
                <p:cNvPicPr/>
                <p:nvPr/>
              </p:nvPicPr>
              <p:blipFill>
                <a:blip r:embed="rId10" cstate="email"/>
                <a:srcRect/>
                <a:stretch>
                  <a:fillRect/>
                </a:stretch>
              </p:blipFill>
              <p:spPr bwMode="auto">
                <a:xfrm>
                  <a:off x="3009900" y="3543300"/>
                  <a:ext cx="1114628" cy="785812"/>
                </a:xfrm>
                <a:prstGeom prst="rect">
                  <a:avLst/>
                </a:prstGeom>
                <a:noFill/>
                <a:ln w="9525">
                  <a:noFill/>
                  <a:miter lim="800000"/>
                  <a:headEnd/>
                  <a:tailEnd/>
                </a:ln>
              </p:spPr>
            </p:pic>
            <p:pic>
              <p:nvPicPr>
                <p:cNvPr id="68" name="Picture 2" descr="http://www.google.com.vn/images?q=tbn:4mY76gGElvpP8M::ttdgroup.com.vn/uploads/logo_hp.jpg&amp;t=1&amp;h=94&amp;w=113&amp;usg=__fY8u4GHIasdWHlTuKU2gRY8rToM=">
                  <a:hlinkClick r:id="rId11"/>
                </p:cNvPr>
                <p:cNvPicPr>
                  <a:picLocks noChangeAspect="1" noChangeArrowheads="1"/>
                </p:cNvPicPr>
                <p:nvPr/>
              </p:nvPicPr>
              <p:blipFill>
                <a:blip r:embed="rId12" cstate="email"/>
                <a:srcRect/>
                <a:stretch>
                  <a:fillRect/>
                </a:stretch>
              </p:blipFill>
              <p:spPr bwMode="auto">
                <a:xfrm>
                  <a:off x="469900" y="3632200"/>
                  <a:ext cx="914399" cy="760651"/>
                </a:xfrm>
                <a:prstGeom prst="rect">
                  <a:avLst/>
                </a:prstGeom>
                <a:noFill/>
              </p:spPr>
            </p:pic>
            <p:pic>
              <p:nvPicPr>
                <p:cNvPr id="69" name="Picture 4" descr="http://www.google.com.vn/images?q=tbn:mp5Y333vVj3okM::phongpin-laptop.com.vn/wp/wp-content/uploads/2010/09/logo_ibm.jpg&amp;t=1&amp;h=78&amp;w=95&amp;usg=__cnBg-d-l-sdcriRZUVAVipp0Xag=">
                  <a:hlinkClick r:id="rId13"/>
                </p:cNvPr>
                <p:cNvPicPr>
                  <a:picLocks noChangeAspect="1" noChangeArrowheads="1"/>
                </p:cNvPicPr>
                <p:nvPr/>
              </p:nvPicPr>
              <p:blipFill>
                <a:blip r:embed="rId14" cstate="email"/>
                <a:srcRect/>
                <a:stretch>
                  <a:fillRect/>
                </a:stretch>
              </p:blipFill>
              <p:spPr bwMode="auto">
                <a:xfrm>
                  <a:off x="2997200" y="2717800"/>
                  <a:ext cx="904875" cy="742951"/>
                </a:xfrm>
                <a:prstGeom prst="rect">
                  <a:avLst/>
                </a:prstGeom>
                <a:noFill/>
              </p:spPr>
            </p:pic>
            <p:pic>
              <p:nvPicPr>
                <p:cNvPr id="71" name="Picture 8" descr="http://www.google.com.vn/images?q=tbn:IUac420ELdT8dM::www.netbooknews.com/wp-content/2011/01/asrock-logo.png&amp;t=1&amp;h=30&amp;w=143&amp;usg=__fWjeSCpl-AWYfCuN8z4CA0xyM34=">
                  <a:hlinkClick r:id="rId15"/>
                </p:cNvPr>
                <p:cNvPicPr>
                  <a:picLocks noChangeAspect="1" noChangeArrowheads="1"/>
                </p:cNvPicPr>
                <p:nvPr/>
              </p:nvPicPr>
              <p:blipFill>
                <a:blip r:embed="rId16" cstate="email"/>
                <a:srcRect/>
                <a:stretch>
                  <a:fillRect/>
                </a:stretch>
              </p:blipFill>
              <p:spPr bwMode="auto">
                <a:xfrm>
                  <a:off x="1546225" y="3679536"/>
                  <a:ext cx="1196975" cy="251114"/>
                </a:xfrm>
                <a:prstGeom prst="rect">
                  <a:avLst/>
                </a:prstGeom>
                <a:noFill/>
              </p:spPr>
            </p:pic>
          </p:grpSp>
        </p:grpSp>
      </p:grpSp>
      <p:grpSp>
        <p:nvGrpSpPr>
          <p:cNvPr id="73" name="Group 72"/>
          <p:cNvGrpSpPr/>
          <p:nvPr/>
        </p:nvGrpSpPr>
        <p:grpSpPr>
          <a:xfrm>
            <a:off x="3456865" y="1984655"/>
            <a:ext cx="2400680" cy="2422245"/>
            <a:chOff x="3546534" y="3833955"/>
            <a:chExt cx="2997122" cy="3024045"/>
          </a:xfrm>
        </p:grpSpPr>
        <p:pic>
          <p:nvPicPr>
            <p:cNvPr id="62" name="Picture 30"/>
            <p:cNvPicPr>
              <a:picLocks noChangeAspect="1" noChangeArrowheads="1"/>
            </p:cNvPicPr>
            <p:nvPr/>
          </p:nvPicPr>
          <p:blipFill>
            <a:blip r:embed="rId17" cstate="email"/>
            <a:srcRect/>
            <a:stretch>
              <a:fillRect/>
            </a:stretch>
          </p:blipFill>
          <p:spPr bwMode="auto">
            <a:xfrm>
              <a:off x="3546534" y="3845497"/>
              <a:ext cx="1447801" cy="1447801"/>
            </a:xfrm>
            <a:prstGeom prst="rect">
              <a:avLst/>
            </a:prstGeom>
            <a:noFill/>
            <a:ln w="9525">
              <a:noFill/>
              <a:miter lim="800000"/>
              <a:headEnd/>
              <a:tailEnd/>
            </a:ln>
            <a:effectLst/>
          </p:spPr>
        </p:pic>
        <p:pic>
          <p:nvPicPr>
            <p:cNvPr id="65" name="Picture 33"/>
            <p:cNvPicPr>
              <a:picLocks noChangeAspect="1" noChangeArrowheads="1"/>
            </p:cNvPicPr>
            <p:nvPr/>
          </p:nvPicPr>
          <p:blipFill>
            <a:blip r:embed="rId18" cstate="email"/>
            <a:srcRect/>
            <a:stretch>
              <a:fillRect/>
            </a:stretch>
          </p:blipFill>
          <p:spPr bwMode="auto">
            <a:xfrm>
              <a:off x="4978400" y="5486400"/>
              <a:ext cx="1371600" cy="1371600"/>
            </a:xfrm>
            <a:prstGeom prst="rect">
              <a:avLst/>
            </a:prstGeom>
            <a:noFill/>
            <a:ln w="9525">
              <a:noFill/>
              <a:miter lim="800000"/>
              <a:headEnd/>
              <a:tailEnd/>
            </a:ln>
            <a:effectLst/>
          </p:spPr>
        </p:pic>
        <p:pic>
          <p:nvPicPr>
            <p:cNvPr id="66" name="Picture 34"/>
            <p:cNvPicPr>
              <a:picLocks noChangeAspect="1" noChangeArrowheads="1"/>
            </p:cNvPicPr>
            <p:nvPr/>
          </p:nvPicPr>
          <p:blipFill>
            <a:blip r:embed="rId19" cstate="email"/>
            <a:srcRect/>
            <a:stretch>
              <a:fillRect/>
            </a:stretch>
          </p:blipFill>
          <p:spPr bwMode="auto">
            <a:xfrm>
              <a:off x="3759200" y="5702300"/>
              <a:ext cx="990600" cy="990600"/>
            </a:xfrm>
            <a:prstGeom prst="rect">
              <a:avLst/>
            </a:prstGeom>
            <a:noFill/>
            <a:ln w="9525">
              <a:noFill/>
              <a:miter lim="800000"/>
              <a:headEnd/>
              <a:tailEnd/>
            </a:ln>
            <a:effectLst/>
          </p:spPr>
        </p:pic>
        <p:pic>
          <p:nvPicPr>
            <p:cNvPr id="72" name="Picture 71" descr="FPT Tablet.jpg"/>
            <p:cNvPicPr>
              <a:picLocks noChangeAspect="1"/>
            </p:cNvPicPr>
            <p:nvPr/>
          </p:nvPicPr>
          <p:blipFill>
            <a:blip r:embed="rId20" cstate="email"/>
            <a:stretch>
              <a:fillRect/>
            </a:stretch>
          </p:blipFill>
          <p:spPr>
            <a:xfrm>
              <a:off x="5019656" y="3833955"/>
              <a:ext cx="1524000" cy="1354665"/>
            </a:xfrm>
            <a:prstGeom prst="rect">
              <a:avLst/>
            </a:prstGeom>
          </p:spPr>
        </p:pic>
      </p:grpSp>
      <p:pic>
        <p:nvPicPr>
          <p:cNvPr id="79" name="Picture 78" descr="FPT-Tablet-giare_(12).jpg"/>
          <p:cNvPicPr>
            <a:picLocks noChangeAspect="1"/>
          </p:cNvPicPr>
          <p:nvPr/>
        </p:nvPicPr>
        <p:blipFill>
          <a:blip r:embed="rId21" cstate="email">
            <a:lum bright="20000" contrast="30000"/>
          </a:blip>
          <a:stretch>
            <a:fillRect/>
          </a:stretch>
        </p:blipFill>
        <p:spPr>
          <a:xfrm>
            <a:off x="5964120" y="2174927"/>
            <a:ext cx="3027137" cy="2016073"/>
          </a:xfrm>
          <a:prstGeom prst="rect">
            <a:avLst/>
          </a:prstGeom>
        </p:spPr>
      </p:pic>
      <p:sp>
        <p:nvSpPr>
          <p:cNvPr id="81" name="Rectangle 6"/>
          <p:cNvSpPr txBox="1">
            <a:spLocks noChangeArrowheads="1"/>
          </p:cNvSpPr>
          <p:nvPr/>
        </p:nvSpPr>
        <p:spPr bwMode="auto">
          <a:xfrm>
            <a:off x="190500" y="1549400"/>
            <a:ext cx="2590800" cy="381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eaLnBrk="0" hangingPunct="0">
              <a:defRPr/>
            </a:pPr>
            <a:r>
              <a:rPr lang="en-US" sz="2000" dirty="0" smtClean="0">
                <a:solidFill>
                  <a:srgbClr val="FF0066"/>
                </a:solidFill>
              </a:rPr>
              <a:t>Our Distribution</a:t>
            </a:r>
            <a:endParaRPr kumimoji="0" lang="en-US" sz="2000" i="0" u="none" strike="noStrike" kern="0" cap="none" spc="0" normalizeH="0" baseline="0" noProof="0" dirty="0">
              <a:ln>
                <a:noFill/>
              </a:ln>
              <a:solidFill>
                <a:srgbClr val="FF0066"/>
              </a:solidFill>
              <a:effectLst/>
              <a:uLnTx/>
              <a:uFillTx/>
              <a:ea typeface="+mj-ea"/>
            </a:endParaRPr>
          </a:p>
        </p:txBody>
      </p:sp>
      <p:sp>
        <p:nvSpPr>
          <p:cNvPr id="82" name="Rectangle 6"/>
          <p:cNvSpPr txBox="1">
            <a:spLocks noChangeArrowheads="1"/>
          </p:cNvSpPr>
          <p:nvPr/>
        </p:nvSpPr>
        <p:spPr bwMode="auto">
          <a:xfrm>
            <a:off x="3429000" y="1549400"/>
            <a:ext cx="2590800" cy="381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eaLnBrk="0" hangingPunct="0">
              <a:defRPr/>
            </a:pPr>
            <a:r>
              <a:rPr lang="en-US" sz="2000" dirty="0" smtClean="0">
                <a:solidFill>
                  <a:srgbClr val="FF0066"/>
                </a:solidFill>
              </a:rPr>
              <a:t>Our Products</a:t>
            </a:r>
            <a:endParaRPr kumimoji="0" lang="en-US" sz="2000" i="0" u="none" strike="noStrike" kern="0" cap="none" spc="0" normalizeH="0" baseline="0" noProof="0" dirty="0">
              <a:ln>
                <a:noFill/>
              </a:ln>
              <a:solidFill>
                <a:srgbClr val="FF0066"/>
              </a:solidFill>
              <a:effectLst/>
              <a:uLnTx/>
              <a:uFillTx/>
              <a:ea typeface="+mj-ea"/>
            </a:endParaRPr>
          </a:p>
        </p:txBody>
      </p:sp>
      <p:sp>
        <p:nvSpPr>
          <p:cNvPr id="27" name="TextBox 26"/>
          <p:cNvSpPr txBox="1"/>
          <p:nvPr/>
        </p:nvSpPr>
        <p:spPr>
          <a:xfrm>
            <a:off x="5965497" y="3859486"/>
            <a:ext cx="914529" cy="338554"/>
          </a:xfrm>
          <a:prstGeom prst="homePlate">
            <a:avLst/>
          </a:prstGeom>
          <a:solidFill>
            <a:schemeClr val="tx1"/>
          </a:solidFill>
        </p:spPr>
        <p:txBody>
          <a:bodyPr wrap="none" rtlCol="0">
            <a:spAutoFit/>
          </a:bodyPr>
          <a:lstStyle/>
          <a:p>
            <a:r>
              <a:rPr lang="en-US" sz="1600" b="1" dirty="0" err="1" smtClean="0">
                <a:solidFill>
                  <a:schemeClr val="bg1"/>
                </a:solidFill>
              </a:rPr>
              <a:t>FStore</a:t>
            </a:r>
            <a:endParaRPr lang="en-US" sz="1600" b="1"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slide(fromBottom)">
                                      <p:cBhvr>
                                        <p:cTn id="7" dur="500"/>
                                        <p:tgtEl>
                                          <p:spTgt spid="77"/>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81"/>
                                        </p:tgtEl>
                                        <p:attrNameLst>
                                          <p:attrName>style.visibility</p:attrName>
                                        </p:attrNameLst>
                                      </p:cBhvr>
                                      <p:to>
                                        <p:strVal val="visible"/>
                                      </p:to>
                                    </p:set>
                                    <p:animEffect transition="in" filter="slide(fromLeft)">
                                      <p:cBhvr>
                                        <p:cTn id="11" dur="500"/>
                                        <p:tgtEl>
                                          <p:spTgt spid="81"/>
                                        </p:tgtEl>
                                      </p:cBhvr>
                                    </p:animEffect>
                                  </p:childTnLst>
                                </p:cTn>
                              </p:par>
                            </p:childTnLst>
                          </p:cTn>
                        </p:par>
                        <p:par>
                          <p:cTn id="12" fill="hold">
                            <p:stCondLst>
                              <p:cond delay="1000"/>
                            </p:stCondLst>
                            <p:childTnLst>
                              <p:par>
                                <p:cTn id="13" presetID="12" presetClass="entr" presetSubtype="8" fill="hold" nodeType="afterEffect">
                                  <p:stCondLst>
                                    <p:cond delay="0"/>
                                  </p:stCondLst>
                                  <p:childTnLst>
                                    <p:set>
                                      <p:cBhvr>
                                        <p:cTn id="14" dur="1" fill="hold">
                                          <p:stCondLst>
                                            <p:cond delay="0"/>
                                          </p:stCondLst>
                                        </p:cTn>
                                        <p:tgtEl>
                                          <p:spTgt spid="78"/>
                                        </p:tgtEl>
                                        <p:attrNameLst>
                                          <p:attrName>style.visibility</p:attrName>
                                        </p:attrNameLst>
                                      </p:cBhvr>
                                      <p:to>
                                        <p:strVal val="visible"/>
                                      </p:to>
                                    </p:set>
                                    <p:animEffect transition="in" filter="slide(fromLeft)">
                                      <p:cBhvr>
                                        <p:cTn id="15" dur="500"/>
                                        <p:tgtEl>
                                          <p:spTgt spid="78"/>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slide(fromBottom)">
                                      <p:cBhvr>
                                        <p:cTn id="20" dur="500"/>
                                        <p:tgtEl>
                                          <p:spTgt spid="80"/>
                                        </p:tgtEl>
                                      </p:cBhvr>
                                    </p:animEffect>
                                  </p:childTnLst>
                                </p:cTn>
                              </p:par>
                            </p:childTnLst>
                          </p:cTn>
                        </p:par>
                        <p:par>
                          <p:cTn id="21" fill="hold">
                            <p:stCondLst>
                              <p:cond delay="500"/>
                            </p:stCondLst>
                            <p:childTnLst>
                              <p:par>
                                <p:cTn id="22" presetID="12" presetClass="entr" presetSubtype="8" fill="hold" grpId="0" nodeType="afterEffect">
                                  <p:stCondLst>
                                    <p:cond delay="0"/>
                                  </p:stCondLst>
                                  <p:childTnLst>
                                    <p:set>
                                      <p:cBhvr>
                                        <p:cTn id="23" dur="1" fill="hold">
                                          <p:stCondLst>
                                            <p:cond delay="0"/>
                                          </p:stCondLst>
                                        </p:cTn>
                                        <p:tgtEl>
                                          <p:spTgt spid="82"/>
                                        </p:tgtEl>
                                        <p:attrNameLst>
                                          <p:attrName>style.visibility</p:attrName>
                                        </p:attrNameLst>
                                      </p:cBhvr>
                                      <p:to>
                                        <p:strVal val="visible"/>
                                      </p:to>
                                    </p:set>
                                    <p:animEffect transition="in" filter="slide(fromLeft)">
                                      <p:cBhvr>
                                        <p:cTn id="24" dur="500"/>
                                        <p:tgtEl>
                                          <p:spTgt spid="82"/>
                                        </p:tgtEl>
                                      </p:cBhvr>
                                    </p:animEffect>
                                  </p:childTnLst>
                                </p:cTn>
                              </p:par>
                              <p:par>
                                <p:cTn id="25" presetID="12" presetClass="entr" presetSubtype="8" fill="hold" nodeType="with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slide(fromLeft)">
                                      <p:cBhvr>
                                        <p:cTn id="27" dur="500"/>
                                        <p:tgtEl>
                                          <p:spTgt spid="73"/>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8" fill="hold" nodeType="clickEffect">
                                  <p:stCondLst>
                                    <p:cond delay="0"/>
                                  </p:stCondLst>
                                  <p:childTnLst>
                                    <p:set>
                                      <p:cBhvr>
                                        <p:cTn id="31" dur="1" fill="hold">
                                          <p:stCondLst>
                                            <p:cond delay="0"/>
                                          </p:stCondLst>
                                        </p:cTn>
                                        <p:tgtEl>
                                          <p:spTgt spid="79"/>
                                        </p:tgtEl>
                                        <p:attrNameLst>
                                          <p:attrName>style.visibility</p:attrName>
                                        </p:attrNameLst>
                                      </p:cBhvr>
                                      <p:to>
                                        <p:strVal val="visible"/>
                                      </p:to>
                                    </p:set>
                                    <p:animEffect transition="in" filter="slide(fromLeft)">
                                      <p:cBhvr>
                                        <p:cTn id="32" dur="500"/>
                                        <p:tgtEl>
                                          <p:spTgt spid="79"/>
                                        </p:tgtEl>
                                      </p:cBhvr>
                                    </p:animEffect>
                                  </p:childTnLst>
                                </p:cTn>
                              </p:par>
                              <p:par>
                                <p:cTn id="33" presetID="12" presetClass="entr" presetSubtype="8" fill="hold" nodeType="withEffect">
                                  <p:stCondLst>
                                    <p:cond delay="0"/>
                                  </p:stCondLst>
                                  <p:childTnLst>
                                    <p:set>
                                      <p:cBhvr>
                                        <p:cTn id="34" dur="1" fill="hold">
                                          <p:stCondLst>
                                            <p:cond delay="0"/>
                                          </p:stCondLst>
                                        </p:cTn>
                                        <p:tgtEl>
                                          <p:spTgt spid="79"/>
                                        </p:tgtEl>
                                        <p:attrNameLst>
                                          <p:attrName>style.visibility</p:attrName>
                                        </p:attrNameLst>
                                      </p:cBhvr>
                                      <p:to>
                                        <p:strVal val="visible"/>
                                      </p:to>
                                    </p:set>
                                    <p:animEffect transition="in" filter="slide(fromLeft)">
                                      <p:cBhvr>
                                        <p:cTn id="35" dur="500"/>
                                        <p:tgtEl>
                                          <p:spTgt spid="79"/>
                                        </p:tgtEl>
                                      </p:cBhvr>
                                    </p:animEffect>
                                  </p:childTnLst>
                                </p:cTn>
                              </p:par>
                              <p:par>
                                <p:cTn id="36" presetID="12" presetClass="entr" presetSubtype="4"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slide(fromBottom)">
                                      <p:cBhvr>
                                        <p:cTn id="3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81" grpId="0"/>
      <p:bldP spid="82" grpId="0"/>
      <p:bldP spid="2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0" y="2812593"/>
            <a:ext cx="4194629" cy="3486608"/>
            <a:chOff x="0" y="2812593"/>
            <a:chExt cx="4194629" cy="3486608"/>
          </a:xfrm>
        </p:grpSpPr>
        <p:sp>
          <p:nvSpPr>
            <p:cNvPr id="27" name="Rectangle 26"/>
            <p:cNvSpPr/>
            <p:nvPr/>
          </p:nvSpPr>
          <p:spPr>
            <a:xfrm>
              <a:off x="0" y="3106059"/>
              <a:ext cx="4194629" cy="3193142"/>
            </a:xfrm>
            <a:prstGeom prst="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554" name="Picture 47" descr="toa nha FPT.tif"/>
            <p:cNvPicPr>
              <a:picLocks noChangeAspect="1"/>
            </p:cNvPicPr>
            <p:nvPr/>
          </p:nvPicPr>
          <p:blipFill>
            <a:blip r:embed="rId3" cstate="email"/>
            <a:srcRect/>
            <a:stretch>
              <a:fillRect/>
            </a:stretch>
          </p:blipFill>
          <p:spPr bwMode="auto">
            <a:xfrm>
              <a:off x="638629" y="2812593"/>
              <a:ext cx="3555999" cy="3486607"/>
            </a:xfrm>
            <a:prstGeom prst="rect">
              <a:avLst/>
            </a:prstGeom>
            <a:noFill/>
            <a:ln w="9525">
              <a:noFill/>
              <a:miter lim="800000"/>
              <a:headEnd/>
              <a:tailEnd/>
            </a:ln>
          </p:spPr>
        </p:pic>
      </p:grpSp>
      <p:sp>
        <p:nvSpPr>
          <p:cNvPr id="31" name="TextBox 30"/>
          <p:cNvSpPr txBox="1"/>
          <p:nvPr/>
        </p:nvSpPr>
        <p:spPr>
          <a:xfrm>
            <a:off x="4902200" y="4109339"/>
            <a:ext cx="3975100" cy="646331"/>
          </a:xfrm>
          <a:prstGeom prst="rect">
            <a:avLst/>
          </a:prstGeom>
          <a:ln>
            <a:solidFill>
              <a:schemeClr val="bg1"/>
            </a:solidFill>
          </a:ln>
        </p:spPr>
        <p:txBody>
          <a:bodyPr wrap="square" anchor="ctr">
            <a:spAutoFit/>
          </a:bodyPr>
          <a:lstStyle/>
          <a:p>
            <a:pPr marL="120650" indent="-3175" fontAlgn="auto">
              <a:spcBef>
                <a:spcPts val="0"/>
              </a:spcBef>
              <a:spcAft>
                <a:spcPts val="0"/>
              </a:spcAft>
              <a:defRPr/>
            </a:pPr>
            <a:r>
              <a:rPr lang="en-US" sz="1800" dirty="0" smtClean="0">
                <a:solidFill>
                  <a:srgbClr val="00B0F0"/>
                </a:solidFill>
                <a:latin typeface="Tahoma" pitchFamily="34" charset="0"/>
                <a:cs typeface="Tahoma" pitchFamily="34" charset="0"/>
              </a:rPr>
              <a:t>19 SHOPS (12/2011) </a:t>
            </a:r>
            <a:r>
              <a:rPr lang="en-US" sz="1800" smtClean="0">
                <a:solidFill>
                  <a:srgbClr val="00B0F0"/>
                </a:solidFill>
                <a:latin typeface="Tahoma" pitchFamily="34" charset="0"/>
                <a:cs typeface="Tahoma" pitchFamily="34" charset="0"/>
              </a:rPr>
              <a:t>– 43 </a:t>
            </a:r>
            <a:r>
              <a:rPr lang="en-US" sz="1800" dirty="0" smtClean="0">
                <a:solidFill>
                  <a:srgbClr val="00B0F0"/>
                </a:solidFill>
                <a:latin typeface="Tahoma" pitchFamily="34" charset="0"/>
                <a:cs typeface="Tahoma" pitchFamily="34" charset="0"/>
              </a:rPr>
              <a:t>SHOPS </a:t>
            </a:r>
            <a:r>
              <a:rPr lang="en-US" sz="1800" smtClean="0">
                <a:solidFill>
                  <a:srgbClr val="00B0F0"/>
                </a:solidFill>
                <a:latin typeface="Tahoma" pitchFamily="34" charset="0"/>
                <a:cs typeface="Tahoma" pitchFamily="34" charset="0"/>
              </a:rPr>
              <a:t>(09/2012</a:t>
            </a:r>
            <a:r>
              <a:rPr lang="en-US" sz="1800" dirty="0" smtClean="0">
                <a:solidFill>
                  <a:srgbClr val="00B0F0"/>
                </a:solidFill>
                <a:latin typeface="Tahoma" pitchFamily="34" charset="0"/>
                <a:cs typeface="Tahoma" pitchFamily="34" charset="0"/>
              </a:rPr>
              <a:t>) – 53 SHOPS (12/2012) </a:t>
            </a:r>
            <a:endParaRPr lang="en-US" sz="1800" dirty="0">
              <a:solidFill>
                <a:srgbClr val="00B0F0"/>
              </a:solidFill>
              <a:latin typeface="+mn-lt"/>
            </a:endParaRPr>
          </a:p>
        </p:txBody>
      </p:sp>
      <p:sp>
        <p:nvSpPr>
          <p:cNvPr id="54" name="Rectangle 53"/>
          <p:cNvSpPr/>
          <p:nvPr/>
        </p:nvSpPr>
        <p:spPr>
          <a:xfrm>
            <a:off x="507769" y="1364342"/>
            <a:ext cx="2815772" cy="13933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smtClean="0">
                <a:solidFill>
                  <a:srgbClr val="33CCFF"/>
                </a:solidFill>
                <a:latin typeface="+mj-lt"/>
                <a:cs typeface="Arial" pitchFamily="34" charset="0"/>
              </a:rPr>
              <a:t>FPT </a:t>
            </a:r>
          </a:p>
          <a:p>
            <a:r>
              <a:rPr lang="en-US" sz="4400" b="1" dirty="0" smtClean="0">
                <a:solidFill>
                  <a:srgbClr val="33CCFF"/>
                </a:solidFill>
                <a:latin typeface="+mj-lt"/>
                <a:cs typeface="Arial" pitchFamily="34" charset="0"/>
              </a:rPr>
              <a:t>RETAIL</a:t>
            </a:r>
            <a:endParaRPr lang="en-US" sz="4400" b="1" dirty="0">
              <a:solidFill>
                <a:srgbClr val="33CCFF"/>
              </a:solidFill>
              <a:latin typeface="+mj-lt"/>
              <a:cs typeface="Arial" pitchFamily="34" charset="0"/>
            </a:endParaRPr>
          </a:p>
        </p:txBody>
      </p:sp>
      <p:sp>
        <p:nvSpPr>
          <p:cNvPr id="55" name="Title 54"/>
          <p:cNvSpPr>
            <a:spLocks noGrp="1"/>
          </p:cNvSpPr>
          <p:nvPr>
            <p:ph type="title"/>
          </p:nvPr>
        </p:nvSpPr>
        <p:spPr/>
        <p:txBody>
          <a:bodyPr/>
          <a:lstStyle/>
          <a:p>
            <a:endParaRPr lang="en-US" dirty="0"/>
          </a:p>
        </p:txBody>
      </p:sp>
      <p:graphicFrame>
        <p:nvGraphicFramePr>
          <p:cNvPr id="63" name="Table 62"/>
          <p:cNvGraphicFramePr>
            <a:graphicFrameLocks noGrp="1"/>
          </p:cNvGraphicFramePr>
          <p:nvPr/>
        </p:nvGraphicFramePr>
        <p:xfrm>
          <a:off x="4990347" y="1299926"/>
          <a:ext cx="3802743" cy="2332275"/>
        </p:xfrm>
        <a:graphic>
          <a:graphicData uri="http://schemas.openxmlformats.org/drawingml/2006/table">
            <a:tbl>
              <a:tblPr firstRow="1" bandRow="1">
                <a:tableStyleId>{5C22544A-7EE6-4342-B048-85BDC9FD1C3A}</a:tableStyleId>
              </a:tblPr>
              <a:tblGrid>
                <a:gridCol w="1588253"/>
                <a:gridCol w="2214490"/>
              </a:tblGrid>
              <a:tr h="368564">
                <a:tc>
                  <a:txBody>
                    <a:bodyPr/>
                    <a:lstStyle/>
                    <a:p>
                      <a:pPr marL="0" indent="0"/>
                      <a:r>
                        <a:rPr lang="en-US" sz="1200" b="1" dirty="0" smtClean="0">
                          <a:solidFill>
                            <a:schemeClr val="tx1"/>
                          </a:solidFill>
                          <a:latin typeface="Arial" pitchFamily="34" charset="0"/>
                          <a:cs typeface="Arial" pitchFamily="34" charset="0"/>
                        </a:rPr>
                        <a:t>Established in</a:t>
                      </a:r>
                      <a:endParaRPr lang="en-US" sz="1200" b="1" dirty="0">
                        <a:solidFill>
                          <a:schemeClr val="tx1"/>
                        </a:solidFill>
                        <a:latin typeface="Arial" pitchFamily="34" charset="0"/>
                        <a:cs typeface="Arial" pitchFamily="34" charset="0"/>
                      </a:endParaRPr>
                    </a:p>
                  </a:txBody>
                  <a:tcPr>
                    <a:lnB w="3175" cap="flat" cmpd="sng" algn="ctr">
                      <a:solidFill>
                        <a:schemeClr val="tx1"/>
                      </a:solidFill>
                      <a:prstDash val="solid"/>
                      <a:round/>
                      <a:headEnd type="none" w="med" len="med"/>
                      <a:tailEnd type="none" w="med" len="med"/>
                    </a:lnB>
                    <a:solidFill>
                      <a:srgbClr val="FFFF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smtClean="0">
                          <a:solidFill>
                            <a:schemeClr val="tx1"/>
                          </a:solidFill>
                          <a:latin typeface="Arial" pitchFamily="34" charset="0"/>
                          <a:cs typeface="Arial" pitchFamily="34" charset="0"/>
                        </a:rPr>
                        <a:t>2012</a:t>
                      </a:r>
                    </a:p>
                  </a:txBody>
                  <a:tcPr>
                    <a:lnB w="3175" cap="flat" cmpd="sng" algn="ctr">
                      <a:solidFill>
                        <a:schemeClr val="tx1">
                          <a:lumMod val="50000"/>
                          <a:lumOff val="50000"/>
                        </a:schemeClr>
                      </a:solidFill>
                      <a:prstDash val="solid"/>
                      <a:round/>
                      <a:headEnd type="none" w="med" len="med"/>
                      <a:tailEnd type="none" w="med" len="med"/>
                    </a:lnB>
                    <a:solidFill>
                      <a:srgbClr val="FFFF00"/>
                    </a:solidFill>
                  </a:tcPr>
                </a:tc>
              </a:tr>
              <a:tr h="376958">
                <a:tc>
                  <a:txBody>
                    <a:bodyPr/>
                    <a:lstStyle/>
                    <a:p>
                      <a:r>
                        <a:rPr lang="en-US" sz="1200" b="1" dirty="0" smtClean="0">
                          <a:solidFill>
                            <a:schemeClr val="tx1"/>
                          </a:solidFill>
                          <a:latin typeface="Arial" pitchFamily="34" charset="0"/>
                          <a:cs typeface="Arial" pitchFamily="34" charset="0"/>
                        </a:rPr>
                        <a:t>Number of staff </a:t>
                      </a:r>
                      <a:endParaRPr lang="en-US" sz="1200" b="1" dirty="0">
                        <a:solidFill>
                          <a:schemeClr val="tx1"/>
                        </a:solidFill>
                        <a:latin typeface="Arial" pitchFamily="34" charset="0"/>
                        <a:cs typeface="Arial" pitchFamily="34" charset="0"/>
                      </a:endParaRPr>
                    </a:p>
                  </a:txBody>
                  <a:tcP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smtClean="0">
                          <a:solidFill>
                            <a:schemeClr val="tx1"/>
                          </a:solidFill>
                          <a:latin typeface="Arial" pitchFamily="34" charset="0"/>
                          <a:cs typeface="Arial" pitchFamily="34" charset="0"/>
                        </a:rPr>
                        <a:t>724</a:t>
                      </a:r>
                      <a:r>
                        <a:rPr lang="en-US" sz="1200" b="0" baseline="0" smtClean="0">
                          <a:solidFill>
                            <a:schemeClr val="tx1"/>
                          </a:solidFill>
                          <a:latin typeface="Arial" pitchFamily="34" charset="0"/>
                          <a:cs typeface="Arial" pitchFamily="34" charset="0"/>
                        </a:rPr>
                        <a:t> (8/2012)</a:t>
                      </a:r>
                      <a:endParaRPr lang="en-US" sz="1200" b="0" dirty="0" smtClean="0">
                        <a:solidFill>
                          <a:schemeClr val="tx1"/>
                        </a:solidFill>
                        <a:latin typeface="Arial" pitchFamily="34" charset="0"/>
                        <a:cs typeface="Arial" pitchFamily="34" charset="0"/>
                      </a:endParaRPr>
                    </a:p>
                  </a:txBody>
                  <a:tcP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00"/>
                    </a:solidFill>
                  </a:tcPr>
                </a:tc>
              </a:tr>
              <a:tr h="1586753">
                <a:tc>
                  <a:txBody>
                    <a:bodyPr/>
                    <a:lstStyle/>
                    <a:p>
                      <a:r>
                        <a:rPr lang="en-US" sz="1200" b="1" dirty="0" smtClean="0">
                          <a:solidFill>
                            <a:schemeClr val="tx1"/>
                          </a:solidFill>
                          <a:latin typeface="Arial" pitchFamily="34" charset="0"/>
                          <a:cs typeface="Arial" pitchFamily="34" charset="0"/>
                        </a:rPr>
                        <a:t>Main business </a:t>
                      </a:r>
                      <a:endParaRPr lang="en-US" sz="1200" b="1" dirty="0">
                        <a:solidFill>
                          <a:schemeClr val="tx1"/>
                        </a:solidFill>
                        <a:latin typeface="Arial" pitchFamily="34" charset="0"/>
                        <a:cs typeface="Arial" pitchFamily="34" charset="0"/>
                      </a:endParaRPr>
                    </a:p>
                  </a:txBody>
                  <a:tcPr>
                    <a:lnT w="12700" cap="flat" cmpd="sng" algn="ctr">
                      <a:solidFill>
                        <a:schemeClr val="tx1"/>
                      </a:solidFill>
                      <a:prstDash val="solid"/>
                      <a:round/>
                      <a:headEnd type="none" w="med" len="med"/>
                      <a:tailEnd type="none" w="med" len="med"/>
                    </a:lnT>
                    <a:solidFill>
                      <a:srgbClr val="FFFF00"/>
                    </a:solidFill>
                  </a:tcPr>
                </a:tc>
                <a:tc>
                  <a:txBody>
                    <a:bodyPr/>
                    <a:lstStyle/>
                    <a:p>
                      <a:pPr algn="l">
                        <a:buFont typeface="Arial" pitchFamily="34" charset="0"/>
                        <a:buNone/>
                      </a:pPr>
                      <a:r>
                        <a:rPr lang="en-US" sz="1200" dirty="0" smtClean="0">
                          <a:solidFill>
                            <a:schemeClr val="tx1">
                              <a:lumMod val="95000"/>
                              <a:lumOff val="5000"/>
                            </a:schemeClr>
                          </a:solidFill>
                          <a:latin typeface="Tahoma" pitchFamily="34" charset="0"/>
                          <a:cs typeface="Tahoma" pitchFamily="34" charset="0"/>
                        </a:rPr>
                        <a:t>Selling:</a:t>
                      </a:r>
                    </a:p>
                    <a:p>
                      <a:pPr algn="l">
                        <a:buFont typeface="Arial" pitchFamily="34" charset="0"/>
                        <a:buNone/>
                      </a:pPr>
                      <a:endParaRPr lang="en-US" sz="1200" dirty="0" smtClean="0">
                        <a:solidFill>
                          <a:schemeClr val="tx1">
                            <a:lumMod val="95000"/>
                            <a:lumOff val="5000"/>
                          </a:schemeClr>
                        </a:solidFill>
                        <a:latin typeface="Tahoma" pitchFamily="34" charset="0"/>
                        <a:cs typeface="Tahoma" pitchFamily="34" charset="0"/>
                      </a:endParaRPr>
                    </a:p>
                    <a:p>
                      <a:pPr algn="l">
                        <a:buFont typeface="Arial" pitchFamily="34" charset="0"/>
                        <a:buNone/>
                      </a:pPr>
                      <a:r>
                        <a:rPr lang="en-US" sz="1200" kern="1200" dirty="0" smtClean="0">
                          <a:solidFill>
                            <a:schemeClr val="tx1">
                              <a:lumMod val="95000"/>
                              <a:lumOff val="5000"/>
                            </a:schemeClr>
                          </a:solidFill>
                          <a:latin typeface="Tahoma" pitchFamily="34" charset="0"/>
                          <a:ea typeface="+mn-ea"/>
                          <a:cs typeface="Tahoma" pitchFamily="34" charset="0"/>
                        </a:rPr>
                        <a:t>Portable ICT products</a:t>
                      </a:r>
                      <a:r>
                        <a:rPr lang="en-US" sz="1200" kern="1200" baseline="0" dirty="0" smtClean="0">
                          <a:solidFill>
                            <a:schemeClr val="tx1">
                              <a:lumMod val="95000"/>
                              <a:lumOff val="5000"/>
                            </a:schemeClr>
                          </a:solidFill>
                          <a:latin typeface="Tahoma" pitchFamily="34" charset="0"/>
                          <a:ea typeface="+mn-ea"/>
                          <a:cs typeface="Tahoma" pitchFamily="34" charset="0"/>
                        </a:rPr>
                        <a:t> (</a:t>
                      </a:r>
                      <a:r>
                        <a:rPr lang="en-US" sz="1200" kern="1200" dirty="0" smtClean="0">
                          <a:solidFill>
                            <a:schemeClr val="tx1">
                              <a:lumMod val="95000"/>
                              <a:lumOff val="5000"/>
                            </a:schemeClr>
                          </a:solidFill>
                          <a:latin typeface="Tahoma" pitchFamily="34" charset="0"/>
                          <a:ea typeface="+mn-ea"/>
                          <a:cs typeface="Tahoma" pitchFamily="34" charset="0"/>
                        </a:rPr>
                        <a:t>mobile handset, laptop,  tablet, camera, accessories…)</a:t>
                      </a:r>
                    </a:p>
                    <a:p>
                      <a:pPr algn="l">
                        <a:buFont typeface="Arial" pitchFamily="34" charset="0"/>
                        <a:buNone/>
                      </a:pPr>
                      <a:r>
                        <a:rPr lang="en-US" sz="1200" kern="1200" dirty="0" smtClean="0">
                          <a:solidFill>
                            <a:schemeClr val="tx1">
                              <a:lumMod val="95000"/>
                              <a:lumOff val="5000"/>
                            </a:schemeClr>
                          </a:solidFill>
                          <a:latin typeface="Tahoma" pitchFamily="34" charset="0"/>
                          <a:ea typeface="+mn-ea"/>
                          <a:cs typeface="Tahoma" pitchFamily="34" charset="0"/>
                        </a:rPr>
                        <a:t>Apple Store</a:t>
                      </a:r>
                    </a:p>
                  </a:txBody>
                  <a:tcPr>
                    <a:lnT w="3175" cap="flat" cmpd="sng" algn="ctr">
                      <a:solidFill>
                        <a:schemeClr val="tx1">
                          <a:lumMod val="50000"/>
                          <a:lumOff val="50000"/>
                        </a:schemeClr>
                      </a:solidFill>
                      <a:prstDash val="solid"/>
                      <a:round/>
                      <a:headEnd type="none" w="med" len="med"/>
                      <a:tailEnd type="none" w="med" len="med"/>
                    </a:lnT>
                    <a:solidFill>
                      <a:srgbClr val="FFFF00"/>
                    </a:solidFill>
                  </a:tcPr>
                </a:tc>
              </a:tr>
            </a:tbl>
          </a:graphicData>
        </a:graphic>
      </p:graphicFrame>
      <p:sp>
        <p:nvSpPr>
          <p:cNvPr id="65" name="Pentagon 64"/>
          <p:cNvSpPr/>
          <p:nvPr/>
        </p:nvSpPr>
        <p:spPr>
          <a:xfrm>
            <a:off x="0" y="2861187"/>
            <a:ext cx="383458" cy="206478"/>
          </a:xfrm>
          <a:prstGeom prst="homePlate">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0" y="973394"/>
            <a:ext cx="324465" cy="1843548"/>
          </a:xfrm>
          <a:prstGeom prst="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b="1" dirty="0" smtClean="0">
                <a:latin typeface="Arial" pitchFamily="34" charset="0"/>
                <a:cs typeface="Arial" pitchFamily="34" charset="0"/>
              </a:rPr>
              <a:t>Retail</a:t>
            </a:r>
            <a:endParaRPr lang="en-US" sz="1400" b="1" dirty="0">
              <a:latin typeface="Arial" pitchFamily="34" charset="0"/>
              <a:cs typeface="Arial" pitchFamily="34" charset="0"/>
            </a:endParaRPr>
          </a:p>
        </p:txBody>
      </p:sp>
      <p:sp>
        <p:nvSpPr>
          <p:cNvPr id="72" name="Text Box 18"/>
          <p:cNvSpPr txBox="1">
            <a:spLocks noChangeArrowheads="1"/>
          </p:cNvSpPr>
          <p:nvPr/>
        </p:nvSpPr>
        <p:spPr bwMode="gray">
          <a:xfrm>
            <a:off x="5029878" y="4894638"/>
            <a:ext cx="1562202" cy="830997"/>
          </a:xfrm>
          <a:prstGeom prst="rect">
            <a:avLst/>
          </a:prstGeom>
          <a:noFill/>
          <a:ln w="9525" algn="ctr">
            <a:noFill/>
            <a:miter lim="800000"/>
            <a:headEnd/>
            <a:tailEnd/>
          </a:ln>
          <a:effectLst/>
        </p:spPr>
        <p:txBody>
          <a:bodyPr wrap="square" anchor="b">
            <a:spAutoFit/>
          </a:bodyPr>
          <a:lstStyle/>
          <a:p>
            <a:pPr>
              <a:spcBef>
                <a:spcPct val="50000"/>
              </a:spcBef>
            </a:pPr>
            <a:r>
              <a:rPr lang="en-US" sz="1200" dirty="0" smtClean="0">
                <a:solidFill>
                  <a:schemeClr val="tx1">
                    <a:lumMod val="75000"/>
                    <a:lumOff val="25000"/>
                  </a:schemeClr>
                </a:solidFill>
              </a:rPr>
              <a:t>Setting up a chain of 150 retail shops within the next two years.</a:t>
            </a:r>
          </a:p>
        </p:txBody>
      </p:sp>
      <p:graphicFrame>
        <p:nvGraphicFramePr>
          <p:cNvPr id="85" name="Table 84"/>
          <p:cNvGraphicFramePr>
            <a:graphicFrameLocks noGrp="1"/>
          </p:cNvGraphicFramePr>
          <p:nvPr/>
        </p:nvGraphicFramePr>
        <p:xfrm>
          <a:off x="5018725" y="943897"/>
          <a:ext cx="3123792" cy="307750"/>
        </p:xfrm>
        <a:graphic>
          <a:graphicData uri="http://schemas.openxmlformats.org/drawingml/2006/table">
            <a:tbl>
              <a:tblPr firstRow="1" bandRow="1">
                <a:tableStyleId>{5C22544A-7EE6-4342-B048-85BDC9FD1C3A}</a:tableStyleId>
              </a:tblPr>
              <a:tblGrid>
                <a:gridCol w="1561896"/>
                <a:gridCol w="1561896"/>
              </a:tblGrid>
              <a:tr h="307750">
                <a:tc>
                  <a:txBody>
                    <a:bodyPr/>
                    <a:lstStyle/>
                    <a:p>
                      <a:r>
                        <a:rPr lang="en-US" sz="1200" dirty="0" smtClean="0">
                          <a:solidFill>
                            <a:schemeClr val="tx1">
                              <a:lumMod val="95000"/>
                              <a:lumOff val="5000"/>
                            </a:schemeClr>
                          </a:solidFill>
                        </a:rPr>
                        <a:t>Profile</a:t>
                      </a:r>
                      <a:endParaRPr lang="en-US" sz="1200" dirty="0">
                        <a:solidFill>
                          <a:schemeClr val="tx1">
                            <a:lumMod val="95000"/>
                            <a:lumOff val="5000"/>
                          </a:schemeClr>
                        </a:solidFill>
                      </a:endParaRPr>
                    </a:p>
                  </a:txBody>
                  <a:tcPr>
                    <a:lnR w="38100" cap="flat" cmpd="sng" algn="ctr">
                      <a:solidFill>
                        <a:schemeClr val="bg1"/>
                      </a:solidFill>
                      <a:prstDash val="solid"/>
                      <a:round/>
                      <a:headEnd type="none" w="med" len="med"/>
                      <a:tailEnd type="none" w="med" len="med"/>
                    </a:lnR>
                    <a:solidFill>
                      <a:srgbClr val="FFFF00"/>
                    </a:solidFill>
                  </a:tcPr>
                </a:tc>
                <a:tc>
                  <a:txBody>
                    <a:bodyPr/>
                    <a:lstStyle/>
                    <a:p>
                      <a:r>
                        <a:rPr lang="en-US" sz="1200" b="1" dirty="0" smtClean="0">
                          <a:latin typeface="Arial" pitchFamily="34" charset="0"/>
                          <a:cs typeface="Arial" pitchFamily="34" charset="0"/>
                        </a:rPr>
                        <a:t>Goals</a:t>
                      </a:r>
                      <a:endParaRPr lang="en-US" sz="1200" b="1" dirty="0">
                        <a:latin typeface="Arial" pitchFamily="34" charset="0"/>
                        <a:cs typeface="Arial" pitchFamily="34" charset="0"/>
                      </a:endParaRPr>
                    </a:p>
                  </a:txBody>
                  <a:tcPr>
                    <a:lnL w="38100" cap="flat" cmpd="sng" algn="ctr">
                      <a:solidFill>
                        <a:schemeClr val="bg1"/>
                      </a:solidFill>
                      <a:prstDash val="solid"/>
                      <a:round/>
                      <a:headEnd type="none" w="med" len="med"/>
                      <a:tailEnd type="none" w="med" len="med"/>
                    </a:lnL>
                    <a:solidFill>
                      <a:srgbClr val="33CCFF"/>
                    </a:solidFill>
                  </a:tcPr>
                </a:tc>
              </a:tr>
            </a:tbl>
          </a:graphicData>
        </a:graphic>
      </p:graphicFrame>
      <p:pic>
        <p:nvPicPr>
          <p:cNvPr id="16" name="Picture 4" descr="http://fptshop.com.vn/sites/default/files/124%20SNA.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210542" y="2512786"/>
            <a:ext cx="1146331" cy="785585"/>
          </a:xfrm>
          <a:prstGeom prst="rect">
            <a:avLst/>
          </a:prstGeom>
          <a:noFill/>
          <a:extLst>
            <a:ext uri="{909E8E84-426E-40DD-AFC4-6F175D3DCCD1}">
              <a14:hiddenFill xmlns:a14="http://schemas.microsoft.com/office/drawing/2010/main">
                <a:solidFill>
                  <a:srgbClr val="FFFFFF"/>
                </a:solidFill>
              </a14:hiddenFill>
            </a:ext>
          </a:extLst>
        </p:spPr>
      </p:pic>
      <p:sp>
        <p:nvSpPr>
          <p:cNvPr id="17" name="Text Box 18"/>
          <p:cNvSpPr txBox="1">
            <a:spLocks noChangeArrowheads="1"/>
          </p:cNvSpPr>
          <p:nvPr/>
        </p:nvSpPr>
        <p:spPr bwMode="gray">
          <a:xfrm>
            <a:off x="6593791" y="4880124"/>
            <a:ext cx="2040398" cy="1107996"/>
          </a:xfrm>
          <a:prstGeom prst="rect">
            <a:avLst/>
          </a:prstGeom>
          <a:noFill/>
          <a:ln w="9525" algn="ctr">
            <a:noFill/>
            <a:miter lim="800000"/>
            <a:headEnd/>
            <a:tailEnd/>
          </a:ln>
          <a:effectLst/>
        </p:spPr>
        <p:txBody>
          <a:bodyPr wrap="square">
            <a:spAutoFit/>
          </a:bodyPr>
          <a:lstStyle/>
          <a:p>
            <a:pPr>
              <a:spcBef>
                <a:spcPct val="50000"/>
              </a:spcBef>
            </a:pPr>
            <a:r>
              <a:rPr lang="en-US" sz="1200" dirty="0" smtClean="0">
                <a:solidFill>
                  <a:schemeClr val="tx1">
                    <a:lumMod val="75000"/>
                    <a:lumOff val="25000"/>
                  </a:schemeClr>
                </a:solidFill>
              </a:rPr>
              <a:t>Investment estimated: VND 250 billion.</a:t>
            </a:r>
          </a:p>
          <a:p>
            <a:pPr>
              <a:spcBef>
                <a:spcPct val="50000"/>
              </a:spcBef>
            </a:pPr>
            <a:r>
              <a:rPr lang="en-US" sz="1200" dirty="0" smtClean="0">
                <a:solidFill>
                  <a:schemeClr val="tx1">
                    <a:lumMod val="75000"/>
                    <a:lumOff val="25000"/>
                  </a:schemeClr>
                </a:solidFill>
              </a:rPr>
              <a:t> Revenue is expected to reach approximately VND 5,000 billion in 2015.</a:t>
            </a:r>
          </a:p>
        </p:txBody>
      </p:sp>
      <p:sp>
        <p:nvSpPr>
          <p:cNvPr id="20" name="TextBox 19"/>
          <p:cNvSpPr txBox="1"/>
          <p:nvPr/>
        </p:nvSpPr>
        <p:spPr>
          <a:xfrm>
            <a:off x="2300967" y="2282370"/>
            <a:ext cx="2079625" cy="400110"/>
          </a:xfrm>
          <a:prstGeom prst="rect">
            <a:avLst/>
          </a:prstGeom>
          <a:noFill/>
        </p:spPr>
        <p:txBody>
          <a:bodyPr wrap="square" rtlCol="0">
            <a:spAutoFit/>
          </a:bodyPr>
          <a:lstStyle/>
          <a:p>
            <a:r>
              <a:rPr lang="en-US" dirty="0" smtClean="0">
                <a:solidFill>
                  <a:srgbClr val="E6E379"/>
                </a:solidFill>
              </a:rPr>
              <a:t>fptshop.com.vn</a:t>
            </a:r>
            <a:endParaRPr lang="en-US" dirty="0">
              <a:solidFill>
                <a:srgbClr val="E6E379"/>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slide(fromLeft)">
                                      <p:cBhvr>
                                        <p:cTn id="7" dur="500"/>
                                        <p:tgtEl>
                                          <p:spTgt spid="67"/>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slide(fromLeft)">
                                      <p:cBhvr>
                                        <p:cTn id="10" dur="500"/>
                                        <p:tgtEl>
                                          <p:spTgt spid="65"/>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8"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slide(fromLeft)">
                                      <p:cBhvr>
                                        <p:cTn id="15" dur="500"/>
                                        <p:tgtEl>
                                          <p:spTgt spid="54"/>
                                        </p:tgtEl>
                                      </p:cBhvr>
                                    </p:animEffect>
                                  </p:childTnLst>
                                </p:cTn>
                              </p:par>
                              <p:par>
                                <p:cTn id="16" presetID="12" presetClass="entr" presetSubtype="8"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slide(fromLeft)">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85"/>
                                        </p:tgtEl>
                                        <p:attrNameLst>
                                          <p:attrName>style.visibility</p:attrName>
                                        </p:attrNameLst>
                                      </p:cBhvr>
                                      <p:to>
                                        <p:strVal val="visible"/>
                                      </p:to>
                                    </p:set>
                                    <p:animEffect transition="in" filter="slide(fromBottom)">
                                      <p:cBhvr>
                                        <p:cTn id="23" dur="500"/>
                                        <p:tgtEl>
                                          <p:spTgt spid="85"/>
                                        </p:tgtEl>
                                      </p:cBhvr>
                                    </p:animEffect>
                                  </p:childTnLst>
                                </p:cTn>
                              </p:par>
                              <p:par>
                                <p:cTn id="24" presetID="22" presetClass="entr" presetSubtype="1" fill="hold"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wipe(up)">
                                      <p:cBhvr>
                                        <p:cTn id="26" dur="500"/>
                                        <p:tgtEl>
                                          <p:spTgt spid="63"/>
                                        </p:tgtEl>
                                      </p:cBhvr>
                                    </p:animEffect>
                                  </p:childTnLst>
                                </p:cTn>
                              </p:par>
                              <p:par>
                                <p:cTn id="27" presetID="22" presetClass="entr" presetSubtype="1"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up)">
                                      <p:cBhvr>
                                        <p:cTn id="29" dur="500"/>
                                        <p:tgtEl>
                                          <p:spTgt spid="16"/>
                                        </p:tgtEl>
                                      </p:cBhvr>
                                    </p:animEffect>
                                  </p:childTnLst>
                                </p:cTn>
                              </p:par>
                            </p:childTnLst>
                          </p:cTn>
                        </p:par>
                        <p:par>
                          <p:cTn id="30" fill="hold">
                            <p:stCondLst>
                              <p:cond delay="500"/>
                            </p:stCondLst>
                            <p:childTnLst>
                              <p:par>
                                <p:cTn id="31" presetID="12" presetClass="entr" presetSubtype="8" fill="hold" nodeType="after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slide(fromLeft)">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wipe(up)">
                                      <p:cBhvr>
                                        <p:cTn id="38" dur="500"/>
                                        <p:tgtEl>
                                          <p:spTgt spid="31"/>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72"/>
                                        </p:tgtEl>
                                        <p:attrNameLst>
                                          <p:attrName>style.visibility</p:attrName>
                                        </p:attrNameLst>
                                      </p:cBhvr>
                                      <p:to>
                                        <p:strVal val="visible"/>
                                      </p:to>
                                    </p:set>
                                    <p:animEffect transition="in" filter="wipe(up)">
                                      <p:cBhvr>
                                        <p:cTn id="41" dur="500"/>
                                        <p:tgtEl>
                                          <p:spTgt spid="72"/>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up)">
                                      <p:cBhvr>
                                        <p:cTn id="4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54" grpId="0" animBg="1"/>
      <p:bldP spid="65" grpId="0" animBg="1"/>
      <p:bldP spid="67" grpId="0" animBg="1"/>
      <p:bldP spid="72" grpId="0"/>
      <p:bldP spid="17" grpId="0"/>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p:cNvSpPr/>
          <p:nvPr/>
        </p:nvSpPr>
        <p:spPr>
          <a:xfrm>
            <a:off x="507769" y="1593644"/>
            <a:ext cx="4107774" cy="16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5400" b="1" dirty="0" smtClean="0">
                <a:solidFill>
                  <a:srgbClr val="33CCFF"/>
                </a:solidFill>
                <a:latin typeface="+mj-lt"/>
                <a:cs typeface="Arial" pitchFamily="34" charset="0"/>
              </a:rPr>
              <a:t>FPT</a:t>
            </a:r>
            <a:r>
              <a:rPr lang="en-US" sz="4400" b="1" dirty="0" smtClean="0">
                <a:solidFill>
                  <a:srgbClr val="33CCFF"/>
                </a:solidFill>
                <a:latin typeface="+mj-lt"/>
                <a:cs typeface="Arial" pitchFamily="34" charset="0"/>
              </a:rPr>
              <a:t> </a:t>
            </a:r>
          </a:p>
          <a:p>
            <a:r>
              <a:rPr lang="en-US" sz="5400" b="1" dirty="0" smtClean="0">
                <a:solidFill>
                  <a:srgbClr val="33CCFF"/>
                </a:solidFill>
                <a:latin typeface="+mj-lt"/>
                <a:cs typeface="Arial" pitchFamily="34" charset="0"/>
              </a:rPr>
              <a:t>EDUCATION</a:t>
            </a:r>
          </a:p>
          <a:p>
            <a:endParaRPr lang="en-US" sz="4400" b="1" dirty="0" smtClean="0">
              <a:solidFill>
                <a:srgbClr val="33CCFF"/>
              </a:solidFill>
              <a:latin typeface="+mj-lt"/>
              <a:cs typeface="Arial" pitchFamily="34" charset="0"/>
            </a:endParaRPr>
          </a:p>
        </p:txBody>
      </p:sp>
      <p:sp>
        <p:nvSpPr>
          <p:cNvPr id="55" name="Title 54"/>
          <p:cNvSpPr>
            <a:spLocks noGrp="1"/>
          </p:cNvSpPr>
          <p:nvPr>
            <p:ph type="title"/>
          </p:nvPr>
        </p:nvSpPr>
        <p:spPr/>
        <p:txBody>
          <a:bodyPr/>
          <a:lstStyle/>
          <a:p>
            <a:endParaRPr lang="en-US" dirty="0"/>
          </a:p>
        </p:txBody>
      </p:sp>
      <p:sp>
        <p:nvSpPr>
          <p:cNvPr id="65" name="Pentagon 64"/>
          <p:cNvSpPr/>
          <p:nvPr/>
        </p:nvSpPr>
        <p:spPr>
          <a:xfrm>
            <a:off x="0" y="2894545"/>
            <a:ext cx="383458" cy="206478"/>
          </a:xfrm>
          <a:prstGeom prst="homePlate">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0" y="973394"/>
            <a:ext cx="324465" cy="1843548"/>
          </a:xfrm>
          <a:prstGeom prst="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b="1" dirty="0" smtClean="0">
                <a:latin typeface="Arial" pitchFamily="34" charset="0"/>
                <a:cs typeface="Arial" pitchFamily="34" charset="0"/>
              </a:rPr>
              <a:t>Education</a:t>
            </a:r>
            <a:endParaRPr lang="en-US" sz="1400" b="1" dirty="0">
              <a:latin typeface="Arial" pitchFamily="34" charset="0"/>
              <a:cs typeface="Arial" pitchFamily="34" charset="0"/>
            </a:endParaRPr>
          </a:p>
        </p:txBody>
      </p:sp>
      <p:sp>
        <p:nvSpPr>
          <p:cNvPr id="72" name="Text Box 18"/>
          <p:cNvSpPr txBox="1">
            <a:spLocks noChangeArrowheads="1"/>
          </p:cNvSpPr>
          <p:nvPr/>
        </p:nvSpPr>
        <p:spPr bwMode="gray">
          <a:xfrm>
            <a:off x="5667828" y="5942578"/>
            <a:ext cx="3229429" cy="461665"/>
          </a:xfrm>
          <a:prstGeom prst="rect">
            <a:avLst/>
          </a:prstGeom>
          <a:noFill/>
          <a:ln w="9525" algn="ctr">
            <a:noFill/>
            <a:miter lim="800000"/>
            <a:headEnd/>
            <a:tailEnd/>
          </a:ln>
          <a:effectLst/>
        </p:spPr>
        <p:txBody>
          <a:bodyPr wrap="square">
            <a:spAutoFit/>
          </a:bodyPr>
          <a:lstStyle/>
          <a:p>
            <a:pPr eaLnBrk="0" hangingPunct="0">
              <a:spcBef>
                <a:spcPts val="300"/>
              </a:spcBef>
              <a:spcAft>
                <a:spcPts val="300"/>
              </a:spcAft>
            </a:pPr>
            <a:r>
              <a:rPr lang="en-US" sz="1200" dirty="0" smtClean="0">
                <a:solidFill>
                  <a:schemeClr val="tx1">
                    <a:lumMod val="75000"/>
                    <a:lumOff val="25000"/>
                  </a:schemeClr>
                </a:solidFill>
              </a:rPr>
              <a:t>VINASA Awards for formal and non-formal training services  (2012)</a:t>
            </a:r>
          </a:p>
        </p:txBody>
      </p:sp>
      <p:sp>
        <p:nvSpPr>
          <p:cNvPr id="38" name="Text Box 18"/>
          <p:cNvSpPr txBox="1">
            <a:spLocks noChangeArrowheads="1"/>
          </p:cNvSpPr>
          <p:nvPr/>
        </p:nvSpPr>
        <p:spPr bwMode="gray">
          <a:xfrm>
            <a:off x="5602514" y="935149"/>
            <a:ext cx="3251200" cy="2446824"/>
          </a:xfrm>
          <a:prstGeom prst="rect">
            <a:avLst/>
          </a:prstGeom>
          <a:solidFill>
            <a:srgbClr val="FFFF00"/>
          </a:solidFill>
          <a:ln w="9525" algn="ctr">
            <a:noFill/>
            <a:miter lim="800000"/>
            <a:headEnd/>
            <a:tailEnd/>
          </a:ln>
          <a:effectLst/>
        </p:spPr>
        <p:txBody>
          <a:bodyPr wrap="square">
            <a:spAutoFit/>
          </a:bodyPr>
          <a:lstStyle/>
          <a:p>
            <a:pPr marL="119063" eaLnBrk="1" hangingPunct="1">
              <a:spcBef>
                <a:spcPts val="0"/>
              </a:spcBef>
              <a:buSzPct val="75000"/>
              <a:defRPr/>
            </a:pPr>
            <a:endParaRPr lang="en-US" sz="1200" b="1" dirty="0" smtClean="0">
              <a:solidFill>
                <a:srgbClr val="33CCFF"/>
              </a:solidFill>
              <a:ea typeface="Tahoma" pitchFamily="34" charset="0"/>
            </a:endParaRPr>
          </a:p>
          <a:p>
            <a:pPr marL="119063" eaLnBrk="1" hangingPunct="1">
              <a:spcBef>
                <a:spcPts val="0"/>
              </a:spcBef>
              <a:buSzPct val="75000"/>
              <a:defRPr/>
            </a:pPr>
            <a:r>
              <a:rPr lang="en-US" sz="1200" b="1" dirty="0" smtClean="0">
                <a:solidFill>
                  <a:srgbClr val="33CCFF"/>
                </a:solidFill>
                <a:ea typeface="Tahoma" pitchFamily="34" charset="0"/>
              </a:rPr>
              <a:t>Profile</a:t>
            </a:r>
          </a:p>
          <a:p>
            <a:pPr marL="119063">
              <a:spcBef>
                <a:spcPts val="0"/>
              </a:spcBef>
              <a:buSzPct val="75000"/>
              <a:defRPr/>
            </a:pPr>
            <a:r>
              <a:rPr lang="en-US" sz="1200" dirty="0" smtClean="0">
                <a:ea typeface="Tahoma" pitchFamily="34" charset="0"/>
              </a:rPr>
              <a:t>Established in </a:t>
            </a:r>
            <a:r>
              <a:rPr lang="en-US" altLang="ja-JP" sz="1200" dirty="0" smtClean="0">
                <a:ea typeface="Tahoma" pitchFamily="34" charset="0"/>
              </a:rPr>
              <a:t>2006</a:t>
            </a:r>
            <a:endParaRPr lang="en-US" sz="1200" dirty="0" smtClean="0">
              <a:ea typeface="Tahoma" pitchFamily="34" charset="0"/>
            </a:endParaRPr>
          </a:p>
          <a:p>
            <a:pPr marL="119063">
              <a:spcBef>
                <a:spcPts val="0"/>
              </a:spcBef>
              <a:buSzPct val="75000"/>
              <a:defRPr/>
            </a:pPr>
            <a:r>
              <a:rPr lang="en-US" sz="1200" dirty="0" smtClean="0">
                <a:ea typeface="Tahoma" pitchFamily="34" charset="0"/>
              </a:rPr>
              <a:t>Headquarters: Hanoi, Vietnam</a:t>
            </a:r>
          </a:p>
          <a:p>
            <a:pPr marL="119063">
              <a:spcBef>
                <a:spcPts val="0"/>
              </a:spcBef>
              <a:buSzPct val="75000"/>
              <a:defRPr/>
            </a:pPr>
            <a:r>
              <a:rPr lang="en-US" sz="1200" dirty="0" smtClean="0">
                <a:ea typeface="Tahoma" pitchFamily="34" charset="0"/>
              </a:rPr>
              <a:t>Number of students</a:t>
            </a:r>
            <a:r>
              <a:rPr lang="en-US" sz="1200" smtClean="0">
                <a:ea typeface="Tahoma" pitchFamily="34" charset="0"/>
              </a:rPr>
              <a:t>: </a:t>
            </a:r>
            <a:r>
              <a:rPr lang="en-US" sz="1600" b="1" smtClean="0">
                <a:ea typeface="Tahoma" pitchFamily="34" charset="0"/>
              </a:rPr>
              <a:t>15,000</a:t>
            </a:r>
            <a:endParaRPr lang="en-US" sz="1200" b="1" dirty="0" smtClean="0">
              <a:ea typeface="Tahoma" pitchFamily="34" charset="0"/>
            </a:endParaRPr>
          </a:p>
          <a:p>
            <a:pPr marL="119063" eaLnBrk="0" hangingPunct="0">
              <a:spcBef>
                <a:spcPts val="600"/>
              </a:spcBef>
            </a:pPr>
            <a:r>
              <a:rPr lang="en-US" sz="1200" b="1" dirty="0" smtClean="0">
                <a:solidFill>
                  <a:srgbClr val="33CCFF"/>
                </a:solidFill>
                <a:ea typeface="Tahoma" pitchFamily="34" charset="0"/>
              </a:rPr>
              <a:t>Training programs:</a:t>
            </a:r>
          </a:p>
          <a:p>
            <a:pPr marL="119063" defTabSz="685800"/>
            <a:r>
              <a:rPr lang="en-US" sz="1200" dirty="0" smtClean="0">
                <a:ea typeface="Tahoma" pitchFamily="34" charset="0"/>
              </a:rPr>
              <a:t>Bachelor of Software Engineer,</a:t>
            </a:r>
            <a:br>
              <a:rPr lang="en-US" sz="1200" dirty="0" smtClean="0">
                <a:ea typeface="Tahoma" pitchFamily="34" charset="0"/>
              </a:rPr>
            </a:br>
            <a:r>
              <a:rPr lang="en-US" sz="1200" dirty="0" smtClean="0">
                <a:ea typeface="Tahoma" pitchFamily="34" charset="0"/>
              </a:rPr>
              <a:t>Finance &amp; banking,</a:t>
            </a:r>
            <a:br>
              <a:rPr lang="en-US" sz="1200" dirty="0" smtClean="0">
                <a:ea typeface="Tahoma" pitchFamily="34" charset="0"/>
              </a:rPr>
            </a:br>
            <a:r>
              <a:rPr lang="en-US" sz="1200" dirty="0" smtClean="0">
                <a:ea typeface="Tahoma" pitchFamily="34" charset="0"/>
              </a:rPr>
              <a:t>Business Administration</a:t>
            </a:r>
            <a:br>
              <a:rPr lang="en-US" sz="1200" dirty="0" smtClean="0">
                <a:ea typeface="Tahoma" pitchFamily="34" charset="0"/>
              </a:rPr>
            </a:br>
            <a:r>
              <a:rPr lang="en-US" sz="1200" dirty="0" smtClean="0">
                <a:ea typeface="Tahoma" pitchFamily="34" charset="0"/>
              </a:rPr>
              <a:t>Programmers International,</a:t>
            </a:r>
            <a:br>
              <a:rPr lang="en-US" sz="1200" dirty="0" smtClean="0">
                <a:ea typeface="Tahoma" pitchFamily="34" charset="0"/>
              </a:rPr>
            </a:br>
            <a:r>
              <a:rPr lang="en-US" sz="1200" dirty="0" smtClean="0">
                <a:ea typeface="Tahoma" pitchFamily="34" charset="0"/>
              </a:rPr>
              <a:t>Multimedia Art</a:t>
            </a:r>
          </a:p>
          <a:p>
            <a:pPr marL="119063" defTabSz="685800"/>
            <a:r>
              <a:rPr lang="en-US" sz="1200" dirty="0" smtClean="0">
                <a:ea typeface="Tahoma" pitchFamily="34" charset="0"/>
              </a:rPr>
              <a:t>MBA, </a:t>
            </a:r>
            <a:r>
              <a:rPr lang="en-US" sz="1200" dirty="0" err="1" smtClean="0">
                <a:ea typeface="Tahoma" pitchFamily="34" charset="0"/>
              </a:rPr>
              <a:t>MiniMBA</a:t>
            </a:r>
            <a:endParaRPr lang="en-US" sz="1200" dirty="0" smtClean="0">
              <a:ea typeface="Tahoma" pitchFamily="34" charset="0"/>
            </a:endParaRPr>
          </a:p>
        </p:txBody>
      </p:sp>
      <p:pic>
        <p:nvPicPr>
          <p:cNvPr id="25" name="Picture 24" descr="FU2.jpg"/>
          <p:cNvPicPr>
            <a:picLocks noChangeAspect="1"/>
          </p:cNvPicPr>
          <p:nvPr/>
        </p:nvPicPr>
        <p:blipFill>
          <a:blip r:embed="rId3" cstate="email"/>
          <a:srcRect/>
          <a:stretch>
            <a:fillRect/>
          </a:stretch>
        </p:blipFill>
        <p:spPr>
          <a:xfrm>
            <a:off x="329380" y="4528459"/>
            <a:ext cx="2109020" cy="1298047"/>
          </a:xfrm>
          <a:prstGeom prst="rect">
            <a:avLst/>
          </a:prstGeom>
        </p:spPr>
      </p:pic>
      <p:pic>
        <p:nvPicPr>
          <p:cNvPr id="29" name="Picture 28" descr="tl3.jpg"/>
          <p:cNvPicPr>
            <a:picLocks noChangeAspect="1"/>
          </p:cNvPicPr>
          <p:nvPr/>
        </p:nvPicPr>
        <p:blipFill>
          <a:blip r:embed="rId4" cstate="email"/>
          <a:srcRect/>
          <a:stretch>
            <a:fillRect/>
          </a:stretch>
        </p:blipFill>
        <p:spPr>
          <a:xfrm>
            <a:off x="2442029" y="4540123"/>
            <a:ext cx="1636485" cy="1282216"/>
          </a:xfrm>
          <a:prstGeom prst="rect">
            <a:avLst/>
          </a:prstGeom>
        </p:spPr>
      </p:pic>
      <p:sp>
        <p:nvSpPr>
          <p:cNvPr id="35" name="TextBox 34"/>
          <p:cNvSpPr txBox="1"/>
          <p:nvPr/>
        </p:nvSpPr>
        <p:spPr>
          <a:xfrm>
            <a:off x="5631545" y="3497942"/>
            <a:ext cx="3251197" cy="830997"/>
          </a:xfrm>
          <a:prstGeom prst="rect">
            <a:avLst/>
          </a:prstGeom>
          <a:noFill/>
        </p:spPr>
        <p:txBody>
          <a:bodyPr wrap="square" rtlCol="0">
            <a:spAutoFit/>
          </a:bodyPr>
          <a:lstStyle/>
          <a:p>
            <a:r>
              <a:rPr lang="en-US" sz="1200" b="1" dirty="0" smtClean="0">
                <a:solidFill>
                  <a:srgbClr val="33CCFF"/>
                </a:solidFill>
              </a:rPr>
              <a:t>“THE BEST SUPPLIER OF IT HUMAN RESOURCES TRAINING SERVICES” (MINISTRY OF IT&amp;COMUNICATION AWARD 2011)</a:t>
            </a:r>
            <a:endParaRPr lang="en-US" sz="1200" b="1" dirty="0">
              <a:solidFill>
                <a:srgbClr val="33CCFF"/>
              </a:solidFill>
            </a:endParaRPr>
          </a:p>
        </p:txBody>
      </p:sp>
      <p:pic>
        <p:nvPicPr>
          <p:cNvPr id="36" name="Picture 35" descr="san-bang.jpg"/>
          <p:cNvPicPr>
            <a:picLocks noChangeAspect="1"/>
          </p:cNvPicPr>
          <p:nvPr/>
        </p:nvPicPr>
        <p:blipFill>
          <a:blip r:embed="rId5" cstate="email"/>
          <a:srcRect/>
          <a:stretch>
            <a:fillRect/>
          </a:stretch>
        </p:blipFill>
        <p:spPr>
          <a:xfrm>
            <a:off x="4136570" y="4545905"/>
            <a:ext cx="1455503" cy="1286884"/>
          </a:xfrm>
          <a:prstGeom prst="rect">
            <a:avLst/>
          </a:prstGeom>
        </p:spPr>
      </p:pic>
      <p:pic>
        <p:nvPicPr>
          <p:cNvPr id="37" name="Picture 2"/>
          <p:cNvPicPr>
            <a:picLocks noChangeAspect="1" noChangeArrowheads="1"/>
          </p:cNvPicPr>
          <p:nvPr/>
        </p:nvPicPr>
        <p:blipFill>
          <a:blip r:embed="rId6" cstate="email"/>
          <a:srcRect/>
          <a:stretch>
            <a:fillRect/>
          </a:stretch>
        </p:blipFill>
        <p:spPr bwMode="auto">
          <a:xfrm>
            <a:off x="5602515" y="4534268"/>
            <a:ext cx="1480457" cy="1292727"/>
          </a:xfrm>
          <a:prstGeom prst="rect">
            <a:avLst/>
          </a:prstGeom>
          <a:noFill/>
          <a:ln w="9525">
            <a:noFill/>
            <a:miter lim="800000"/>
            <a:headEnd/>
            <a:tailEnd/>
          </a:ln>
        </p:spPr>
      </p:pic>
      <p:pic>
        <p:nvPicPr>
          <p:cNvPr id="42" name="Picture 41" descr="20111214171736DH%20FPT%20trao%20bang.jpg"/>
          <p:cNvPicPr>
            <a:picLocks noChangeAspect="1"/>
          </p:cNvPicPr>
          <p:nvPr/>
        </p:nvPicPr>
        <p:blipFill>
          <a:blip r:embed="rId7" cstate="email"/>
          <a:stretch>
            <a:fillRect/>
          </a:stretch>
        </p:blipFill>
        <p:spPr>
          <a:xfrm>
            <a:off x="7097486" y="4523677"/>
            <a:ext cx="1770743" cy="1276410"/>
          </a:xfrm>
          <a:prstGeom prst="rect">
            <a:avLst/>
          </a:prstGeom>
        </p:spPr>
      </p:pic>
      <p:pic>
        <p:nvPicPr>
          <p:cNvPr id="19" name="Picture 18" descr="FU.png"/>
          <p:cNvPicPr>
            <a:picLocks noChangeAspect="1"/>
          </p:cNvPicPr>
          <p:nvPr/>
        </p:nvPicPr>
        <p:blipFill>
          <a:blip r:embed="rId8" cstate="email"/>
          <a:stretch>
            <a:fillRect/>
          </a:stretch>
        </p:blipFill>
        <p:spPr>
          <a:xfrm>
            <a:off x="333358" y="3402828"/>
            <a:ext cx="4052185" cy="1085712"/>
          </a:xfrm>
          <a:prstGeom prst="rect">
            <a:avLst/>
          </a:prstGeom>
        </p:spPr>
      </p:pic>
      <p:pic>
        <p:nvPicPr>
          <p:cNvPr id="20" name="Picture 19" descr="steve-ballmer.jpg"/>
          <p:cNvPicPr>
            <a:picLocks noChangeAspect="1"/>
          </p:cNvPicPr>
          <p:nvPr/>
        </p:nvPicPr>
        <p:blipFill>
          <a:blip r:embed="rId9" cstate="email"/>
          <a:srcRect/>
          <a:stretch>
            <a:fillRect/>
          </a:stretch>
        </p:blipFill>
        <p:spPr>
          <a:xfrm>
            <a:off x="4433134" y="3424522"/>
            <a:ext cx="1134912" cy="1054948"/>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slide(fromLeft)">
                                      <p:cBhvr>
                                        <p:cTn id="7" dur="500"/>
                                        <p:tgtEl>
                                          <p:spTgt spid="67"/>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slide(fromLeft)">
                                      <p:cBhvr>
                                        <p:cTn id="10" dur="500"/>
                                        <p:tgtEl>
                                          <p:spTgt spid="65"/>
                                        </p:tgtEl>
                                      </p:cBhvr>
                                    </p:animEffect>
                                  </p:childTnLst>
                                </p:cTn>
                              </p:par>
                            </p:childTnLst>
                          </p:cTn>
                        </p:par>
                        <p:par>
                          <p:cTn id="11" fill="hold">
                            <p:stCondLst>
                              <p:cond delay="500"/>
                            </p:stCondLst>
                            <p:childTnLst>
                              <p:par>
                                <p:cTn id="12" presetID="12" presetClass="entr" presetSubtype="8" fill="hold" grpId="0" nodeType="after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slide(fromLeft)">
                                      <p:cBhvr>
                                        <p:cTn id="14" dur="500"/>
                                        <p:tgtEl>
                                          <p:spTgt spid="54"/>
                                        </p:tgtEl>
                                      </p:cBhvr>
                                    </p:animEffect>
                                  </p:childTnLst>
                                </p:cTn>
                              </p:par>
                            </p:childTnLst>
                          </p:cTn>
                        </p:par>
                        <p:par>
                          <p:cTn id="15" fill="hold">
                            <p:stCondLst>
                              <p:cond delay="1000"/>
                            </p:stCondLst>
                            <p:childTnLst>
                              <p:par>
                                <p:cTn id="16" presetID="12" presetClass="entr" presetSubtype="4" fill="hold" grpId="1" nodeType="after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slide(fromBottom)">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8"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slide(fromLeft)">
                                      <p:cBhvr>
                                        <p:cTn id="23" dur="500"/>
                                        <p:tgtEl>
                                          <p:spTgt spid="19"/>
                                        </p:tgtEl>
                                      </p:cBhvr>
                                    </p:animEffect>
                                  </p:childTnLst>
                                </p:cTn>
                              </p:par>
                            </p:childTnLst>
                          </p:cTn>
                        </p:par>
                        <p:par>
                          <p:cTn id="24" fill="hold">
                            <p:stCondLst>
                              <p:cond delay="500"/>
                            </p:stCondLst>
                            <p:childTnLst>
                              <p:par>
                                <p:cTn id="25" presetID="12" presetClass="entr" presetSubtype="8"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slide(fromLeft)">
                                      <p:cBhvr>
                                        <p:cTn id="27" dur="500"/>
                                        <p:tgtEl>
                                          <p:spTgt spid="20"/>
                                        </p:tgtEl>
                                      </p:cBhvr>
                                    </p:animEffect>
                                  </p:childTnLst>
                                </p:cTn>
                              </p:par>
                            </p:childTnLst>
                          </p:cTn>
                        </p:par>
                        <p:par>
                          <p:cTn id="28" fill="hold">
                            <p:stCondLst>
                              <p:cond delay="1000"/>
                            </p:stCondLst>
                            <p:childTnLst>
                              <p:par>
                                <p:cTn id="29" presetID="12" presetClass="entr" presetSubtype="8"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slide(fromLeft)">
                                      <p:cBhvr>
                                        <p:cTn id="31" dur="500"/>
                                        <p:tgtEl>
                                          <p:spTgt spid="35"/>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ntr" presetSubtype="1" fill="hold"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slide(fromTop)">
                                      <p:cBhvr>
                                        <p:cTn id="36" dur="500"/>
                                        <p:tgtEl>
                                          <p:spTgt spid="25"/>
                                        </p:tgtEl>
                                      </p:cBhvr>
                                    </p:animEffect>
                                  </p:childTnLst>
                                </p:cTn>
                              </p:par>
                              <p:par>
                                <p:cTn id="37" presetID="12" presetClass="entr" presetSubtype="1"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slide(fromTop)">
                                      <p:cBhvr>
                                        <p:cTn id="39" dur="500"/>
                                        <p:tgtEl>
                                          <p:spTgt spid="29"/>
                                        </p:tgtEl>
                                      </p:cBhvr>
                                    </p:animEffect>
                                  </p:childTnLst>
                                </p:cTn>
                              </p:par>
                              <p:par>
                                <p:cTn id="40" presetID="12" presetClass="entr" presetSubtype="1" fill="hold" nodeType="with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slide(fromTop)">
                                      <p:cBhvr>
                                        <p:cTn id="42" dur="500"/>
                                        <p:tgtEl>
                                          <p:spTgt spid="36"/>
                                        </p:tgtEl>
                                      </p:cBhvr>
                                    </p:animEffect>
                                  </p:childTnLst>
                                </p:cTn>
                              </p:par>
                              <p:par>
                                <p:cTn id="43" presetID="12" presetClass="entr" presetSubtype="1"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slide(fromTop)">
                                      <p:cBhvr>
                                        <p:cTn id="45" dur="500"/>
                                        <p:tgtEl>
                                          <p:spTgt spid="37"/>
                                        </p:tgtEl>
                                      </p:cBhvr>
                                    </p:animEffect>
                                  </p:childTnLst>
                                </p:cTn>
                              </p:par>
                              <p:par>
                                <p:cTn id="46" presetID="12" presetClass="entr" presetSubtype="1" fill="hold" nodeType="with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slide(fromTop)">
                                      <p:cBhvr>
                                        <p:cTn id="48" dur="500"/>
                                        <p:tgtEl>
                                          <p:spTgt spid="42"/>
                                        </p:tgtEl>
                                      </p:cBhvr>
                                    </p:animEffect>
                                  </p:childTnLst>
                                </p:cTn>
                              </p:par>
                            </p:childTnLst>
                          </p:cTn>
                        </p:par>
                        <p:par>
                          <p:cTn id="49" fill="hold">
                            <p:stCondLst>
                              <p:cond delay="500"/>
                            </p:stCondLst>
                            <p:childTnLst>
                              <p:par>
                                <p:cTn id="50" presetID="22" presetClass="entr" presetSubtype="1" fill="hold" grpId="0" nodeType="afterEffect">
                                  <p:stCondLst>
                                    <p:cond delay="0"/>
                                  </p:stCondLst>
                                  <p:childTnLst>
                                    <p:set>
                                      <p:cBhvr>
                                        <p:cTn id="51" dur="1" fill="hold">
                                          <p:stCondLst>
                                            <p:cond delay="0"/>
                                          </p:stCondLst>
                                        </p:cTn>
                                        <p:tgtEl>
                                          <p:spTgt spid="72"/>
                                        </p:tgtEl>
                                        <p:attrNameLst>
                                          <p:attrName>style.visibility</p:attrName>
                                        </p:attrNameLst>
                                      </p:cBhvr>
                                      <p:to>
                                        <p:strVal val="visible"/>
                                      </p:to>
                                    </p:set>
                                    <p:animEffect transition="in" filter="wipe(up)">
                                      <p:cBhvr>
                                        <p:cTn id="52"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65" grpId="0" animBg="1"/>
      <p:bldP spid="67" grpId="0" animBg="1"/>
      <p:bldP spid="72" grpId="0"/>
      <p:bldP spid="38" grpId="1" animBg="1"/>
      <p:bldP spid="3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2273" y="442683"/>
            <a:ext cx="2917372" cy="1143000"/>
          </a:xfrm>
        </p:spPr>
        <p:txBody>
          <a:bodyPr/>
          <a:lstStyle/>
          <a:p>
            <a:pPr algn="l"/>
            <a:r>
              <a:rPr lang="en-US" sz="2800" dirty="0" smtClean="0">
                <a:solidFill>
                  <a:srgbClr val="36D42A"/>
                </a:solidFill>
              </a:rPr>
              <a:t>FPT EDUCATION</a:t>
            </a:r>
            <a:endParaRPr lang="en-US" sz="2800" dirty="0">
              <a:solidFill>
                <a:srgbClr val="36D42A"/>
              </a:solidFill>
            </a:endParaRPr>
          </a:p>
        </p:txBody>
      </p:sp>
      <p:sp>
        <p:nvSpPr>
          <p:cNvPr id="3" name="Content Placeholder 2"/>
          <p:cNvSpPr>
            <a:spLocks noGrp="1"/>
          </p:cNvSpPr>
          <p:nvPr>
            <p:ph idx="1"/>
          </p:nvPr>
        </p:nvSpPr>
        <p:spPr>
          <a:xfrm>
            <a:off x="5326746" y="4914900"/>
            <a:ext cx="3379104" cy="1905000"/>
          </a:xfrm>
          <a:noFill/>
        </p:spPr>
        <p:txBody>
          <a:bodyPr/>
          <a:lstStyle/>
          <a:p>
            <a:pPr marL="4763" indent="-3175">
              <a:spcBef>
                <a:spcPts val="0"/>
              </a:spcBef>
              <a:buSzPct val="75000"/>
              <a:buNone/>
              <a:defRPr/>
            </a:pPr>
            <a:r>
              <a:rPr lang="en-US" sz="1400" b="1" kern="0" dirty="0" smtClean="0">
                <a:solidFill>
                  <a:srgbClr val="FF3399"/>
                </a:solidFill>
                <a:latin typeface="Arial" pitchFamily="34" charset="0"/>
                <a:cs typeface="Arial" pitchFamily="34" charset="0"/>
              </a:rPr>
              <a:t>6,000</a:t>
            </a:r>
            <a:r>
              <a:rPr lang="en-US" sz="1400" kern="0" dirty="0" smtClean="0">
                <a:solidFill>
                  <a:srgbClr val="FF3399"/>
                </a:solidFill>
                <a:latin typeface="Arial" pitchFamily="34" charset="0"/>
                <a:cs typeface="Arial" pitchFamily="34" charset="0"/>
              </a:rPr>
              <a:t> </a:t>
            </a:r>
            <a:r>
              <a:rPr lang="en-US" sz="1400" kern="0" dirty="0" smtClean="0">
                <a:solidFill>
                  <a:schemeClr val="tx1">
                    <a:lumMod val="95000"/>
                    <a:lumOff val="5000"/>
                  </a:schemeClr>
                </a:solidFill>
                <a:latin typeface="Arial" pitchFamily="34" charset="0"/>
                <a:cs typeface="Arial" pitchFamily="34" charset="0"/>
              </a:rPr>
              <a:t>students at bachelor degree  (72% software engineering)</a:t>
            </a:r>
          </a:p>
          <a:p>
            <a:pPr marL="4763" indent="-3175">
              <a:spcBef>
                <a:spcPts val="0"/>
              </a:spcBef>
              <a:buSzPct val="75000"/>
              <a:buNone/>
              <a:defRPr/>
            </a:pPr>
            <a:r>
              <a:rPr lang="en-US" sz="1400" b="1" kern="0" dirty="0" smtClean="0">
                <a:solidFill>
                  <a:srgbClr val="36D42A"/>
                </a:solidFill>
                <a:latin typeface="Arial" pitchFamily="34" charset="0"/>
                <a:cs typeface="Arial" pitchFamily="34" charset="0"/>
              </a:rPr>
              <a:t>60,000 students </a:t>
            </a:r>
            <a:r>
              <a:rPr lang="en-US" sz="1400" dirty="0" smtClean="0">
                <a:solidFill>
                  <a:schemeClr val="tx1">
                    <a:lumMod val="95000"/>
                    <a:lumOff val="5000"/>
                  </a:schemeClr>
                </a:solidFill>
                <a:latin typeface="Arial" pitchFamily="34" charset="0"/>
                <a:cs typeface="Arial" pitchFamily="34" charset="0"/>
              </a:rPr>
              <a:t>trained in other areas of training </a:t>
            </a:r>
            <a:r>
              <a:rPr lang="en-US" sz="1400" kern="0" dirty="0" smtClean="0">
                <a:solidFill>
                  <a:schemeClr val="tx1">
                    <a:lumMod val="95000"/>
                    <a:lumOff val="5000"/>
                  </a:schemeClr>
                </a:solidFill>
                <a:latin typeface="Arial" pitchFamily="34" charset="0"/>
                <a:cs typeface="Arial" pitchFamily="34" charset="0"/>
              </a:rPr>
              <a:t>(</a:t>
            </a:r>
            <a:r>
              <a:rPr lang="en-US" sz="1400" kern="0" dirty="0" err="1" smtClean="0">
                <a:solidFill>
                  <a:schemeClr val="tx1">
                    <a:lumMod val="95000"/>
                    <a:lumOff val="5000"/>
                  </a:schemeClr>
                </a:solidFill>
                <a:latin typeface="Arial" pitchFamily="34" charset="0"/>
                <a:cs typeface="Arial" pitchFamily="34" charset="0"/>
              </a:rPr>
              <a:t>Aptech</a:t>
            </a:r>
            <a:r>
              <a:rPr lang="en-US" sz="1400" kern="0" dirty="0" smtClean="0">
                <a:solidFill>
                  <a:schemeClr val="tx1">
                    <a:lumMod val="95000"/>
                    <a:lumOff val="5000"/>
                  </a:schemeClr>
                </a:solidFill>
                <a:latin typeface="Arial" pitchFamily="34" charset="0"/>
                <a:cs typeface="Arial" pitchFamily="34" charset="0"/>
              </a:rPr>
              <a:t>, Arena, Top-up…) since 1999</a:t>
            </a:r>
          </a:p>
          <a:p>
            <a:pPr marL="4763" indent="-3175">
              <a:spcBef>
                <a:spcPts val="0"/>
              </a:spcBef>
              <a:buSzPct val="75000"/>
              <a:buNone/>
              <a:defRPr/>
            </a:pPr>
            <a:r>
              <a:rPr lang="en-US" sz="1400" b="1" kern="0" dirty="0" smtClean="0">
                <a:solidFill>
                  <a:srgbClr val="33CCFF"/>
                </a:solidFill>
                <a:latin typeface="Arial" pitchFamily="34" charset="0"/>
                <a:cs typeface="Arial" pitchFamily="34" charset="0"/>
              </a:rPr>
              <a:t>Campus: </a:t>
            </a:r>
            <a:r>
              <a:rPr lang="en-US" sz="1400" kern="0" dirty="0" smtClean="0">
                <a:solidFill>
                  <a:schemeClr val="tx1">
                    <a:lumMod val="95000"/>
                    <a:lumOff val="5000"/>
                  </a:schemeClr>
                </a:solidFill>
                <a:latin typeface="Arial" pitchFamily="34" charset="0"/>
                <a:cs typeface="Arial" pitchFamily="34" charset="0"/>
              </a:rPr>
              <a:t>Hanoi, </a:t>
            </a:r>
            <a:r>
              <a:rPr lang="en-US" sz="1400" kern="0" dirty="0" err="1" smtClean="0">
                <a:solidFill>
                  <a:schemeClr val="tx1">
                    <a:lumMod val="95000"/>
                    <a:lumOff val="5000"/>
                  </a:schemeClr>
                </a:solidFill>
                <a:latin typeface="Arial" pitchFamily="34" charset="0"/>
                <a:cs typeface="Arial" pitchFamily="34" charset="0"/>
              </a:rPr>
              <a:t>Da</a:t>
            </a:r>
            <a:r>
              <a:rPr lang="en-US" sz="1400" kern="0" dirty="0" smtClean="0">
                <a:solidFill>
                  <a:schemeClr val="tx1">
                    <a:lumMod val="95000"/>
                    <a:lumOff val="5000"/>
                  </a:schemeClr>
                </a:solidFill>
                <a:latin typeface="Arial" pitchFamily="34" charset="0"/>
                <a:cs typeface="Arial" pitchFamily="34" charset="0"/>
              </a:rPr>
              <a:t> Nang &amp; HCM City and  new 60 hectare campus is being constructed in Hanoi, </a:t>
            </a:r>
            <a:r>
              <a:rPr lang="en-US" sz="1400" kern="0" dirty="0" err="1" smtClean="0">
                <a:solidFill>
                  <a:schemeClr val="tx1">
                    <a:lumMod val="95000"/>
                    <a:lumOff val="5000"/>
                  </a:schemeClr>
                </a:solidFill>
                <a:latin typeface="Arial" pitchFamily="34" charset="0"/>
                <a:cs typeface="Arial" pitchFamily="34" charset="0"/>
              </a:rPr>
              <a:t>Da</a:t>
            </a:r>
            <a:r>
              <a:rPr lang="en-US" sz="1400" kern="0" dirty="0" smtClean="0">
                <a:solidFill>
                  <a:schemeClr val="tx1">
                    <a:lumMod val="95000"/>
                    <a:lumOff val="5000"/>
                  </a:schemeClr>
                </a:solidFill>
                <a:latin typeface="Arial" pitchFamily="34" charset="0"/>
                <a:cs typeface="Arial" pitchFamily="34" charset="0"/>
              </a:rPr>
              <a:t> Nang</a:t>
            </a:r>
          </a:p>
        </p:txBody>
      </p:sp>
      <p:grpSp>
        <p:nvGrpSpPr>
          <p:cNvPr id="4" name="Group 75"/>
          <p:cNvGrpSpPr/>
          <p:nvPr/>
        </p:nvGrpSpPr>
        <p:grpSpPr>
          <a:xfrm>
            <a:off x="5384800" y="1508715"/>
            <a:ext cx="3393622" cy="3310935"/>
            <a:chOff x="288847" y="1319121"/>
            <a:chExt cx="2736257" cy="2669587"/>
          </a:xfrm>
        </p:grpSpPr>
        <p:sp>
          <p:nvSpPr>
            <p:cNvPr id="55" name="Rectangle 54"/>
            <p:cNvSpPr/>
            <p:nvPr/>
          </p:nvSpPr>
          <p:spPr>
            <a:xfrm rot="5400000" flipH="1">
              <a:off x="544164" y="1078318"/>
              <a:ext cx="830809" cy="1312416"/>
            </a:xfrm>
            <a:prstGeom prst="rect">
              <a:avLst/>
            </a:prstGeom>
            <a:solidFill>
              <a:srgbClr val="FF0066"/>
            </a:solidFill>
            <a:ln w="6350">
              <a:noFill/>
              <a:prstDash val="sysDot"/>
            </a:ln>
          </p:spPr>
          <p:style>
            <a:lnRef idx="2">
              <a:schemeClr val="accent1"/>
            </a:lnRef>
            <a:fillRef idx="1">
              <a:schemeClr val="lt1"/>
            </a:fillRef>
            <a:effectRef idx="0">
              <a:schemeClr val="accent1"/>
            </a:effectRef>
            <a:fontRef idx="minor">
              <a:schemeClr val="dk1"/>
            </a:fontRef>
          </p:style>
          <p:txBody>
            <a:bodyPr vert="vert270" rtlCol="0" anchor="t"/>
            <a:lstStyle/>
            <a:p>
              <a:r>
                <a:rPr lang="en-US" sz="2200" b="1" dirty="0" smtClean="0">
                  <a:solidFill>
                    <a:srgbClr val="FFFF00"/>
                  </a:solidFill>
                  <a:latin typeface="Arial" pitchFamily="34" charset="0"/>
                  <a:cs typeface="Arial" pitchFamily="34" charset="0"/>
                </a:rPr>
                <a:t>FPT University</a:t>
              </a:r>
              <a:endParaRPr lang="en-US" sz="2200" b="1" dirty="0">
                <a:solidFill>
                  <a:srgbClr val="FFFF00"/>
                </a:solidFill>
                <a:latin typeface="Arial" pitchFamily="34" charset="0"/>
                <a:cs typeface="Arial" pitchFamily="34" charset="0"/>
              </a:endParaRPr>
            </a:p>
          </p:txBody>
        </p:sp>
        <p:sp>
          <p:nvSpPr>
            <p:cNvPr id="56" name="Rectangle 55"/>
            <p:cNvSpPr/>
            <p:nvPr/>
          </p:nvSpPr>
          <p:spPr>
            <a:xfrm rot="5400000" flipH="1">
              <a:off x="1953491" y="1082852"/>
              <a:ext cx="830809" cy="1312416"/>
            </a:xfrm>
            <a:prstGeom prst="rect">
              <a:avLst/>
            </a:prstGeom>
            <a:solidFill>
              <a:srgbClr val="36D42A"/>
            </a:solidFill>
            <a:ln w="6350">
              <a:noFill/>
              <a:prstDash val="sysDot"/>
            </a:ln>
          </p:spPr>
          <p:style>
            <a:lnRef idx="2">
              <a:schemeClr val="accent1"/>
            </a:lnRef>
            <a:fillRef idx="1">
              <a:schemeClr val="lt1"/>
            </a:fillRef>
            <a:effectRef idx="0">
              <a:schemeClr val="accent1"/>
            </a:effectRef>
            <a:fontRef idx="minor">
              <a:schemeClr val="dk1"/>
            </a:fontRef>
          </p:style>
          <p:txBody>
            <a:bodyPr vert="vert270" rtlCol="0" anchor="t"/>
            <a:lstStyle/>
            <a:p>
              <a:r>
                <a:rPr lang="en-US" sz="2200" b="1" dirty="0" smtClean="0">
                  <a:solidFill>
                    <a:srgbClr val="FFFF00"/>
                  </a:solidFill>
                  <a:latin typeface="Arial" pitchFamily="34" charset="0"/>
                  <a:cs typeface="Arial" pitchFamily="34" charset="0"/>
                </a:rPr>
                <a:t>FPT </a:t>
              </a:r>
              <a:r>
                <a:rPr lang="en-US" b="1" dirty="0" smtClean="0">
                  <a:solidFill>
                    <a:srgbClr val="FFFF00"/>
                  </a:solidFill>
                  <a:latin typeface="Arial" pitchFamily="34" charset="0"/>
                  <a:cs typeface="Arial" pitchFamily="34" charset="0"/>
                </a:rPr>
                <a:t>Polytechnic</a:t>
              </a:r>
              <a:endParaRPr lang="en-US" sz="2200" b="1" dirty="0">
                <a:solidFill>
                  <a:srgbClr val="FFFF00"/>
                </a:solidFill>
                <a:latin typeface="Arial" pitchFamily="34" charset="0"/>
                <a:cs typeface="Arial" pitchFamily="34" charset="0"/>
              </a:endParaRPr>
            </a:p>
          </p:txBody>
        </p:sp>
        <p:sp>
          <p:nvSpPr>
            <p:cNvPr id="57" name="Rectangle 56"/>
            <p:cNvSpPr/>
            <p:nvPr/>
          </p:nvSpPr>
          <p:spPr>
            <a:xfrm rot="5400000" flipH="1">
              <a:off x="529650" y="1987275"/>
              <a:ext cx="830809" cy="1312416"/>
            </a:xfrm>
            <a:prstGeom prst="rect">
              <a:avLst/>
            </a:prstGeom>
            <a:solidFill>
              <a:srgbClr val="FFFF00"/>
            </a:solidFill>
            <a:ln w="6350">
              <a:noFill/>
              <a:prstDash val="sysDot"/>
            </a:ln>
          </p:spPr>
          <p:style>
            <a:lnRef idx="2">
              <a:schemeClr val="accent1"/>
            </a:lnRef>
            <a:fillRef idx="1">
              <a:schemeClr val="lt1"/>
            </a:fillRef>
            <a:effectRef idx="0">
              <a:schemeClr val="accent1"/>
            </a:effectRef>
            <a:fontRef idx="minor">
              <a:schemeClr val="dk1"/>
            </a:fontRef>
          </p:style>
          <p:txBody>
            <a:bodyPr vert="vert270" rtlCol="0" anchor="t"/>
            <a:lstStyle/>
            <a:p>
              <a:r>
                <a:rPr lang="en-US" sz="2200" b="1" dirty="0" smtClean="0">
                  <a:solidFill>
                    <a:srgbClr val="FF0066"/>
                  </a:solidFill>
                  <a:latin typeface="Arial" pitchFamily="34" charset="0"/>
                  <a:cs typeface="Arial" pitchFamily="34" charset="0"/>
                </a:rPr>
                <a:t>FPT</a:t>
              </a:r>
            </a:p>
            <a:p>
              <a:r>
                <a:rPr lang="en-US" sz="2200" b="1" dirty="0" err="1" smtClean="0">
                  <a:solidFill>
                    <a:srgbClr val="FF0066"/>
                  </a:solidFill>
                  <a:latin typeface="Arial" pitchFamily="34" charset="0"/>
                  <a:cs typeface="Arial" pitchFamily="34" charset="0"/>
                </a:rPr>
                <a:t>Aptech</a:t>
              </a:r>
              <a:endParaRPr lang="en-US" sz="2200" b="1" dirty="0">
                <a:solidFill>
                  <a:srgbClr val="FF0066"/>
                </a:solidFill>
                <a:latin typeface="Arial" pitchFamily="34" charset="0"/>
                <a:cs typeface="Arial" pitchFamily="34" charset="0"/>
              </a:endParaRPr>
            </a:p>
          </p:txBody>
        </p:sp>
        <p:sp>
          <p:nvSpPr>
            <p:cNvPr id="58" name="Rectangle 57"/>
            <p:cNvSpPr/>
            <p:nvPr/>
          </p:nvSpPr>
          <p:spPr>
            <a:xfrm rot="5400000" flipH="1">
              <a:off x="1953491" y="2912563"/>
              <a:ext cx="830809" cy="1312416"/>
            </a:xfrm>
            <a:prstGeom prst="rect">
              <a:avLst/>
            </a:prstGeom>
            <a:solidFill>
              <a:srgbClr val="FFFF99"/>
            </a:solidFill>
            <a:ln w="6350">
              <a:noFill/>
              <a:prstDash val="sysDot"/>
            </a:ln>
          </p:spPr>
          <p:style>
            <a:lnRef idx="2">
              <a:schemeClr val="accent1"/>
            </a:lnRef>
            <a:fillRef idx="1">
              <a:schemeClr val="lt1"/>
            </a:fillRef>
            <a:effectRef idx="0">
              <a:schemeClr val="accent1"/>
            </a:effectRef>
            <a:fontRef idx="minor">
              <a:schemeClr val="dk1"/>
            </a:fontRef>
          </p:style>
          <p:txBody>
            <a:bodyPr vert="vert270" rtlCol="0" anchor="t"/>
            <a:lstStyle/>
            <a:p>
              <a:endParaRPr lang="en-US" sz="1600" b="1" dirty="0">
                <a:solidFill>
                  <a:srgbClr val="00B0F0"/>
                </a:solidFill>
                <a:latin typeface="Arial" pitchFamily="34" charset="0"/>
                <a:cs typeface="Arial" pitchFamily="34" charset="0"/>
              </a:endParaRPr>
            </a:p>
          </p:txBody>
        </p:sp>
        <p:sp>
          <p:nvSpPr>
            <p:cNvPr id="67" name="Rectangle 66"/>
            <p:cNvSpPr/>
            <p:nvPr/>
          </p:nvSpPr>
          <p:spPr>
            <a:xfrm rot="5400000" flipH="1">
              <a:off x="1953491" y="2002697"/>
              <a:ext cx="830809" cy="1312416"/>
            </a:xfrm>
            <a:prstGeom prst="rect">
              <a:avLst/>
            </a:prstGeom>
            <a:solidFill>
              <a:srgbClr val="9BF3E4"/>
            </a:solidFill>
            <a:ln w="6350">
              <a:noFill/>
              <a:prstDash val="sysDot"/>
            </a:ln>
          </p:spPr>
          <p:style>
            <a:lnRef idx="2">
              <a:schemeClr val="accent1"/>
            </a:lnRef>
            <a:fillRef idx="1">
              <a:schemeClr val="lt1"/>
            </a:fillRef>
            <a:effectRef idx="0">
              <a:schemeClr val="accent1"/>
            </a:effectRef>
            <a:fontRef idx="minor">
              <a:schemeClr val="dk1"/>
            </a:fontRef>
          </p:style>
          <p:txBody>
            <a:bodyPr vert="vert270" rtlCol="0" anchor="t"/>
            <a:lstStyle/>
            <a:p>
              <a:r>
                <a:rPr lang="en-US" sz="2200" b="1" dirty="0" smtClean="0">
                  <a:solidFill>
                    <a:srgbClr val="FF0066"/>
                  </a:solidFill>
                  <a:latin typeface="Arial" pitchFamily="34" charset="0"/>
                  <a:cs typeface="Arial" pitchFamily="34" charset="0"/>
                </a:rPr>
                <a:t>FPT </a:t>
              </a:r>
            </a:p>
            <a:p>
              <a:r>
                <a:rPr lang="en-US" sz="2200" b="1" dirty="0" smtClean="0">
                  <a:solidFill>
                    <a:srgbClr val="FF0066"/>
                  </a:solidFill>
                  <a:latin typeface="Arial" pitchFamily="34" charset="0"/>
                  <a:cs typeface="Arial" pitchFamily="34" charset="0"/>
                </a:rPr>
                <a:t>Arena</a:t>
              </a:r>
              <a:endParaRPr lang="en-US" sz="2200" b="1" dirty="0">
                <a:solidFill>
                  <a:srgbClr val="FF0066"/>
                </a:solidFill>
                <a:latin typeface="Arial" pitchFamily="34" charset="0"/>
                <a:cs typeface="Arial" pitchFamily="34" charset="0"/>
              </a:endParaRPr>
            </a:p>
          </p:txBody>
        </p:sp>
        <p:sp>
          <p:nvSpPr>
            <p:cNvPr id="75" name="Rectangle 74"/>
            <p:cNvSpPr/>
            <p:nvPr/>
          </p:nvSpPr>
          <p:spPr>
            <a:xfrm rot="5400000" flipH="1">
              <a:off x="558678" y="2917096"/>
              <a:ext cx="830809" cy="1312416"/>
            </a:xfrm>
            <a:prstGeom prst="rect">
              <a:avLst/>
            </a:prstGeom>
            <a:solidFill>
              <a:srgbClr val="9BF3E4"/>
            </a:solidFill>
            <a:ln w="6350">
              <a:noFill/>
              <a:prstDash val="sysDot"/>
            </a:ln>
          </p:spPr>
          <p:style>
            <a:lnRef idx="2">
              <a:schemeClr val="accent1"/>
            </a:lnRef>
            <a:fillRef idx="1">
              <a:schemeClr val="lt1"/>
            </a:fillRef>
            <a:effectRef idx="0">
              <a:schemeClr val="accent1"/>
            </a:effectRef>
            <a:fontRef idx="minor">
              <a:schemeClr val="dk1"/>
            </a:fontRef>
          </p:style>
          <p:txBody>
            <a:bodyPr vert="vert270" rtlCol="0" anchor="t"/>
            <a:lstStyle/>
            <a:p>
              <a:r>
                <a:rPr lang="en-US" b="1" dirty="0" smtClean="0">
                  <a:solidFill>
                    <a:srgbClr val="FF0066"/>
                  </a:solidFill>
                  <a:latin typeface="Arial" pitchFamily="34" charset="0"/>
                  <a:cs typeface="Arial" pitchFamily="34" charset="0"/>
                </a:rPr>
                <a:t>FPT</a:t>
              </a:r>
            </a:p>
            <a:p>
              <a:r>
                <a:rPr lang="en-US" sz="1600" b="1" dirty="0" smtClean="0">
                  <a:solidFill>
                    <a:srgbClr val="FF0066"/>
                  </a:solidFill>
                  <a:latin typeface="Arial" pitchFamily="34" charset="0"/>
                  <a:cs typeface="Arial" pitchFamily="34" charset="0"/>
                </a:rPr>
                <a:t>School of  </a:t>
              </a:r>
              <a:r>
                <a:rPr lang="en-US" b="1" dirty="0" smtClean="0">
                  <a:solidFill>
                    <a:srgbClr val="FF0066"/>
                  </a:solidFill>
                  <a:latin typeface="Arial" pitchFamily="34" charset="0"/>
                  <a:cs typeface="Arial" pitchFamily="34" charset="0"/>
                </a:rPr>
                <a:t>Business</a:t>
              </a:r>
              <a:endParaRPr lang="en-US" sz="3200" b="1" dirty="0">
                <a:solidFill>
                  <a:srgbClr val="FF0066"/>
                </a:solidFill>
                <a:latin typeface="Arial" pitchFamily="34" charset="0"/>
                <a:cs typeface="Arial" pitchFamily="34" charset="0"/>
              </a:endParaRPr>
            </a:p>
          </p:txBody>
        </p:sp>
      </p:grpSp>
      <p:grpSp>
        <p:nvGrpSpPr>
          <p:cNvPr id="24" name="Group 23"/>
          <p:cNvGrpSpPr/>
          <p:nvPr/>
        </p:nvGrpSpPr>
        <p:grpSpPr>
          <a:xfrm>
            <a:off x="95250" y="1494853"/>
            <a:ext cx="5210628" cy="3325712"/>
            <a:chOff x="0" y="1247203"/>
            <a:chExt cx="5210628" cy="3325712"/>
          </a:xfrm>
        </p:grpSpPr>
        <p:pic>
          <p:nvPicPr>
            <p:cNvPr id="17" name="Picture 16" descr="FU 3.jpg"/>
            <p:cNvPicPr>
              <a:picLocks noChangeAspect="1"/>
            </p:cNvPicPr>
            <p:nvPr/>
          </p:nvPicPr>
          <p:blipFill>
            <a:blip r:embed="rId3" cstate="email"/>
            <a:srcRect/>
            <a:stretch>
              <a:fillRect/>
            </a:stretch>
          </p:blipFill>
          <p:spPr>
            <a:xfrm>
              <a:off x="1" y="1247203"/>
              <a:ext cx="3182233" cy="1287498"/>
            </a:xfrm>
            <a:prstGeom prst="rect">
              <a:avLst/>
            </a:prstGeom>
          </p:spPr>
        </p:pic>
        <p:pic>
          <p:nvPicPr>
            <p:cNvPr id="84" name="Picture 83" descr="img-1251716200-2.jpg"/>
            <p:cNvPicPr>
              <a:picLocks noChangeAspect="1"/>
            </p:cNvPicPr>
            <p:nvPr/>
          </p:nvPicPr>
          <p:blipFill>
            <a:blip r:embed="rId4" cstate="email"/>
            <a:srcRect/>
            <a:stretch>
              <a:fillRect/>
            </a:stretch>
          </p:blipFill>
          <p:spPr>
            <a:xfrm>
              <a:off x="3217964" y="1268683"/>
              <a:ext cx="1992664" cy="1285188"/>
            </a:xfrm>
            <a:prstGeom prst="rect">
              <a:avLst/>
            </a:prstGeom>
          </p:spPr>
        </p:pic>
        <p:pic>
          <p:nvPicPr>
            <p:cNvPr id="19" name="Picture 18" descr="nha hieu bo(1) FU.jpg"/>
            <p:cNvPicPr>
              <a:picLocks noChangeAspect="1"/>
            </p:cNvPicPr>
            <p:nvPr/>
          </p:nvPicPr>
          <p:blipFill>
            <a:blip r:embed="rId5" cstate="email"/>
            <a:srcRect/>
            <a:stretch>
              <a:fillRect/>
            </a:stretch>
          </p:blipFill>
          <p:spPr>
            <a:xfrm>
              <a:off x="0" y="2589749"/>
              <a:ext cx="3180055" cy="1983166"/>
            </a:xfrm>
            <a:prstGeom prst="rect">
              <a:avLst/>
            </a:prstGeom>
          </p:spPr>
        </p:pic>
        <p:pic>
          <p:nvPicPr>
            <p:cNvPr id="22" name="Picture 21" descr="dang bai so 3 FU.jpg"/>
            <p:cNvPicPr>
              <a:picLocks noChangeAspect="1"/>
            </p:cNvPicPr>
            <p:nvPr/>
          </p:nvPicPr>
          <p:blipFill>
            <a:blip r:embed="rId6" cstate="email"/>
            <a:stretch>
              <a:fillRect/>
            </a:stretch>
          </p:blipFill>
          <p:spPr>
            <a:xfrm>
              <a:off x="3209255" y="3233555"/>
              <a:ext cx="1998601" cy="1332400"/>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up)">
                                      <p:cBhvr>
                                        <p:cTn id="11" dur="500"/>
                                        <p:tgtEl>
                                          <p:spTgt spid="3">
                                            <p:txEl>
                                              <p:pRg st="0" end="0"/>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up)">
                                      <p:cBhvr>
                                        <p:cTn id="15" dur="500"/>
                                        <p:tgtEl>
                                          <p:spTgt spid="3">
                                            <p:txEl>
                                              <p:pRg st="1" end="1"/>
                                            </p:txEl>
                                          </p:spTgt>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ipe(up)">
                                      <p:cBhvr>
                                        <p:cTn id="19" dur="500"/>
                                        <p:tgtEl>
                                          <p:spTgt spid="3">
                                            <p:txEl>
                                              <p:pRg st="2" end="2"/>
                                            </p:txEl>
                                          </p:spTgt>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FPT Presence</a:t>
            </a:r>
            <a:endParaRPr lang="en-US" dirty="0"/>
          </a:p>
        </p:txBody>
      </p:sp>
      <p:sp>
        <p:nvSpPr>
          <p:cNvPr id="15" name="TextBox 14"/>
          <p:cNvSpPr txBox="1"/>
          <p:nvPr/>
        </p:nvSpPr>
        <p:spPr>
          <a:xfrm>
            <a:off x="1474650" y="1689576"/>
            <a:ext cx="1967050" cy="646331"/>
          </a:xfrm>
          <a:prstGeom prst="rect">
            <a:avLst/>
          </a:prstGeom>
          <a:noFill/>
          <a:ln w="28575">
            <a:noFill/>
            <a:prstDash val="sysDot"/>
          </a:ln>
        </p:spPr>
        <p:txBody>
          <a:bodyPr wrap="square" rtlCol="0">
            <a:spAutoFit/>
          </a:bodyPr>
          <a:lstStyle/>
          <a:p>
            <a:r>
              <a:rPr lang="en-US" sz="1800" b="1" dirty="0" smtClean="0">
                <a:solidFill>
                  <a:schemeClr val="tx1">
                    <a:lumMod val="65000"/>
                    <a:lumOff val="35000"/>
                  </a:schemeClr>
                </a:solidFill>
              </a:rPr>
              <a:t>countries </a:t>
            </a:r>
          </a:p>
          <a:p>
            <a:r>
              <a:rPr lang="en-US" sz="1800" b="1" dirty="0" smtClean="0">
                <a:solidFill>
                  <a:schemeClr val="tx1">
                    <a:lumMod val="65000"/>
                    <a:lumOff val="35000"/>
                  </a:schemeClr>
                </a:solidFill>
              </a:rPr>
              <a:t>over the world</a:t>
            </a:r>
            <a:endParaRPr lang="en-US" sz="1800" b="1" dirty="0">
              <a:solidFill>
                <a:schemeClr val="tx1">
                  <a:lumMod val="65000"/>
                  <a:lumOff val="35000"/>
                </a:schemeClr>
              </a:solidFill>
            </a:endParaRPr>
          </a:p>
        </p:txBody>
      </p:sp>
      <p:sp>
        <p:nvSpPr>
          <p:cNvPr id="16" name="TextBox 15"/>
          <p:cNvSpPr txBox="1"/>
          <p:nvPr/>
        </p:nvSpPr>
        <p:spPr>
          <a:xfrm>
            <a:off x="658221" y="1437977"/>
            <a:ext cx="998222" cy="1015663"/>
          </a:xfrm>
          <a:prstGeom prst="rect">
            <a:avLst/>
          </a:prstGeom>
          <a:noFill/>
        </p:spPr>
        <p:txBody>
          <a:bodyPr wrap="square" rtlCol="0">
            <a:spAutoFit/>
          </a:bodyPr>
          <a:lstStyle/>
          <a:p>
            <a:r>
              <a:rPr lang="en-US" sz="6000" b="1" dirty="0" smtClean="0">
                <a:solidFill>
                  <a:srgbClr val="00B0F0"/>
                </a:solidFill>
              </a:rPr>
              <a:t>11</a:t>
            </a:r>
            <a:endParaRPr lang="en-US" sz="6000" dirty="0">
              <a:solidFill>
                <a:srgbClr val="00B0F0"/>
              </a:solidFill>
            </a:endParaRPr>
          </a:p>
        </p:txBody>
      </p:sp>
      <p:pic>
        <p:nvPicPr>
          <p:cNvPr id="17" name="Picture 19" descr="FPT-presence- in-VN.png"/>
          <p:cNvPicPr>
            <a:picLocks noChangeAspect="1"/>
          </p:cNvPicPr>
          <p:nvPr/>
        </p:nvPicPr>
        <p:blipFill>
          <a:blip r:embed="rId2" cstate="email"/>
          <a:srcRect/>
          <a:stretch>
            <a:fillRect/>
          </a:stretch>
        </p:blipFill>
        <p:spPr bwMode="auto">
          <a:xfrm>
            <a:off x="6731000" y="2674867"/>
            <a:ext cx="1879600" cy="2630269"/>
          </a:xfrm>
          <a:prstGeom prst="rect">
            <a:avLst/>
          </a:prstGeom>
          <a:noFill/>
          <a:ln w="9525">
            <a:noFill/>
            <a:miter lim="800000"/>
            <a:headEnd/>
            <a:tailEnd/>
          </a:ln>
        </p:spPr>
      </p:pic>
      <p:sp>
        <p:nvSpPr>
          <p:cNvPr id="18" name="TextBox 17"/>
          <p:cNvSpPr txBox="1"/>
          <p:nvPr/>
        </p:nvSpPr>
        <p:spPr>
          <a:xfrm>
            <a:off x="6506028" y="1690333"/>
            <a:ext cx="2409372" cy="646331"/>
          </a:xfrm>
          <a:prstGeom prst="rect">
            <a:avLst/>
          </a:prstGeom>
          <a:noFill/>
          <a:ln w="28575">
            <a:noFill/>
            <a:prstDash val="sysDot"/>
          </a:ln>
        </p:spPr>
        <p:txBody>
          <a:bodyPr wrap="square" rtlCol="0">
            <a:spAutoFit/>
          </a:bodyPr>
          <a:lstStyle/>
          <a:p>
            <a:r>
              <a:rPr lang="en-US" sz="1800" b="1" dirty="0" smtClean="0">
                <a:solidFill>
                  <a:schemeClr val="tx1">
                    <a:lumMod val="65000"/>
                    <a:lumOff val="35000"/>
                  </a:schemeClr>
                </a:solidFill>
              </a:rPr>
              <a:t>cities &amp; provinces in Vietnam</a:t>
            </a:r>
            <a:endParaRPr lang="en-US" sz="1800" b="1" dirty="0">
              <a:solidFill>
                <a:schemeClr val="tx1">
                  <a:lumMod val="65000"/>
                  <a:lumOff val="35000"/>
                </a:schemeClr>
              </a:solidFill>
            </a:endParaRPr>
          </a:p>
        </p:txBody>
      </p:sp>
      <p:sp>
        <p:nvSpPr>
          <p:cNvPr id="19" name="TextBox 18"/>
          <p:cNvSpPr txBox="1"/>
          <p:nvPr/>
        </p:nvSpPr>
        <p:spPr>
          <a:xfrm>
            <a:off x="5580742" y="1464133"/>
            <a:ext cx="1040670" cy="1015663"/>
          </a:xfrm>
          <a:prstGeom prst="rect">
            <a:avLst/>
          </a:prstGeom>
          <a:noFill/>
        </p:spPr>
        <p:txBody>
          <a:bodyPr wrap="square" rtlCol="0">
            <a:spAutoFit/>
          </a:bodyPr>
          <a:lstStyle/>
          <a:p>
            <a:r>
              <a:rPr lang="en-US" sz="6000" b="1" smtClean="0">
                <a:solidFill>
                  <a:srgbClr val="36D42A"/>
                </a:solidFill>
              </a:rPr>
              <a:t>45</a:t>
            </a:r>
            <a:endParaRPr lang="en-US" sz="6000" b="1" dirty="0">
              <a:solidFill>
                <a:srgbClr val="36D42A"/>
              </a:solidFill>
            </a:endParaRPr>
          </a:p>
        </p:txBody>
      </p:sp>
      <p:cxnSp>
        <p:nvCxnSpPr>
          <p:cNvPr id="20" name="Straight Connector 19"/>
          <p:cNvCxnSpPr/>
          <p:nvPr/>
        </p:nvCxnSpPr>
        <p:spPr>
          <a:xfrm flipH="1">
            <a:off x="5991566" y="2260600"/>
            <a:ext cx="1018" cy="3106284"/>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215640" y="2232660"/>
            <a:ext cx="2682240" cy="762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22" name="Picture 2"/>
          <p:cNvPicPr>
            <a:picLocks noChangeAspect="1" noChangeArrowheads="1"/>
          </p:cNvPicPr>
          <p:nvPr/>
        </p:nvPicPr>
        <p:blipFill>
          <a:blip r:embed="rId3" cstate="email"/>
          <a:srcRect/>
          <a:stretch>
            <a:fillRect/>
          </a:stretch>
        </p:blipFill>
        <p:spPr bwMode="auto">
          <a:xfrm>
            <a:off x="270328" y="2370687"/>
            <a:ext cx="5431972" cy="3091221"/>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500"/>
                                        <p:tgtEl>
                                          <p:spTgt spid="15"/>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wipe(left)">
                                      <p:cBhvr>
                                        <p:cTn id="14" dur="500"/>
                                        <p:tgtEl>
                                          <p:spTgt spid="21"/>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left)">
                                      <p:cBhvr>
                                        <p:cTn id="18" dur="500"/>
                                        <p:tgtEl>
                                          <p:spTgt spid="19"/>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left)">
                                      <p:cBhvr>
                                        <p:cTn id="21" dur="500"/>
                                        <p:tgtEl>
                                          <p:spTgt spid="18"/>
                                        </p:tgtEl>
                                      </p:cBhvr>
                                    </p:animEffect>
                                  </p:childTnLst>
                                </p:cTn>
                              </p:par>
                              <p:par>
                                <p:cTn id="22" presetID="22" presetClass="entr" presetSubtype="1"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up)">
                                      <p:cBhvr>
                                        <p:cTn id="24" dur="500"/>
                                        <p:tgtEl>
                                          <p:spTgt spid="20"/>
                                        </p:tgtEl>
                                      </p:cBhvr>
                                    </p:animEffect>
                                  </p:childTnLst>
                                </p:cTn>
                              </p:par>
                            </p:childTnLst>
                          </p:cTn>
                        </p:par>
                        <p:par>
                          <p:cTn id="25" fill="hold">
                            <p:stCondLst>
                              <p:cond delay="1500"/>
                            </p:stCondLst>
                            <p:childTnLst>
                              <p:par>
                                <p:cTn id="26" presetID="22" presetClass="entr" presetSubtype="1" fill="hold"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up)">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8" grpId="0"/>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616200" y="6292850"/>
            <a:ext cx="6527800" cy="565150"/>
          </a:xfrm>
          <a:prstGeom prst="rect">
            <a:avLst/>
          </a:prstGeom>
          <a:solidFill>
            <a:srgbClr val="FFFF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solidFill>
                  <a:schemeClr val="tx1">
                    <a:lumMod val="65000"/>
                    <a:lumOff val="35000"/>
                  </a:schemeClr>
                </a:solidFill>
                <a:latin typeface="Tahoma" pitchFamily="34" charset="0"/>
                <a:cs typeface="Tahoma" pitchFamily="34" charset="0"/>
              </a:rPr>
              <a:t>Focus on core businesses in ICT Industry with 3 main directions: </a:t>
            </a:r>
          </a:p>
          <a:p>
            <a:pPr algn="ctr"/>
            <a:r>
              <a:rPr lang="en-US" sz="1400" b="1" dirty="0" smtClean="0">
                <a:solidFill>
                  <a:schemeClr val="tx1">
                    <a:lumMod val="65000"/>
                    <a:lumOff val="35000"/>
                  </a:schemeClr>
                </a:solidFill>
                <a:latin typeface="Tahoma" pitchFamily="34" charset="0"/>
                <a:cs typeface="Tahoma" pitchFamily="34" charset="0"/>
              </a:rPr>
              <a:t>Go Mass – Synergy - Best-in-class</a:t>
            </a:r>
            <a:endParaRPr lang="en-US" sz="1400" b="1" dirty="0">
              <a:solidFill>
                <a:schemeClr val="tx1">
                  <a:lumMod val="65000"/>
                  <a:lumOff val="35000"/>
                </a:schemeClr>
              </a:solidFill>
              <a:latin typeface="Tahoma" pitchFamily="34" charset="0"/>
              <a:cs typeface="Tahoma" pitchFamily="34" charset="0"/>
            </a:endParaRPr>
          </a:p>
        </p:txBody>
      </p:sp>
      <p:sp>
        <p:nvSpPr>
          <p:cNvPr id="2" name="Title 1"/>
          <p:cNvSpPr>
            <a:spLocks noGrp="1"/>
          </p:cNvSpPr>
          <p:nvPr>
            <p:ph type="title"/>
          </p:nvPr>
        </p:nvSpPr>
        <p:spPr/>
        <p:txBody>
          <a:bodyPr/>
          <a:lstStyle/>
          <a:p>
            <a:endParaRPr lang="en-US"/>
          </a:p>
        </p:txBody>
      </p:sp>
      <p:sp>
        <p:nvSpPr>
          <p:cNvPr id="12" name="Rectangle 11"/>
          <p:cNvSpPr/>
          <p:nvPr/>
        </p:nvSpPr>
        <p:spPr>
          <a:xfrm>
            <a:off x="0" y="0"/>
            <a:ext cx="9144000" cy="1930400"/>
          </a:xfrm>
          <a:prstGeom prst="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28"/>
          <p:cNvSpPr>
            <a:spLocks noChangeArrowheads="1"/>
          </p:cNvSpPr>
          <p:nvPr/>
        </p:nvSpPr>
        <p:spPr bwMode="auto">
          <a:xfrm>
            <a:off x="680355" y="290286"/>
            <a:ext cx="3833587" cy="1384995"/>
          </a:xfrm>
          <a:prstGeom prst="rect">
            <a:avLst/>
          </a:prstGeom>
          <a:noFill/>
          <a:ln w="9525">
            <a:noFill/>
            <a:miter lim="800000"/>
            <a:headEnd/>
            <a:tailEnd/>
          </a:ln>
        </p:spPr>
        <p:txBody>
          <a:bodyPr wrap="square">
            <a:spAutoFit/>
          </a:bodyPr>
          <a:lstStyle/>
          <a:p>
            <a:r>
              <a:rPr lang="en-US" dirty="0">
                <a:solidFill>
                  <a:schemeClr val="bg1"/>
                </a:solidFill>
              </a:rPr>
              <a:t>FPT must become </a:t>
            </a:r>
          </a:p>
          <a:p>
            <a:r>
              <a:rPr lang="en-US" sz="3200" b="1" dirty="0" smtClean="0">
                <a:solidFill>
                  <a:schemeClr val="bg1"/>
                </a:solidFill>
              </a:rPr>
              <a:t>A </a:t>
            </a:r>
            <a:r>
              <a:rPr lang="en-US" sz="3200" b="1" dirty="0">
                <a:solidFill>
                  <a:schemeClr val="bg1"/>
                </a:solidFill>
              </a:rPr>
              <a:t>Leading Global Corporation </a:t>
            </a:r>
            <a:r>
              <a:rPr lang="en-US" dirty="0" smtClean="0">
                <a:solidFill>
                  <a:schemeClr val="bg1"/>
                </a:solidFill>
              </a:rPr>
              <a:t>in </a:t>
            </a:r>
            <a:r>
              <a:rPr lang="en-US" dirty="0">
                <a:solidFill>
                  <a:schemeClr val="bg1"/>
                </a:solidFill>
              </a:rPr>
              <a:t>Vietnam </a:t>
            </a:r>
          </a:p>
        </p:txBody>
      </p:sp>
      <p:sp>
        <p:nvSpPr>
          <p:cNvPr id="14" name="Isosceles Triangle 13"/>
          <p:cNvSpPr/>
          <p:nvPr/>
        </p:nvSpPr>
        <p:spPr>
          <a:xfrm flipV="1">
            <a:off x="0" y="1914385"/>
            <a:ext cx="435429" cy="154651"/>
          </a:xfrm>
          <a:prstGeom prst="triangle">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0" y="6282752"/>
            <a:ext cx="9143993" cy="1707"/>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grpSp>
        <p:nvGrpSpPr>
          <p:cNvPr id="16" name="Group 74"/>
          <p:cNvGrpSpPr/>
          <p:nvPr/>
        </p:nvGrpSpPr>
        <p:grpSpPr>
          <a:xfrm>
            <a:off x="5724602" y="2046513"/>
            <a:ext cx="976670" cy="4316187"/>
            <a:chOff x="4488836" y="2128274"/>
            <a:chExt cx="976670" cy="4516121"/>
          </a:xfrm>
        </p:grpSpPr>
        <p:grpSp>
          <p:nvGrpSpPr>
            <p:cNvPr id="17" name="Group 40"/>
            <p:cNvGrpSpPr/>
            <p:nvPr/>
          </p:nvGrpSpPr>
          <p:grpSpPr>
            <a:xfrm>
              <a:off x="4488836" y="2128274"/>
              <a:ext cx="899652" cy="4405261"/>
              <a:chOff x="7374194" y="2256503"/>
              <a:chExt cx="899652" cy="4405261"/>
            </a:xfrm>
          </p:grpSpPr>
          <p:sp>
            <p:nvSpPr>
              <p:cNvPr id="19" name="Arc 18"/>
              <p:cNvSpPr/>
              <p:nvPr/>
            </p:nvSpPr>
            <p:spPr>
              <a:xfrm>
                <a:off x="7374194" y="2256503"/>
                <a:ext cx="899652" cy="899652"/>
              </a:xfrm>
              <a:prstGeom prst="arc">
                <a:avLst/>
              </a:prstGeom>
              <a:ln w="28575">
                <a:solidFill>
                  <a:srgbClr val="99D13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 name="Straight Connector 19"/>
              <p:cNvCxnSpPr>
                <a:stCxn id="19" idx="2"/>
              </p:cNvCxnSpPr>
              <p:nvPr/>
            </p:nvCxnSpPr>
            <p:spPr>
              <a:xfrm flipH="1">
                <a:off x="8268519" y="2706329"/>
                <a:ext cx="5327" cy="3955435"/>
              </a:xfrm>
              <a:prstGeom prst="line">
                <a:avLst/>
              </a:prstGeom>
              <a:ln w="28575">
                <a:solidFill>
                  <a:srgbClr val="99D133"/>
                </a:solidFill>
              </a:ln>
            </p:spPr>
            <p:style>
              <a:lnRef idx="1">
                <a:schemeClr val="accent1"/>
              </a:lnRef>
              <a:fillRef idx="0">
                <a:schemeClr val="accent1"/>
              </a:fillRef>
              <a:effectRef idx="0">
                <a:schemeClr val="accent1"/>
              </a:effectRef>
              <a:fontRef idx="minor">
                <a:schemeClr val="tx1"/>
              </a:fontRef>
            </p:style>
          </p:cxnSp>
        </p:grpSp>
        <p:sp>
          <p:nvSpPr>
            <p:cNvPr id="18" name="Oval 17"/>
            <p:cNvSpPr/>
            <p:nvPr/>
          </p:nvSpPr>
          <p:spPr>
            <a:xfrm>
              <a:off x="5288526" y="6467415"/>
              <a:ext cx="176980" cy="176980"/>
            </a:xfrm>
            <a:prstGeom prst="ellipse">
              <a:avLst/>
            </a:prstGeom>
            <a:solidFill>
              <a:schemeClr val="bg1"/>
            </a:solidFill>
            <a:ln w="57150">
              <a:solidFill>
                <a:srgbClr val="99D1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75"/>
          <p:cNvGrpSpPr/>
          <p:nvPr/>
        </p:nvGrpSpPr>
        <p:grpSpPr>
          <a:xfrm>
            <a:off x="7136098" y="624114"/>
            <a:ext cx="984620" cy="5738586"/>
            <a:chOff x="5639046" y="1330632"/>
            <a:chExt cx="984620" cy="5313763"/>
          </a:xfrm>
        </p:grpSpPr>
        <p:grpSp>
          <p:nvGrpSpPr>
            <p:cNvPr id="22" name="Group 48"/>
            <p:cNvGrpSpPr/>
            <p:nvPr/>
          </p:nvGrpSpPr>
          <p:grpSpPr>
            <a:xfrm flipH="1">
              <a:off x="5724014" y="1330632"/>
              <a:ext cx="899652" cy="5232400"/>
              <a:chOff x="7374194" y="2256503"/>
              <a:chExt cx="899652" cy="5232400"/>
            </a:xfrm>
          </p:grpSpPr>
          <p:sp>
            <p:nvSpPr>
              <p:cNvPr id="24" name="Arc 23"/>
              <p:cNvSpPr/>
              <p:nvPr/>
            </p:nvSpPr>
            <p:spPr>
              <a:xfrm>
                <a:off x="7374194" y="2256503"/>
                <a:ext cx="899652" cy="899652"/>
              </a:xfrm>
              <a:prstGeom prst="arc">
                <a:avLst/>
              </a:prstGeom>
              <a:ln w="28575">
                <a:solidFill>
                  <a:srgbClr val="99D13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5" name="Straight Connector 24"/>
              <p:cNvCxnSpPr>
                <a:stCxn id="24" idx="2"/>
              </p:cNvCxnSpPr>
              <p:nvPr/>
            </p:nvCxnSpPr>
            <p:spPr>
              <a:xfrm flipH="1">
                <a:off x="8273846" y="2706329"/>
                <a:ext cx="0" cy="4782574"/>
              </a:xfrm>
              <a:prstGeom prst="line">
                <a:avLst/>
              </a:prstGeom>
              <a:ln w="28575">
                <a:solidFill>
                  <a:srgbClr val="99D133"/>
                </a:solidFill>
              </a:ln>
            </p:spPr>
            <p:style>
              <a:lnRef idx="1">
                <a:schemeClr val="accent1"/>
              </a:lnRef>
              <a:fillRef idx="0">
                <a:schemeClr val="accent1"/>
              </a:fillRef>
              <a:effectRef idx="0">
                <a:schemeClr val="accent1"/>
              </a:effectRef>
              <a:fontRef idx="minor">
                <a:schemeClr val="tx1"/>
              </a:fontRef>
            </p:style>
          </p:cxnSp>
        </p:grpSp>
        <p:sp>
          <p:nvSpPr>
            <p:cNvPr id="23" name="Oval 22"/>
            <p:cNvSpPr/>
            <p:nvPr/>
          </p:nvSpPr>
          <p:spPr>
            <a:xfrm>
              <a:off x="5639046" y="6467415"/>
              <a:ext cx="176980" cy="176980"/>
            </a:xfrm>
            <a:prstGeom prst="ellipse">
              <a:avLst/>
            </a:prstGeom>
            <a:solidFill>
              <a:schemeClr val="bg1"/>
            </a:solidFill>
            <a:ln w="57150">
              <a:solidFill>
                <a:srgbClr val="99D1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p:cNvGrpSpPr/>
          <p:nvPr/>
        </p:nvGrpSpPr>
        <p:grpSpPr>
          <a:xfrm>
            <a:off x="6270119" y="4060372"/>
            <a:ext cx="682171" cy="682171"/>
            <a:chOff x="4528438" y="3570515"/>
            <a:chExt cx="682171" cy="682171"/>
          </a:xfrm>
        </p:grpSpPr>
        <p:sp>
          <p:nvSpPr>
            <p:cNvPr id="32" name="Oval 31"/>
            <p:cNvSpPr/>
            <p:nvPr/>
          </p:nvSpPr>
          <p:spPr>
            <a:xfrm>
              <a:off x="4528438" y="3570515"/>
              <a:ext cx="682171" cy="6821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4644552" y="3599543"/>
              <a:ext cx="476412" cy="584775"/>
            </a:xfrm>
            <a:prstGeom prst="rect">
              <a:avLst/>
            </a:prstGeom>
            <a:noFill/>
          </p:spPr>
          <p:txBody>
            <a:bodyPr wrap="none" rtlCol="0">
              <a:spAutoFit/>
            </a:bodyPr>
            <a:lstStyle/>
            <a:p>
              <a:r>
                <a:rPr lang="en-US" sz="3200" b="1" dirty="0" smtClean="0">
                  <a:solidFill>
                    <a:schemeClr val="bg1"/>
                  </a:solidFill>
                  <a:latin typeface="Verdana" pitchFamily="34" charset="0"/>
                </a:rPr>
                <a:t>2</a:t>
              </a:r>
              <a:endParaRPr lang="en-US" sz="3200" b="1" dirty="0">
                <a:solidFill>
                  <a:schemeClr val="bg1"/>
                </a:solidFill>
                <a:latin typeface="Verdana" pitchFamily="34" charset="0"/>
              </a:endParaRPr>
            </a:p>
          </p:txBody>
        </p:sp>
      </p:grpSp>
      <p:grpSp>
        <p:nvGrpSpPr>
          <p:cNvPr id="49" name="Group 48"/>
          <p:cNvGrpSpPr/>
          <p:nvPr/>
        </p:nvGrpSpPr>
        <p:grpSpPr>
          <a:xfrm>
            <a:off x="6948692" y="2418443"/>
            <a:ext cx="682171" cy="682171"/>
            <a:chOff x="5834737" y="1973943"/>
            <a:chExt cx="682171" cy="682171"/>
          </a:xfrm>
        </p:grpSpPr>
        <p:sp>
          <p:nvSpPr>
            <p:cNvPr id="31" name="Oval 30"/>
            <p:cNvSpPr/>
            <p:nvPr/>
          </p:nvSpPr>
          <p:spPr>
            <a:xfrm>
              <a:off x="5834737" y="1973943"/>
              <a:ext cx="682171" cy="6821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5921821" y="2046515"/>
              <a:ext cx="476412" cy="584775"/>
            </a:xfrm>
            <a:prstGeom prst="rect">
              <a:avLst/>
            </a:prstGeom>
            <a:noFill/>
          </p:spPr>
          <p:txBody>
            <a:bodyPr wrap="none" rtlCol="0">
              <a:spAutoFit/>
            </a:bodyPr>
            <a:lstStyle/>
            <a:p>
              <a:r>
                <a:rPr lang="en-US" sz="3200" b="1" dirty="0" smtClean="0">
                  <a:solidFill>
                    <a:schemeClr val="bg1"/>
                  </a:solidFill>
                  <a:latin typeface="Verdana" pitchFamily="34" charset="0"/>
                </a:rPr>
                <a:t>3</a:t>
              </a:r>
              <a:endParaRPr lang="en-US" sz="3200" b="1" dirty="0">
                <a:solidFill>
                  <a:schemeClr val="bg1"/>
                </a:solidFill>
                <a:latin typeface="Verdana" pitchFamily="34" charset="0"/>
              </a:endParaRPr>
            </a:p>
          </p:txBody>
        </p:sp>
      </p:grpSp>
      <p:sp>
        <p:nvSpPr>
          <p:cNvPr id="37" name="TextBox 36"/>
          <p:cNvSpPr txBox="1"/>
          <p:nvPr/>
        </p:nvSpPr>
        <p:spPr>
          <a:xfrm>
            <a:off x="7714323" y="1906359"/>
            <a:ext cx="1239177" cy="2336537"/>
          </a:xfrm>
          <a:prstGeom prst="rect">
            <a:avLst/>
          </a:prstGeom>
          <a:noFill/>
        </p:spPr>
        <p:txBody>
          <a:bodyPr wrap="square">
            <a:spAutoFit/>
          </a:bodyPr>
          <a:lstStyle/>
          <a:p>
            <a:pPr>
              <a:lnSpc>
                <a:spcPts val="2500"/>
              </a:lnSpc>
              <a:defRPr/>
            </a:pPr>
            <a:r>
              <a:rPr lang="en-US" sz="1600" dirty="0" smtClean="0">
                <a:latin typeface="+mn-lt"/>
                <a:cs typeface="Arial" charset="0"/>
              </a:rPr>
              <a:t>Stand </a:t>
            </a:r>
            <a:r>
              <a:rPr lang="en-US" sz="1600" dirty="0">
                <a:latin typeface="+mn-lt"/>
                <a:cs typeface="Arial" charset="0"/>
              </a:rPr>
              <a:t>in the Top 500 enterprises of Forbes Global 2000 (Forbes Magazine)</a:t>
            </a:r>
          </a:p>
        </p:txBody>
      </p:sp>
      <p:sp>
        <p:nvSpPr>
          <p:cNvPr id="38" name="TextBox 37"/>
          <p:cNvSpPr txBox="1"/>
          <p:nvPr/>
        </p:nvSpPr>
        <p:spPr>
          <a:xfrm>
            <a:off x="3294703" y="3715657"/>
            <a:ext cx="1537857" cy="400110"/>
          </a:xfrm>
          <a:prstGeom prst="rect">
            <a:avLst/>
          </a:prstGeom>
          <a:noFill/>
        </p:spPr>
        <p:txBody>
          <a:bodyPr wrap="none" rtlCol="0">
            <a:spAutoFit/>
          </a:bodyPr>
          <a:lstStyle/>
          <a:p>
            <a:r>
              <a:rPr lang="en-US" b="1" dirty="0" smtClean="0">
                <a:cs typeface="Arial" charset="0"/>
              </a:rPr>
              <a:t>2011 - 2014</a:t>
            </a:r>
            <a:endParaRPr lang="en-US" dirty="0"/>
          </a:p>
        </p:txBody>
      </p:sp>
      <p:sp>
        <p:nvSpPr>
          <p:cNvPr id="39" name="Rectangle 38"/>
          <p:cNvSpPr/>
          <p:nvPr/>
        </p:nvSpPr>
        <p:spPr>
          <a:xfrm>
            <a:off x="3265675" y="4151086"/>
            <a:ext cx="1494977" cy="19013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smtClean="0">
                <a:solidFill>
                  <a:schemeClr val="tx1"/>
                </a:solidFill>
                <a:cs typeface="Arial" charset="0"/>
              </a:rPr>
              <a:t>Establish an important position in the national </a:t>
            </a:r>
            <a:r>
              <a:rPr lang="en-US" sz="1600" dirty="0" err="1" smtClean="0">
                <a:solidFill>
                  <a:schemeClr val="tx1"/>
                </a:solidFill>
                <a:cs typeface="Arial" charset="0"/>
              </a:rPr>
              <a:t>ICT</a:t>
            </a:r>
            <a:r>
              <a:rPr lang="en-US" sz="1600" dirty="0" smtClean="0">
                <a:solidFill>
                  <a:schemeClr val="tx1"/>
                </a:solidFill>
                <a:cs typeface="Arial" charset="0"/>
              </a:rPr>
              <a:t> infrastructure, economy and social of Vietnam.</a:t>
            </a:r>
            <a:endParaRPr lang="en-US" sz="1600" dirty="0">
              <a:solidFill>
                <a:schemeClr val="tx1"/>
              </a:solidFill>
            </a:endParaRPr>
          </a:p>
        </p:txBody>
      </p:sp>
      <p:sp>
        <p:nvSpPr>
          <p:cNvPr id="40" name="TextBox 39"/>
          <p:cNvSpPr txBox="1"/>
          <p:nvPr/>
        </p:nvSpPr>
        <p:spPr>
          <a:xfrm>
            <a:off x="5074903" y="2514882"/>
            <a:ext cx="1175614" cy="1695336"/>
          </a:xfrm>
          <a:prstGeom prst="rect">
            <a:avLst/>
          </a:prstGeom>
          <a:noFill/>
        </p:spPr>
        <p:txBody>
          <a:bodyPr wrap="square">
            <a:spAutoFit/>
          </a:bodyPr>
          <a:lstStyle/>
          <a:p>
            <a:pPr algn="r">
              <a:lnSpc>
                <a:spcPts val="2500"/>
              </a:lnSpc>
              <a:defRPr/>
            </a:pPr>
            <a:r>
              <a:rPr lang="en-US" sz="1600" dirty="0" smtClean="0">
                <a:latin typeface="+mn-lt"/>
                <a:cs typeface="Arial" charset="0"/>
              </a:rPr>
              <a:t>Move </a:t>
            </a:r>
            <a:r>
              <a:rPr lang="en-US" sz="1600" dirty="0">
                <a:latin typeface="+mn-lt"/>
                <a:cs typeface="Arial" charset="0"/>
              </a:rPr>
              <a:t>to a leading position of Vietnamese </a:t>
            </a:r>
            <a:r>
              <a:rPr lang="en-US" sz="1600" dirty="0" smtClean="0">
                <a:latin typeface="+mn-lt"/>
                <a:cs typeface="Arial" charset="0"/>
              </a:rPr>
              <a:t>enterprises</a:t>
            </a:r>
            <a:endParaRPr lang="en-US" sz="1600" dirty="0">
              <a:latin typeface="+mn-lt"/>
              <a:cs typeface="Arial" charset="0"/>
            </a:endParaRPr>
          </a:p>
        </p:txBody>
      </p:sp>
      <p:sp>
        <p:nvSpPr>
          <p:cNvPr id="41" name="TextBox 40"/>
          <p:cNvSpPr txBox="1"/>
          <p:nvPr/>
        </p:nvSpPr>
        <p:spPr>
          <a:xfrm>
            <a:off x="4804190" y="2230107"/>
            <a:ext cx="1552028" cy="400110"/>
          </a:xfrm>
          <a:prstGeom prst="rect">
            <a:avLst/>
          </a:prstGeom>
          <a:noFill/>
        </p:spPr>
        <p:txBody>
          <a:bodyPr wrap="none" rtlCol="0">
            <a:spAutoFit/>
          </a:bodyPr>
          <a:lstStyle/>
          <a:p>
            <a:r>
              <a:rPr lang="en-US" b="1" dirty="0" smtClean="0">
                <a:cs typeface="Arial" charset="0"/>
              </a:rPr>
              <a:t>2015 - 2019</a:t>
            </a:r>
            <a:endParaRPr lang="en-US" dirty="0"/>
          </a:p>
        </p:txBody>
      </p:sp>
      <p:sp>
        <p:nvSpPr>
          <p:cNvPr id="42" name="Rectangle 41"/>
          <p:cNvSpPr/>
          <p:nvPr/>
        </p:nvSpPr>
        <p:spPr>
          <a:xfrm>
            <a:off x="3352767" y="3236686"/>
            <a:ext cx="1407886" cy="44994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cs typeface="Arial" charset="0"/>
              </a:rPr>
              <a:t>Positioning</a:t>
            </a:r>
            <a:endParaRPr lang="en-US" dirty="0" smtClean="0"/>
          </a:p>
        </p:txBody>
      </p:sp>
      <p:sp>
        <p:nvSpPr>
          <p:cNvPr id="43" name="Rectangle 42"/>
          <p:cNvSpPr/>
          <p:nvPr/>
        </p:nvSpPr>
        <p:spPr>
          <a:xfrm>
            <a:off x="4818698" y="1799771"/>
            <a:ext cx="1407886" cy="44994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smtClean="0">
                <a:cs typeface="Arial" charset="0"/>
              </a:rPr>
              <a:t>Leading</a:t>
            </a:r>
            <a:endParaRPr lang="en-US" dirty="0" smtClean="0"/>
          </a:p>
        </p:txBody>
      </p:sp>
      <p:sp>
        <p:nvSpPr>
          <p:cNvPr id="45" name="TextBox 44"/>
          <p:cNvSpPr txBox="1"/>
          <p:nvPr/>
        </p:nvSpPr>
        <p:spPr>
          <a:xfrm>
            <a:off x="7465327" y="1101584"/>
            <a:ext cx="1552028" cy="400110"/>
          </a:xfrm>
          <a:prstGeom prst="rect">
            <a:avLst/>
          </a:prstGeom>
          <a:noFill/>
        </p:spPr>
        <p:txBody>
          <a:bodyPr wrap="none" rtlCol="0">
            <a:spAutoFit/>
          </a:bodyPr>
          <a:lstStyle/>
          <a:p>
            <a:r>
              <a:rPr lang="en-US" b="1" dirty="0" smtClean="0">
                <a:cs typeface="Arial" charset="0"/>
              </a:rPr>
              <a:t>2020 - 2024</a:t>
            </a:r>
            <a:endParaRPr lang="en-US" dirty="0"/>
          </a:p>
        </p:txBody>
      </p:sp>
      <p:sp>
        <p:nvSpPr>
          <p:cNvPr id="46" name="Rectangle 45"/>
          <p:cNvSpPr/>
          <p:nvPr/>
        </p:nvSpPr>
        <p:spPr>
          <a:xfrm>
            <a:off x="7416786" y="508000"/>
            <a:ext cx="1640113" cy="44994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cs typeface="Arial" charset="0"/>
              </a:rPr>
              <a:t>Globalization</a:t>
            </a:r>
            <a:endParaRPr lang="en-US" dirty="0" smtClean="0"/>
          </a:p>
        </p:txBody>
      </p:sp>
      <p:pic>
        <p:nvPicPr>
          <p:cNvPr id="10" name="Content Placeholder 9" descr="BinhTG trans.png"/>
          <p:cNvPicPr>
            <a:picLocks noGrp="1" noChangeAspect="1"/>
          </p:cNvPicPr>
          <p:nvPr>
            <p:ph idx="1"/>
          </p:nvPr>
        </p:nvPicPr>
        <p:blipFill>
          <a:blip r:embed="rId2" cstate="email"/>
          <a:stretch>
            <a:fillRect/>
          </a:stretch>
        </p:blipFill>
        <p:spPr>
          <a:xfrm flipH="1">
            <a:off x="-275766" y="2585314"/>
            <a:ext cx="3501566" cy="4272686"/>
          </a:xfrm>
        </p:spPr>
      </p:pic>
      <p:grpSp>
        <p:nvGrpSpPr>
          <p:cNvPr id="50" name="Group 74"/>
          <p:cNvGrpSpPr/>
          <p:nvPr/>
        </p:nvGrpSpPr>
        <p:grpSpPr>
          <a:xfrm>
            <a:off x="4378402" y="4008665"/>
            <a:ext cx="976670" cy="2366735"/>
            <a:chOff x="4488836" y="4093352"/>
            <a:chExt cx="976670" cy="2551043"/>
          </a:xfrm>
        </p:grpSpPr>
        <p:grpSp>
          <p:nvGrpSpPr>
            <p:cNvPr id="51" name="Group 40"/>
            <p:cNvGrpSpPr/>
            <p:nvPr/>
          </p:nvGrpSpPr>
          <p:grpSpPr>
            <a:xfrm>
              <a:off x="4488836" y="4093352"/>
              <a:ext cx="899652" cy="2440183"/>
              <a:chOff x="7374194" y="4221581"/>
              <a:chExt cx="899652" cy="2440183"/>
            </a:xfrm>
          </p:grpSpPr>
          <p:sp>
            <p:nvSpPr>
              <p:cNvPr id="53" name="Arc 52"/>
              <p:cNvSpPr/>
              <p:nvPr/>
            </p:nvSpPr>
            <p:spPr>
              <a:xfrm>
                <a:off x="7374194" y="4221581"/>
                <a:ext cx="899652" cy="899652"/>
              </a:xfrm>
              <a:prstGeom prst="arc">
                <a:avLst/>
              </a:prstGeom>
              <a:ln w="28575">
                <a:solidFill>
                  <a:srgbClr val="99D13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4" name="Straight Connector 53"/>
              <p:cNvCxnSpPr/>
              <p:nvPr/>
            </p:nvCxnSpPr>
            <p:spPr>
              <a:xfrm rot="5400000">
                <a:off x="7272164" y="5661285"/>
                <a:ext cx="1996836" cy="4122"/>
              </a:xfrm>
              <a:prstGeom prst="line">
                <a:avLst/>
              </a:prstGeom>
              <a:ln w="28575">
                <a:solidFill>
                  <a:srgbClr val="99D133"/>
                </a:solidFill>
              </a:ln>
            </p:spPr>
            <p:style>
              <a:lnRef idx="1">
                <a:schemeClr val="accent1"/>
              </a:lnRef>
              <a:fillRef idx="0">
                <a:schemeClr val="accent1"/>
              </a:fillRef>
              <a:effectRef idx="0">
                <a:schemeClr val="accent1"/>
              </a:effectRef>
              <a:fontRef idx="minor">
                <a:schemeClr val="tx1"/>
              </a:fontRef>
            </p:style>
          </p:cxnSp>
        </p:grpSp>
        <p:sp>
          <p:nvSpPr>
            <p:cNvPr id="52" name="Oval 51"/>
            <p:cNvSpPr/>
            <p:nvPr/>
          </p:nvSpPr>
          <p:spPr>
            <a:xfrm>
              <a:off x="5288526" y="6467415"/>
              <a:ext cx="176980" cy="176980"/>
            </a:xfrm>
            <a:prstGeom prst="ellipse">
              <a:avLst/>
            </a:prstGeom>
            <a:solidFill>
              <a:schemeClr val="bg1"/>
            </a:solidFill>
            <a:ln w="57150">
              <a:solidFill>
                <a:srgbClr val="99D1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4905790" y="4746171"/>
            <a:ext cx="682171" cy="682171"/>
            <a:chOff x="2510955" y="5181600"/>
            <a:chExt cx="682171" cy="682171"/>
          </a:xfrm>
        </p:grpSpPr>
        <p:sp>
          <p:nvSpPr>
            <p:cNvPr id="33" name="Oval 32"/>
            <p:cNvSpPr/>
            <p:nvPr/>
          </p:nvSpPr>
          <p:spPr>
            <a:xfrm>
              <a:off x="2510955" y="5181600"/>
              <a:ext cx="682171" cy="6821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2627067" y="5239657"/>
              <a:ext cx="476412" cy="584775"/>
            </a:xfrm>
            <a:prstGeom prst="rect">
              <a:avLst/>
            </a:prstGeom>
            <a:noFill/>
          </p:spPr>
          <p:txBody>
            <a:bodyPr wrap="none" rtlCol="0">
              <a:spAutoFit/>
            </a:bodyPr>
            <a:lstStyle/>
            <a:p>
              <a:r>
                <a:rPr lang="en-US" sz="3200" b="1" dirty="0" smtClean="0">
                  <a:solidFill>
                    <a:schemeClr val="bg1"/>
                  </a:solidFill>
                  <a:latin typeface="Verdana" pitchFamily="34" charset="0"/>
                </a:rPr>
                <a:t>1</a:t>
              </a:r>
              <a:endParaRPr lang="en-US" sz="3200" b="1" dirty="0">
                <a:solidFill>
                  <a:schemeClr val="bg1"/>
                </a:solidFill>
                <a:latin typeface="Verdana" pitchFamily="34" charset="0"/>
              </a:endParaRPr>
            </a:p>
          </p:txBody>
        </p:sp>
      </p:grpSp>
      <p:sp>
        <p:nvSpPr>
          <p:cNvPr id="44" name="Rectangle 43"/>
          <p:cNvSpPr/>
          <p:nvPr/>
        </p:nvSpPr>
        <p:spPr>
          <a:xfrm>
            <a:off x="3251200" y="2870200"/>
            <a:ext cx="1524000" cy="495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800" b="1" dirty="0" smtClean="0">
                <a:solidFill>
                  <a:srgbClr val="92D050"/>
                </a:solidFill>
              </a:rPr>
              <a:t>Phase 1</a:t>
            </a:r>
            <a:endParaRPr lang="en-US" sz="2800" b="1" dirty="0">
              <a:solidFill>
                <a:srgbClr val="92D050"/>
              </a:solidFill>
            </a:endParaRPr>
          </a:p>
        </p:txBody>
      </p:sp>
      <p:sp>
        <p:nvSpPr>
          <p:cNvPr id="55" name="Rectangle 54"/>
          <p:cNvSpPr/>
          <p:nvPr/>
        </p:nvSpPr>
        <p:spPr>
          <a:xfrm>
            <a:off x="4711700" y="1435100"/>
            <a:ext cx="1500414" cy="495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800" b="1" dirty="0" smtClean="0">
                <a:solidFill>
                  <a:schemeClr val="bg1"/>
                </a:solidFill>
              </a:rPr>
              <a:t>Phase 2</a:t>
            </a:r>
            <a:endParaRPr lang="en-US" sz="2800" b="1" dirty="0">
              <a:solidFill>
                <a:schemeClr val="bg1"/>
              </a:solidFill>
            </a:endParaRPr>
          </a:p>
        </p:txBody>
      </p:sp>
      <p:sp>
        <p:nvSpPr>
          <p:cNvPr id="56" name="Rectangle 55"/>
          <p:cNvSpPr/>
          <p:nvPr/>
        </p:nvSpPr>
        <p:spPr>
          <a:xfrm>
            <a:off x="7418614" y="139702"/>
            <a:ext cx="1397000" cy="495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smtClean="0">
                <a:solidFill>
                  <a:schemeClr val="bg1"/>
                </a:solidFill>
              </a:rPr>
              <a:t>Phase 3</a:t>
            </a:r>
            <a:endParaRPr lang="en-US" sz="2800" b="1"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down)">
                                      <p:cBhvr>
                                        <p:cTn id="7" dur="500"/>
                                        <p:tgtEl>
                                          <p:spTgt spid="50"/>
                                        </p:tgtEl>
                                      </p:cBhvr>
                                    </p:animEffect>
                                  </p:childTnLst>
                                </p:cTn>
                              </p:par>
                              <p:par>
                                <p:cTn id="8" presetID="22" presetClass="entr" presetSubtype="4"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wipe(down)">
                                      <p:cBhvr>
                                        <p:cTn id="10" dur="500"/>
                                        <p:tgtEl>
                                          <p:spTgt spid="47"/>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wipe(right)">
                                      <p:cBhvr>
                                        <p:cTn id="14" dur="500"/>
                                        <p:tgtEl>
                                          <p:spTgt spid="42"/>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down)">
                                      <p:cBhvr>
                                        <p:cTn id="17" dur="500"/>
                                        <p:tgtEl>
                                          <p:spTgt spid="44"/>
                                        </p:tgtEl>
                                      </p:cBhvr>
                                    </p:animEffect>
                                  </p:childTnLst>
                                </p:cTn>
                              </p:par>
                            </p:childTnLst>
                          </p:cTn>
                        </p:par>
                        <p:par>
                          <p:cTn id="18" fill="hold">
                            <p:stCondLst>
                              <p:cond delay="1000"/>
                            </p:stCondLst>
                            <p:childTnLst>
                              <p:par>
                                <p:cTn id="19" presetID="22" presetClass="entr" presetSubtype="2" fill="hold" grpId="0" nodeType="after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right)">
                                      <p:cBhvr>
                                        <p:cTn id="21" dur="500"/>
                                        <p:tgtEl>
                                          <p:spTgt spid="38"/>
                                        </p:tgtEl>
                                      </p:cBhvr>
                                    </p:animEffect>
                                  </p:childTnLst>
                                </p:cTn>
                              </p:par>
                            </p:childTnLst>
                          </p:cTn>
                        </p:par>
                        <p:par>
                          <p:cTn id="22" fill="hold">
                            <p:stCondLst>
                              <p:cond delay="1500"/>
                            </p:stCondLst>
                            <p:childTnLst>
                              <p:par>
                                <p:cTn id="23" presetID="22" presetClass="entr" presetSubtype="2" fill="hold" grpId="0" nodeType="after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wipe(right)">
                                      <p:cBhvr>
                                        <p:cTn id="25" dur="500"/>
                                        <p:tgtEl>
                                          <p:spTgt spid="3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down)">
                                      <p:cBhvr>
                                        <p:cTn id="30" dur="500"/>
                                        <p:tgtEl>
                                          <p:spTgt spid="16"/>
                                        </p:tgtEl>
                                      </p:cBhvr>
                                    </p:animEffect>
                                  </p:childTnLst>
                                </p:cTn>
                              </p:par>
                              <p:par>
                                <p:cTn id="31" presetID="22" presetClass="entr" presetSubtype="4"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wipe(down)">
                                      <p:cBhvr>
                                        <p:cTn id="33" dur="500"/>
                                        <p:tgtEl>
                                          <p:spTgt spid="48"/>
                                        </p:tgtEl>
                                      </p:cBhvr>
                                    </p:animEffect>
                                  </p:childTnLst>
                                </p:cTn>
                              </p:par>
                            </p:childTnLst>
                          </p:cTn>
                        </p:par>
                        <p:par>
                          <p:cTn id="34" fill="hold">
                            <p:stCondLst>
                              <p:cond delay="500"/>
                            </p:stCondLst>
                            <p:childTnLst>
                              <p:par>
                                <p:cTn id="35" presetID="22" presetClass="entr" presetSubtype="2" fill="hold" grpId="0" nodeType="after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wipe(right)">
                                      <p:cBhvr>
                                        <p:cTn id="37" dur="500"/>
                                        <p:tgtEl>
                                          <p:spTgt spid="43"/>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wipe(down)">
                                      <p:cBhvr>
                                        <p:cTn id="40" dur="500"/>
                                        <p:tgtEl>
                                          <p:spTgt spid="55"/>
                                        </p:tgtEl>
                                      </p:cBhvr>
                                    </p:animEffect>
                                  </p:childTnLst>
                                </p:cTn>
                              </p:par>
                              <p:par>
                                <p:cTn id="41" presetID="22" presetClass="entr" presetSubtype="2"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wipe(right)">
                                      <p:cBhvr>
                                        <p:cTn id="43" dur="500"/>
                                        <p:tgtEl>
                                          <p:spTgt spid="41"/>
                                        </p:tgtEl>
                                      </p:cBhvr>
                                    </p:animEffect>
                                  </p:childTnLst>
                                </p:cTn>
                              </p:par>
                              <p:par>
                                <p:cTn id="44" presetID="22" presetClass="entr" presetSubtype="2"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wipe(right)">
                                      <p:cBhvr>
                                        <p:cTn id="46" dur="500"/>
                                        <p:tgtEl>
                                          <p:spTgt spid="4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wipe(down)">
                                      <p:cBhvr>
                                        <p:cTn id="51" dur="500"/>
                                        <p:tgtEl>
                                          <p:spTgt spid="21"/>
                                        </p:tgtEl>
                                      </p:cBhvr>
                                    </p:animEffect>
                                  </p:childTnLst>
                                </p:cTn>
                              </p:par>
                              <p:par>
                                <p:cTn id="52" presetID="22" presetClass="entr" presetSubtype="4" fill="hold" nodeType="with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wipe(down)">
                                      <p:cBhvr>
                                        <p:cTn id="54" dur="500"/>
                                        <p:tgtEl>
                                          <p:spTgt spid="49"/>
                                        </p:tgtEl>
                                      </p:cBhvr>
                                    </p:animEffect>
                                  </p:childTnLst>
                                </p:cTn>
                              </p:par>
                            </p:childTnLst>
                          </p:cTn>
                        </p:par>
                        <p:par>
                          <p:cTn id="55" fill="hold">
                            <p:stCondLst>
                              <p:cond delay="500"/>
                            </p:stCondLst>
                            <p:childTnLst>
                              <p:par>
                                <p:cTn id="56" presetID="22" presetClass="entr" presetSubtype="8" fill="hold" grpId="0" nodeType="after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wipe(left)">
                                      <p:cBhvr>
                                        <p:cTn id="58" dur="500"/>
                                        <p:tgtEl>
                                          <p:spTgt spid="46"/>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56"/>
                                        </p:tgtEl>
                                        <p:attrNameLst>
                                          <p:attrName>style.visibility</p:attrName>
                                        </p:attrNameLst>
                                      </p:cBhvr>
                                      <p:to>
                                        <p:strVal val="visible"/>
                                      </p:to>
                                    </p:set>
                                    <p:animEffect transition="in" filter="wipe(down)">
                                      <p:cBhvr>
                                        <p:cTn id="61" dur="500"/>
                                        <p:tgtEl>
                                          <p:spTgt spid="56"/>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wipe(left)">
                                      <p:cBhvr>
                                        <p:cTn id="64" dur="500"/>
                                        <p:tgtEl>
                                          <p:spTgt spid="45"/>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wipe(left)">
                                      <p:cBhvr>
                                        <p:cTn id="6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0" grpId="0"/>
      <p:bldP spid="41" grpId="0"/>
      <p:bldP spid="42" grpId="0" animBg="1"/>
      <p:bldP spid="43" grpId="0" animBg="1"/>
      <p:bldP spid="45" grpId="0"/>
      <p:bldP spid="46" grpId="0" animBg="1"/>
      <p:bldP spid="44" grpId="0"/>
      <p:bldP spid="55" grpId="0"/>
      <p:bldP spid="5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457200" y="4328160"/>
            <a:ext cx="8229600" cy="1666240"/>
          </a:xfrm>
          <a:prstGeom prst="rect">
            <a:avLst/>
          </a:prstGeom>
        </p:spPr>
        <p:txBody>
          <a:bodyPr vert="horz" lIns="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80000"/>
              </a:lnSpc>
              <a:buNone/>
            </a:pPr>
            <a:r>
              <a:rPr lang="en-US" sz="4800" dirty="0" smtClean="0">
                <a:solidFill>
                  <a:srgbClr val="595959"/>
                </a:solidFill>
              </a:rPr>
              <a:t>FPT Software</a:t>
            </a:r>
          </a:p>
          <a:p>
            <a:pPr marL="0" indent="0" algn="ctr">
              <a:lnSpc>
                <a:spcPct val="60000"/>
              </a:lnSpc>
              <a:buNone/>
            </a:pPr>
            <a:r>
              <a:rPr lang="en-US" sz="2400" dirty="0" smtClean="0">
                <a:solidFill>
                  <a:srgbClr val="595959"/>
                </a:solidFill>
              </a:rPr>
              <a:t>The</a:t>
            </a:r>
            <a:r>
              <a:rPr lang="en-US" sz="2000" dirty="0" smtClean="0">
                <a:solidFill>
                  <a:srgbClr val="595959"/>
                </a:solidFill>
              </a:rPr>
              <a:t> </a:t>
            </a:r>
            <a:r>
              <a:rPr lang="en-US" sz="3600" dirty="0" smtClean="0">
                <a:solidFill>
                  <a:srgbClr val="F79646"/>
                </a:solidFill>
              </a:rPr>
              <a:t>Software Power House</a:t>
            </a:r>
            <a:endParaRPr lang="en-US" sz="2400" dirty="0">
              <a:solidFill>
                <a:schemeClr val="tx1">
                  <a:lumMod val="65000"/>
                  <a:lumOff val="35000"/>
                </a:schemeClr>
              </a:solidFill>
            </a:endParaRPr>
          </a:p>
        </p:txBody>
      </p:sp>
      <p:sp>
        <p:nvSpPr>
          <p:cNvPr id="9" name="Rounded Rectangle 8"/>
          <p:cNvSpPr/>
          <p:nvPr/>
        </p:nvSpPr>
        <p:spPr>
          <a:xfrm>
            <a:off x="2809549" y="1223000"/>
            <a:ext cx="3570932" cy="2573040"/>
          </a:xfrm>
          <a:prstGeom prst="roundRect">
            <a:avLst>
              <a:gd name="adj" fmla="val 10606"/>
            </a:avLst>
          </a:prstGeom>
          <a:solidFill>
            <a:schemeClr val="bg1"/>
          </a:solidFill>
          <a:ln>
            <a:noFill/>
          </a:ln>
          <a:effectLst>
            <a:outerShdw blurRad="180975" dist="114300" dir="2700000" algn="tl" rotWithShape="0">
              <a:srgbClr val="000000">
                <a:alpha val="32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9"/>
          <p:cNvGrpSpPr/>
          <p:nvPr/>
        </p:nvGrpSpPr>
        <p:grpSpPr>
          <a:xfrm>
            <a:off x="0" y="-1"/>
            <a:ext cx="9144000" cy="1007216"/>
            <a:chOff x="0" y="-1"/>
            <a:chExt cx="9144000" cy="1007216"/>
          </a:xfrm>
        </p:grpSpPr>
        <p:sp>
          <p:nvSpPr>
            <p:cNvPr id="11" name="Rectangle 10"/>
            <p:cNvSpPr/>
            <p:nvPr/>
          </p:nvSpPr>
          <p:spPr>
            <a:xfrm>
              <a:off x="0" y="-1"/>
              <a:ext cx="9144000" cy="8101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Bg1"/>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0" y="0"/>
              <a:ext cx="9144000" cy="1007215"/>
            </a:xfrm>
            <a:prstGeom prst="rect">
              <a:avLst/>
            </a:prstGeom>
          </p:spPr>
        </p:pic>
      </p:grpSp>
      <p:pic>
        <p:nvPicPr>
          <p:cNvPr id="8" name="Picture 7" descr="New Logo (1).jpg"/>
          <p:cNvPicPr>
            <a:picLocks noChangeAspect="1"/>
          </p:cNvPicPr>
          <p:nvPr/>
        </p:nvPicPr>
        <p:blipFill>
          <a:blip r:embed="rId4"/>
          <a:stretch>
            <a:fillRect/>
          </a:stretch>
        </p:blipFill>
        <p:spPr>
          <a:xfrm>
            <a:off x="3056308" y="1558636"/>
            <a:ext cx="3011978" cy="2070735"/>
          </a:xfrm>
          <a:prstGeom prst="rect">
            <a:avLst/>
          </a:prstGeom>
        </p:spPr>
      </p:pic>
    </p:spTree>
    <p:extLst>
      <p:ext uri="{BB962C8B-B14F-4D97-AF65-F5344CB8AC3E}">
        <p14:creationId xmlns:p14="http://schemas.microsoft.com/office/powerpoint/2010/main" val="826964233"/>
      </p:ext>
    </p:extLst>
  </p:cSld>
  <p:clrMapOvr>
    <a:masterClrMapping/>
  </p:clrMapOvr>
  <p:transition advClick="0"/>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42665" y="4785359"/>
            <a:ext cx="8219440" cy="1610360"/>
          </a:xfrm>
          <a:prstGeom prst="roundRect">
            <a:avLst/>
          </a:prstGeom>
          <a:noFill/>
          <a:ln>
            <a:solidFill>
              <a:srgbClr val="8EB4E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The Software Power House</a:t>
            </a:r>
            <a:endParaRPr lang="en-US" dirty="0"/>
          </a:p>
        </p:txBody>
      </p:sp>
      <p:sp>
        <p:nvSpPr>
          <p:cNvPr id="7" name="Rectangle 6"/>
          <p:cNvSpPr/>
          <p:nvPr/>
        </p:nvSpPr>
        <p:spPr>
          <a:xfrm>
            <a:off x="467360" y="1071007"/>
            <a:ext cx="5750560" cy="1200329"/>
          </a:xfrm>
          <a:prstGeom prst="rect">
            <a:avLst/>
          </a:prstGeom>
        </p:spPr>
        <p:txBody>
          <a:bodyPr wrap="square" lIns="0">
            <a:spAutoFit/>
          </a:bodyPr>
          <a:lstStyle/>
          <a:p>
            <a:r>
              <a:rPr lang="en-SG" sz="2800" dirty="0" smtClean="0">
                <a:solidFill>
                  <a:schemeClr val="accent6">
                    <a:lumMod val="75000"/>
                  </a:schemeClr>
                </a:solidFill>
                <a:latin typeface="+mn-lt"/>
              </a:rPr>
              <a:t>FPT </a:t>
            </a:r>
            <a:r>
              <a:rPr lang="en-SG" sz="2800" dirty="0" smtClean="0">
                <a:solidFill>
                  <a:schemeClr val="accent6">
                    <a:lumMod val="75000"/>
                  </a:schemeClr>
                </a:solidFill>
              </a:rPr>
              <a:t>Software</a:t>
            </a:r>
            <a:r>
              <a:rPr lang="en-SG" sz="3200" b="1" dirty="0" smtClean="0">
                <a:solidFill>
                  <a:schemeClr val="accent1"/>
                </a:solidFill>
                <a:latin typeface="+mn-lt"/>
              </a:rPr>
              <a:t> </a:t>
            </a:r>
            <a:r>
              <a:rPr lang="en-SG" sz="2000" dirty="0" smtClean="0">
                <a:solidFill>
                  <a:srgbClr val="4F81BD"/>
                </a:solidFill>
                <a:latin typeface="+mn-lt"/>
              </a:rPr>
              <a:t>- the </a:t>
            </a:r>
            <a:r>
              <a:rPr lang="en-SG" sz="2000" dirty="0" smtClean="0">
                <a:solidFill>
                  <a:srgbClr val="4F81BD"/>
                </a:solidFill>
              </a:rPr>
              <a:t>Software Power House</a:t>
            </a:r>
            <a:endParaRPr lang="en-SG" sz="1600" dirty="0" smtClean="0">
              <a:latin typeface="+mn-lt"/>
            </a:endParaRPr>
          </a:p>
          <a:p>
            <a:r>
              <a:rPr lang="en-SG" sz="2000" dirty="0" smtClean="0">
                <a:solidFill>
                  <a:srgbClr val="404040"/>
                </a:solidFill>
                <a:latin typeface="+mn-lt"/>
              </a:rPr>
              <a:t>Vietnam’s </a:t>
            </a:r>
            <a:r>
              <a:rPr lang="en-SG" sz="2000" dirty="0">
                <a:solidFill>
                  <a:srgbClr val="404040"/>
                </a:solidFill>
                <a:latin typeface="+mn-lt"/>
              </a:rPr>
              <a:t>largest and one of the fastest </a:t>
            </a:r>
            <a:r>
              <a:rPr lang="en-SG" sz="2000" dirty="0" smtClean="0">
                <a:solidFill>
                  <a:srgbClr val="404040"/>
                </a:solidFill>
                <a:latin typeface="+mn-lt"/>
              </a:rPr>
              <a:t>growing Software </a:t>
            </a:r>
            <a:r>
              <a:rPr lang="en-SG" sz="2000" dirty="0">
                <a:solidFill>
                  <a:srgbClr val="404040"/>
                </a:solidFill>
                <a:latin typeface="+mn-lt"/>
              </a:rPr>
              <a:t>outsourcing </a:t>
            </a:r>
            <a:r>
              <a:rPr lang="en-SG" sz="2000" dirty="0" smtClean="0">
                <a:solidFill>
                  <a:srgbClr val="404040"/>
                </a:solidFill>
                <a:latin typeface="+mn-lt"/>
              </a:rPr>
              <a:t>companies.</a:t>
            </a:r>
          </a:p>
        </p:txBody>
      </p:sp>
      <p:graphicFrame>
        <p:nvGraphicFramePr>
          <p:cNvPr id="3" name="Diagram 2"/>
          <p:cNvGraphicFramePr/>
          <p:nvPr>
            <p:extLst>
              <p:ext uri="{D42A27DB-BD31-4B8C-83A1-F6EECF244321}">
                <p14:modId xmlns:p14="http://schemas.microsoft.com/office/powerpoint/2010/main" val="3867602816"/>
              </p:ext>
            </p:extLst>
          </p:nvPr>
        </p:nvGraphicFramePr>
        <p:xfrm>
          <a:off x="207810" y="2399605"/>
          <a:ext cx="5750560" cy="20448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Pentagon 10"/>
          <p:cNvSpPr/>
          <p:nvPr/>
        </p:nvSpPr>
        <p:spPr>
          <a:xfrm>
            <a:off x="370375" y="5151120"/>
            <a:ext cx="1401325" cy="782320"/>
          </a:xfrm>
          <a:prstGeom prst="homePlate">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467360" y="5321300"/>
            <a:ext cx="1132840" cy="400110"/>
          </a:xfrm>
          <a:prstGeom prst="rect">
            <a:avLst/>
          </a:prstGeom>
          <a:noFill/>
        </p:spPr>
        <p:txBody>
          <a:bodyPr wrap="square" rtlCol="0">
            <a:spAutoFit/>
          </a:bodyPr>
          <a:lstStyle/>
          <a:p>
            <a:r>
              <a:rPr lang="en-US" dirty="0" smtClean="0"/>
              <a:t>Quality</a:t>
            </a:r>
            <a:endParaRPr lang="en-US" dirty="0"/>
          </a:p>
        </p:txBody>
      </p:sp>
      <p:grpSp>
        <p:nvGrpSpPr>
          <p:cNvPr id="6" name="Group 32"/>
          <p:cNvGrpSpPr>
            <a:grpSpLocks/>
          </p:cNvGrpSpPr>
          <p:nvPr/>
        </p:nvGrpSpPr>
        <p:grpSpPr bwMode="auto">
          <a:xfrm>
            <a:off x="1868685" y="5044661"/>
            <a:ext cx="6139241" cy="1310418"/>
            <a:chOff x="762000" y="5334000"/>
            <a:chExt cx="4724400" cy="1066802"/>
          </a:xfrm>
        </p:grpSpPr>
        <p:pic>
          <p:nvPicPr>
            <p:cNvPr id="13" name="Picture 14" descr="Quality &amp; Information sercurity.wmf"/>
            <p:cNvPicPr>
              <a:picLocks noChangeAspect="1"/>
            </p:cNvPicPr>
            <p:nvPr/>
          </p:nvPicPr>
          <p:blipFill>
            <a:blip r:embed="rId7" cstate="print"/>
            <a:srcRect/>
            <a:stretch>
              <a:fillRect/>
            </a:stretch>
          </p:blipFill>
          <p:spPr bwMode="auto">
            <a:xfrm>
              <a:off x="762000" y="5334000"/>
              <a:ext cx="4724400" cy="1066802"/>
            </a:xfrm>
            <a:prstGeom prst="rect">
              <a:avLst/>
            </a:prstGeom>
            <a:noFill/>
            <a:ln w="9525">
              <a:noFill/>
              <a:miter lim="800000"/>
              <a:headEnd/>
              <a:tailEnd/>
            </a:ln>
          </p:spPr>
        </p:pic>
        <p:sp>
          <p:nvSpPr>
            <p:cNvPr id="14" name="Text Box 8"/>
            <p:cNvSpPr txBox="1">
              <a:spLocks noChangeArrowheads="1"/>
            </p:cNvSpPr>
            <p:nvPr/>
          </p:nvSpPr>
          <p:spPr bwMode="auto">
            <a:xfrm>
              <a:off x="762001" y="5692592"/>
              <a:ext cx="761999" cy="185494"/>
            </a:xfrm>
            <a:prstGeom prst="rect">
              <a:avLst/>
            </a:prstGeom>
            <a:noFill/>
            <a:ln w="9525" algn="ctr">
              <a:noFill/>
              <a:miter lim="800000"/>
              <a:headEnd/>
              <a:tailEnd/>
            </a:ln>
          </p:spPr>
          <p:txBody>
            <a:bodyPr wrap="square">
              <a:spAutoFit/>
            </a:bodyPr>
            <a:lstStyle/>
            <a:p>
              <a:pPr algn="ctr">
                <a:spcBef>
                  <a:spcPct val="50000"/>
                </a:spcBef>
              </a:pPr>
              <a:r>
                <a:rPr lang="en-US" sz="1000" b="1" dirty="0"/>
                <a:t>ISO 9001</a:t>
              </a:r>
            </a:p>
          </p:txBody>
        </p:sp>
        <p:sp>
          <p:nvSpPr>
            <p:cNvPr id="15" name="Text Box 9"/>
            <p:cNvSpPr txBox="1">
              <a:spLocks noChangeArrowheads="1"/>
            </p:cNvSpPr>
            <p:nvPr/>
          </p:nvSpPr>
          <p:spPr bwMode="auto">
            <a:xfrm>
              <a:off x="1524000" y="5630906"/>
              <a:ext cx="647008" cy="172355"/>
            </a:xfrm>
            <a:prstGeom prst="rect">
              <a:avLst/>
            </a:prstGeom>
            <a:noFill/>
            <a:ln w="9525" algn="ctr">
              <a:noFill/>
              <a:miter lim="800000"/>
              <a:headEnd/>
              <a:tailEnd/>
            </a:ln>
          </p:spPr>
          <p:txBody>
            <a:bodyPr>
              <a:spAutoFit/>
            </a:bodyPr>
            <a:lstStyle/>
            <a:p>
              <a:pPr algn="ctr">
                <a:spcBef>
                  <a:spcPct val="50000"/>
                </a:spcBef>
              </a:pPr>
              <a:r>
                <a:rPr lang="en-US" sz="1000" b="1" dirty="0"/>
                <a:t>CMM 4</a:t>
              </a:r>
            </a:p>
          </p:txBody>
        </p:sp>
        <p:sp>
          <p:nvSpPr>
            <p:cNvPr id="16" name="Text Box 10"/>
            <p:cNvSpPr txBox="1">
              <a:spLocks noChangeArrowheads="1"/>
            </p:cNvSpPr>
            <p:nvPr/>
          </p:nvSpPr>
          <p:spPr bwMode="auto">
            <a:xfrm>
              <a:off x="2164556" y="5623278"/>
              <a:ext cx="590550" cy="172355"/>
            </a:xfrm>
            <a:prstGeom prst="rect">
              <a:avLst/>
            </a:prstGeom>
            <a:noFill/>
            <a:ln w="9525" algn="ctr">
              <a:noFill/>
              <a:miter lim="800000"/>
              <a:headEnd/>
              <a:tailEnd/>
            </a:ln>
          </p:spPr>
          <p:txBody>
            <a:bodyPr>
              <a:spAutoFit/>
            </a:bodyPr>
            <a:lstStyle/>
            <a:p>
              <a:pPr algn="ctr">
                <a:spcBef>
                  <a:spcPct val="50000"/>
                </a:spcBef>
              </a:pPr>
              <a:r>
                <a:rPr lang="en-US" sz="1000" b="1"/>
                <a:t>CMM 5</a:t>
              </a:r>
            </a:p>
          </p:txBody>
        </p:sp>
        <p:sp>
          <p:nvSpPr>
            <p:cNvPr id="17" name="Text Box 11"/>
            <p:cNvSpPr txBox="1">
              <a:spLocks noChangeArrowheads="1"/>
            </p:cNvSpPr>
            <p:nvPr/>
          </p:nvSpPr>
          <p:spPr bwMode="auto">
            <a:xfrm>
              <a:off x="2755106" y="5498633"/>
              <a:ext cx="664368" cy="289835"/>
            </a:xfrm>
            <a:prstGeom prst="rect">
              <a:avLst/>
            </a:prstGeom>
            <a:noFill/>
            <a:ln w="9525" algn="ctr">
              <a:noFill/>
              <a:miter lim="800000"/>
              <a:headEnd/>
              <a:tailEnd/>
            </a:ln>
          </p:spPr>
          <p:txBody>
            <a:bodyPr wrap="square">
              <a:spAutoFit/>
            </a:bodyPr>
            <a:lstStyle/>
            <a:p>
              <a:pPr algn="ctr">
                <a:spcBef>
                  <a:spcPct val="50000"/>
                </a:spcBef>
              </a:pPr>
              <a:r>
                <a:rPr lang="en-US" sz="1000" b="1" dirty="0"/>
                <a:t>CMMI 5 </a:t>
              </a:r>
              <a:r>
                <a:rPr lang="en-US" sz="900" b="1" dirty="0"/>
                <a:t>BS 7799</a:t>
              </a:r>
            </a:p>
          </p:txBody>
        </p:sp>
        <p:sp>
          <p:nvSpPr>
            <p:cNvPr id="18" name="Text Box 10"/>
            <p:cNvSpPr txBox="1">
              <a:spLocks noChangeArrowheads="1"/>
            </p:cNvSpPr>
            <p:nvPr/>
          </p:nvSpPr>
          <p:spPr bwMode="auto">
            <a:xfrm>
              <a:off x="3419474" y="5440381"/>
              <a:ext cx="647550" cy="417363"/>
            </a:xfrm>
            <a:prstGeom prst="rect">
              <a:avLst/>
            </a:prstGeom>
            <a:noFill/>
            <a:ln w="9525" algn="ctr">
              <a:noFill/>
              <a:miter lim="800000"/>
              <a:headEnd/>
              <a:tailEnd/>
            </a:ln>
          </p:spPr>
          <p:txBody>
            <a:bodyPr wrap="square">
              <a:spAutoFit/>
            </a:bodyPr>
            <a:lstStyle/>
            <a:p>
              <a:pPr algn="ctr">
                <a:spcBef>
                  <a:spcPct val="50000"/>
                </a:spcBef>
              </a:pPr>
              <a:r>
                <a:rPr lang="en-US" sz="1000" b="1" dirty="0"/>
                <a:t>ISO 27001 : 2005</a:t>
              </a:r>
            </a:p>
          </p:txBody>
        </p:sp>
        <p:sp>
          <p:nvSpPr>
            <p:cNvPr id="19" name="Text Box 10"/>
            <p:cNvSpPr txBox="1">
              <a:spLocks noChangeArrowheads="1"/>
            </p:cNvSpPr>
            <p:nvPr/>
          </p:nvSpPr>
          <p:spPr bwMode="auto">
            <a:xfrm>
              <a:off x="4069080" y="5452354"/>
              <a:ext cx="752334" cy="301429"/>
            </a:xfrm>
            <a:prstGeom prst="rect">
              <a:avLst/>
            </a:prstGeom>
            <a:noFill/>
            <a:ln w="9525" algn="ctr">
              <a:noFill/>
              <a:miter lim="800000"/>
              <a:headEnd/>
              <a:tailEnd/>
            </a:ln>
          </p:spPr>
          <p:txBody>
            <a:bodyPr wrap="square">
              <a:spAutoFit/>
            </a:bodyPr>
            <a:lstStyle/>
            <a:p>
              <a:pPr algn="ctr">
                <a:spcBef>
                  <a:spcPct val="50000"/>
                </a:spcBef>
              </a:pPr>
              <a:r>
                <a:rPr lang="en-US" sz="1000" b="1" dirty="0"/>
                <a:t>ISO 9001 : 2008</a:t>
              </a:r>
            </a:p>
          </p:txBody>
        </p:sp>
        <p:sp>
          <p:nvSpPr>
            <p:cNvPr id="20" name="Text Box 10"/>
            <p:cNvSpPr txBox="1">
              <a:spLocks noChangeArrowheads="1"/>
            </p:cNvSpPr>
            <p:nvPr/>
          </p:nvSpPr>
          <p:spPr bwMode="auto">
            <a:xfrm>
              <a:off x="4772071" y="5433118"/>
              <a:ext cx="672497" cy="338254"/>
            </a:xfrm>
            <a:prstGeom prst="rect">
              <a:avLst/>
            </a:prstGeom>
            <a:noFill/>
            <a:ln w="9525" algn="ctr">
              <a:noFill/>
              <a:miter lim="800000"/>
              <a:headEnd/>
              <a:tailEnd/>
            </a:ln>
          </p:spPr>
          <p:txBody>
            <a:bodyPr wrap="square">
              <a:spAutoFit/>
            </a:bodyPr>
            <a:lstStyle/>
            <a:p>
              <a:pPr algn="ctr">
                <a:spcBef>
                  <a:spcPct val="50000"/>
                </a:spcBef>
              </a:pPr>
              <a:r>
                <a:rPr lang="en-US" sz="1050" b="1" dirty="0">
                  <a:solidFill>
                    <a:srgbClr val="C00000"/>
                  </a:solidFill>
                </a:rPr>
                <a:t>CMMI 5 </a:t>
              </a:r>
              <a:r>
                <a:rPr lang="en-US" sz="1050" b="1" dirty="0" smtClean="0">
                  <a:solidFill>
                    <a:srgbClr val="C00000"/>
                  </a:solidFill>
                </a:rPr>
                <a:t>v1.2</a:t>
              </a:r>
              <a:endParaRPr lang="en-US" sz="1050" b="1" dirty="0">
                <a:solidFill>
                  <a:srgbClr val="C00000"/>
                </a:solidFill>
              </a:endParaRPr>
            </a:p>
          </p:txBody>
        </p:sp>
        <p:sp>
          <p:nvSpPr>
            <p:cNvPr id="21" name="Text Box 13"/>
            <p:cNvSpPr txBox="1">
              <a:spLocks noChangeArrowheads="1"/>
            </p:cNvSpPr>
            <p:nvPr/>
          </p:nvSpPr>
          <p:spPr bwMode="auto">
            <a:xfrm>
              <a:off x="874458" y="6139913"/>
              <a:ext cx="486997" cy="161582"/>
            </a:xfrm>
            <a:prstGeom prst="rect">
              <a:avLst/>
            </a:prstGeom>
            <a:noFill/>
            <a:ln w="9525" algn="ctr">
              <a:noFill/>
              <a:miter lim="800000"/>
              <a:headEnd/>
              <a:tailEnd/>
            </a:ln>
          </p:spPr>
          <p:txBody>
            <a:bodyPr>
              <a:spAutoFit/>
            </a:bodyPr>
            <a:lstStyle/>
            <a:p>
              <a:pPr algn="ctr">
                <a:spcBef>
                  <a:spcPct val="50000"/>
                </a:spcBef>
              </a:pPr>
              <a:r>
                <a:rPr lang="en-US" sz="900" b="1" dirty="0">
                  <a:solidFill>
                    <a:schemeClr val="bg1"/>
                  </a:solidFill>
                </a:rPr>
                <a:t>2000</a:t>
              </a:r>
            </a:p>
          </p:txBody>
        </p:sp>
        <p:sp>
          <p:nvSpPr>
            <p:cNvPr id="22" name="Text Box 13"/>
            <p:cNvSpPr txBox="1">
              <a:spLocks noChangeArrowheads="1"/>
            </p:cNvSpPr>
            <p:nvPr/>
          </p:nvSpPr>
          <p:spPr bwMode="auto">
            <a:xfrm>
              <a:off x="1536023" y="6139913"/>
              <a:ext cx="486997" cy="161582"/>
            </a:xfrm>
            <a:prstGeom prst="rect">
              <a:avLst/>
            </a:prstGeom>
            <a:noFill/>
            <a:ln w="9525" algn="ctr">
              <a:noFill/>
              <a:miter lim="800000"/>
              <a:headEnd/>
              <a:tailEnd/>
            </a:ln>
          </p:spPr>
          <p:txBody>
            <a:bodyPr>
              <a:spAutoFit/>
            </a:bodyPr>
            <a:lstStyle/>
            <a:p>
              <a:pPr algn="ctr">
                <a:spcBef>
                  <a:spcPct val="50000"/>
                </a:spcBef>
              </a:pPr>
              <a:r>
                <a:rPr lang="en-US" sz="900" b="1" dirty="0">
                  <a:solidFill>
                    <a:schemeClr val="bg1"/>
                  </a:solidFill>
                </a:rPr>
                <a:t>2002</a:t>
              </a:r>
            </a:p>
          </p:txBody>
        </p:sp>
        <p:sp>
          <p:nvSpPr>
            <p:cNvPr id="23" name="Text Box 13"/>
            <p:cNvSpPr txBox="1">
              <a:spLocks noChangeArrowheads="1"/>
            </p:cNvSpPr>
            <p:nvPr/>
          </p:nvSpPr>
          <p:spPr bwMode="auto">
            <a:xfrm>
              <a:off x="2197589" y="6139911"/>
              <a:ext cx="486997" cy="161582"/>
            </a:xfrm>
            <a:prstGeom prst="rect">
              <a:avLst/>
            </a:prstGeom>
            <a:noFill/>
            <a:ln w="9525" algn="ctr">
              <a:noFill/>
              <a:miter lim="800000"/>
              <a:headEnd/>
              <a:tailEnd/>
            </a:ln>
          </p:spPr>
          <p:txBody>
            <a:bodyPr>
              <a:spAutoFit/>
            </a:bodyPr>
            <a:lstStyle/>
            <a:p>
              <a:pPr algn="ctr">
                <a:spcBef>
                  <a:spcPct val="50000"/>
                </a:spcBef>
              </a:pPr>
              <a:r>
                <a:rPr lang="en-US" sz="900" b="1">
                  <a:solidFill>
                    <a:schemeClr val="bg1"/>
                  </a:solidFill>
                </a:rPr>
                <a:t>2004</a:t>
              </a:r>
            </a:p>
          </p:txBody>
        </p:sp>
        <p:sp>
          <p:nvSpPr>
            <p:cNvPr id="24" name="Text Box 13"/>
            <p:cNvSpPr txBox="1">
              <a:spLocks noChangeArrowheads="1"/>
            </p:cNvSpPr>
            <p:nvPr/>
          </p:nvSpPr>
          <p:spPr bwMode="auto">
            <a:xfrm>
              <a:off x="2859154" y="6139916"/>
              <a:ext cx="486997" cy="161582"/>
            </a:xfrm>
            <a:prstGeom prst="rect">
              <a:avLst/>
            </a:prstGeom>
            <a:noFill/>
            <a:ln w="9525" algn="ctr">
              <a:noFill/>
              <a:miter lim="800000"/>
              <a:headEnd/>
              <a:tailEnd/>
            </a:ln>
          </p:spPr>
          <p:txBody>
            <a:bodyPr>
              <a:spAutoFit/>
            </a:bodyPr>
            <a:lstStyle/>
            <a:p>
              <a:pPr algn="ctr">
                <a:spcBef>
                  <a:spcPct val="50000"/>
                </a:spcBef>
              </a:pPr>
              <a:r>
                <a:rPr lang="en-US" sz="900" b="1">
                  <a:solidFill>
                    <a:schemeClr val="bg1"/>
                  </a:solidFill>
                </a:rPr>
                <a:t>2006</a:t>
              </a:r>
            </a:p>
          </p:txBody>
        </p:sp>
        <p:sp>
          <p:nvSpPr>
            <p:cNvPr id="25" name="Text Box 13"/>
            <p:cNvSpPr txBox="1">
              <a:spLocks noChangeArrowheads="1"/>
            </p:cNvSpPr>
            <p:nvPr/>
          </p:nvSpPr>
          <p:spPr bwMode="auto">
            <a:xfrm>
              <a:off x="3509504" y="6139927"/>
              <a:ext cx="486997" cy="161582"/>
            </a:xfrm>
            <a:prstGeom prst="rect">
              <a:avLst/>
            </a:prstGeom>
            <a:noFill/>
            <a:ln w="9525" algn="ctr">
              <a:noFill/>
              <a:miter lim="800000"/>
              <a:headEnd/>
              <a:tailEnd/>
            </a:ln>
          </p:spPr>
          <p:txBody>
            <a:bodyPr>
              <a:spAutoFit/>
            </a:bodyPr>
            <a:lstStyle/>
            <a:p>
              <a:pPr algn="ctr">
                <a:spcBef>
                  <a:spcPct val="50000"/>
                </a:spcBef>
              </a:pPr>
              <a:r>
                <a:rPr lang="en-US" sz="900" b="1">
                  <a:solidFill>
                    <a:schemeClr val="bg1"/>
                  </a:solidFill>
                </a:rPr>
                <a:t>2007</a:t>
              </a:r>
            </a:p>
          </p:txBody>
        </p:sp>
        <p:sp>
          <p:nvSpPr>
            <p:cNvPr id="26" name="Text Box 13"/>
            <p:cNvSpPr txBox="1">
              <a:spLocks noChangeArrowheads="1"/>
            </p:cNvSpPr>
            <p:nvPr/>
          </p:nvSpPr>
          <p:spPr bwMode="auto">
            <a:xfrm>
              <a:off x="4171066" y="6139934"/>
              <a:ext cx="486997" cy="161582"/>
            </a:xfrm>
            <a:prstGeom prst="rect">
              <a:avLst/>
            </a:prstGeom>
            <a:noFill/>
            <a:ln w="9525" algn="ctr">
              <a:noFill/>
              <a:miter lim="800000"/>
              <a:headEnd/>
              <a:tailEnd/>
            </a:ln>
          </p:spPr>
          <p:txBody>
            <a:bodyPr>
              <a:spAutoFit/>
            </a:bodyPr>
            <a:lstStyle/>
            <a:p>
              <a:pPr algn="ctr">
                <a:spcBef>
                  <a:spcPct val="50000"/>
                </a:spcBef>
              </a:pPr>
              <a:r>
                <a:rPr lang="en-US" sz="900" b="1">
                  <a:solidFill>
                    <a:schemeClr val="bg1"/>
                  </a:solidFill>
                </a:rPr>
                <a:t>2009</a:t>
              </a:r>
            </a:p>
          </p:txBody>
        </p:sp>
        <p:sp>
          <p:nvSpPr>
            <p:cNvPr id="27" name="Text Box 13"/>
            <p:cNvSpPr txBox="1">
              <a:spLocks noChangeArrowheads="1"/>
            </p:cNvSpPr>
            <p:nvPr/>
          </p:nvSpPr>
          <p:spPr bwMode="auto">
            <a:xfrm>
              <a:off x="4821414" y="6139928"/>
              <a:ext cx="486997" cy="173901"/>
            </a:xfrm>
            <a:prstGeom prst="rect">
              <a:avLst/>
            </a:prstGeom>
            <a:noFill/>
            <a:ln w="9525" algn="ctr">
              <a:noFill/>
              <a:miter lim="800000"/>
              <a:headEnd/>
              <a:tailEnd/>
            </a:ln>
          </p:spPr>
          <p:txBody>
            <a:bodyPr>
              <a:spAutoFit/>
            </a:bodyPr>
            <a:lstStyle/>
            <a:p>
              <a:pPr algn="ctr">
                <a:spcBef>
                  <a:spcPct val="50000"/>
                </a:spcBef>
              </a:pPr>
              <a:r>
                <a:rPr lang="en-US" sz="900" b="1" dirty="0" smtClean="0">
                  <a:solidFill>
                    <a:schemeClr val="bg1"/>
                  </a:solidFill>
                </a:rPr>
                <a:t>2011</a:t>
              </a:r>
              <a:endParaRPr lang="en-US" sz="900" b="1" dirty="0">
                <a:solidFill>
                  <a:schemeClr val="bg1"/>
                </a:solidFill>
              </a:endParaRPr>
            </a:p>
          </p:txBody>
        </p:sp>
      </p:grpSp>
      <p:sp>
        <p:nvSpPr>
          <p:cNvPr id="28" name="TextBox 27"/>
          <p:cNvSpPr txBox="1"/>
          <p:nvPr/>
        </p:nvSpPr>
        <p:spPr>
          <a:xfrm>
            <a:off x="6509570" y="4423235"/>
            <a:ext cx="2133600" cy="276225"/>
          </a:xfrm>
          <a:prstGeom prst="rect">
            <a:avLst/>
          </a:prstGeom>
        </p:spPr>
        <p:txBody>
          <a:bodyPr wrap="square" anchor="ctr">
            <a:spAutoFit/>
          </a:bodyPr>
          <a:lstStyle/>
          <a:p>
            <a:pPr algn="ctr" fontAlgn="auto">
              <a:spcBef>
                <a:spcPts val="0"/>
              </a:spcBef>
              <a:spcAft>
                <a:spcPts val="0"/>
              </a:spcAft>
              <a:defRPr/>
            </a:pPr>
            <a:r>
              <a:rPr lang="en-US" sz="1200" dirty="0" smtClean="0">
                <a:latin typeface="+mn-lt"/>
                <a:cs typeface="Arial" pitchFamily="34" charset="0"/>
              </a:rPr>
              <a:t>F-Town </a:t>
            </a:r>
            <a:r>
              <a:rPr lang="en-US" sz="1200" dirty="0">
                <a:latin typeface="+mn-lt"/>
                <a:cs typeface="Arial" pitchFamily="34" charset="0"/>
              </a:rPr>
              <a:t>Building </a:t>
            </a:r>
          </a:p>
        </p:txBody>
      </p:sp>
      <p:sp>
        <p:nvSpPr>
          <p:cNvPr id="29" name="TextBox 28"/>
          <p:cNvSpPr txBox="1"/>
          <p:nvPr/>
        </p:nvSpPr>
        <p:spPr>
          <a:xfrm>
            <a:off x="6433370" y="2496590"/>
            <a:ext cx="2133600" cy="276225"/>
          </a:xfrm>
          <a:prstGeom prst="rect">
            <a:avLst/>
          </a:prstGeom>
        </p:spPr>
        <p:txBody>
          <a:bodyPr wrap="square" anchor="ctr">
            <a:spAutoFit/>
          </a:bodyPr>
          <a:lstStyle/>
          <a:p>
            <a:pPr algn="ctr" fontAlgn="auto">
              <a:spcBef>
                <a:spcPts val="0"/>
              </a:spcBef>
              <a:spcAft>
                <a:spcPts val="0"/>
              </a:spcAft>
              <a:defRPr/>
            </a:pPr>
            <a:r>
              <a:rPr lang="en-US" sz="1200" dirty="0">
                <a:latin typeface="+mn-lt"/>
                <a:cs typeface="Arial" pitchFamily="34" charset="0"/>
              </a:rPr>
              <a:t>FPT </a:t>
            </a:r>
            <a:r>
              <a:rPr lang="en-US" sz="1200" dirty="0" err="1" smtClean="0">
                <a:latin typeface="+mn-lt"/>
                <a:cs typeface="Arial" pitchFamily="34" charset="0"/>
              </a:rPr>
              <a:t>Danang</a:t>
            </a:r>
            <a:r>
              <a:rPr lang="en-US" sz="1200" dirty="0" smtClean="0">
                <a:latin typeface="+mn-lt"/>
                <a:cs typeface="Arial" pitchFamily="34" charset="0"/>
              </a:rPr>
              <a:t> </a:t>
            </a:r>
            <a:r>
              <a:rPr lang="en-US" sz="1200" dirty="0">
                <a:latin typeface="+mn-lt"/>
                <a:cs typeface="Arial" pitchFamily="34" charset="0"/>
              </a:rPr>
              <a:t>Building </a:t>
            </a:r>
          </a:p>
        </p:txBody>
      </p:sp>
      <p:pic>
        <p:nvPicPr>
          <p:cNvPr id="30" name="Picture 4" descr="http://viipip.com/images/newsdata/2010/1/20100113135445_viipipdotcom_1185toanhaFPT.jpg"/>
          <p:cNvPicPr>
            <a:picLocks noChangeAspect="1" noChangeArrowheads="1"/>
          </p:cNvPicPr>
          <p:nvPr/>
        </p:nvPicPr>
        <p:blipFill>
          <a:blip r:embed="rId8"/>
          <a:srcRect/>
          <a:stretch>
            <a:fillRect/>
          </a:stretch>
        </p:blipFill>
        <p:spPr bwMode="auto">
          <a:xfrm>
            <a:off x="6325840" y="903583"/>
            <a:ext cx="2317330" cy="1565297"/>
          </a:xfrm>
          <a:prstGeom prst="round2DiagRect">
            <a:avLst/>
          </a:prstGeom>
          <a:noFill/>
          <a:effectLst>
            <a:outerShdw blurRad="50800" dist="38100" dir="2700000" algn="tl" rotWithShape="0">
              <a:prstClr val="black">
                <a:alpha val="40000"/>
              </a:prstClr>
            </a:outerShdw>
          </a:effectLst>
        </p:spPr>
      </p:pic>
      <p:pic>
        <p:nvPicPr>
          <p:cNvPr id="31" name="Picture 6" descr="http://images.dvt.vn/Images/Uploaded/Share/2011/01/15/110115-FTown.JPG"/>
          <p:cNvPicPr>
            <a:picLocks noChangeAspect="1" noChangeArrowheads="1"/>
          </p:cNvPicPr>
          <p:nvPr/>
        </p:nvPicPr>
        <p:blipFill>
          <a:blip r:embed="rId9"/>
          <a:srcRect/>
          <a:stretch>
            <a:fillRect/>
          </a:stretch>
        </p:blipFill>
        <p:spPr bwMode="auto">
          <a:xfrm>
            <a:off x="6354102" y="2881317"/>
            <a:ext cx="2319696" cy="1555773"/>
          </a:xfrm>
          <a:prstGeom prst="round2Diag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7315794"/>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Rounded Rectangle 251"/>
          <p:cNvSpPr/>
          <p:nvPr/>
        </p:nvSpPr>
        <p:spPr>
          <a:xfrm>
            <a:off x="447078" y="1596205"/>
            <a:ext cx="2423083" cy="905642"/>
          </a:xfrm>
          <a:prstGeom prst="roundRect">
            <a:avLst>
              <a:gd name="adj" fmla="val 8814"/>
            </a:avLst>
          </a:prstGeom>
          <a:no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The Software Power House</a:t>
            </a:r>
            <a:endParaRPr lang="en-US" dirty="0"/>
          </a:p>
        </p:txBody>
      </p:sp>
      <p:sp>
        <p:nvSpPr>
          <p:cNvPr id="190" name="TextBox 189"/>
          <p:cNvSpPr txBox="1"/>
          <p:nvPr/>
        </p:nvSpPr>
        <p:spPr>
          <a:xfrm>
            <a:off x="6801626" y="2431418"/>
            <a:ext cx="616572" cy="279148"/>
          </a:xfrm>
          <a:prstGeom prst="rect">
            <a:avLst/>
          </a:prstGeom>
          <a:noFill/>
        </p:spPr>
        <p:txBody>
          <a:bodyPr wrap="square" rtlCol="0">
            <a:spAutoFit/>
          </a:bodyPr>
          <a:lstStyle/>
          <a:p>
            <a:r>
              <a:rPr lang="en-US" sz="1200" dirty="0" smtClean="0">
                <a:solidFill>
                  <a:schemeClr val="accent1"/>
                </a:solidFill>
              </a:rPr>
              <a:t>62.5</a:t>
            </a:r>
            <a:endParaRPr lang="en-US" sz="1200" dirty="0">
              <a:solidFill>
                <a:schemeClr val="accent1"/>
              </a:solidFill>
            </a:endParaRPr>
          </a:p>
        </p:txBody>
      </p:sp>
      <p:sp>
        <p:nvSpPr>
          <p:cNvPr id="23" name="Oval 22"/>
          <p:cNvSpPr/>
          <p:nvPr/>
        </p:nvSpPr>
        <p:spPr>
          <a:xfrm>
            <a:off x="1032709" y="5945082"/>
            <a:ext cx="557125" cy="277834"/>
          </a:xfrm>
          <a:prstGeom prst="ellipse">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999965" y="5943768"/>
            <a:ext cx="547250" cy="277834"/>
          </a:xfrm>
          <a:prstGeom prst="ellipse">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 name="Oval 24"/>
          <p:cNvSpPr/>
          <p:nvPr/>
        </p:nvSpPr>
        <p:spPr>
          <a:xfrm>
            <a:off x="2954353" y="5926591"/>
            <a:ext cx="547250" cy="277834"/>
          </a:xfrm>
          <a:prstGeom prst="ellipse">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p:cNvSpPr/>
          <p:nvPr/>
        </p:nvSpPr>
        <p:spPr>
          <a:xfrm>
            <a:off x="3952132" y="5926591"/>
            <a:ext cx="547250" cy="277834"/>
          </a:xfrm>
          <a:prstGeom prst="ellipse">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Oval 26"/>
          <p:cNvSpPr/>
          <p:nvPr/>
        </p:nvSpPr>
        <p:spPr>
          <a:xfrm>
            <a:off x="4933281" y="5927248"/>
            <a:ext cx="547250" cy="277834"/>
          </a:xfrm>
          <a:prstGeom prst="ellipse">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8" name="Oval 27"/>
          <p:cNvSpPr/>
          <p:nvPr/>
        </p:nvSpPr>
        <p:spPr>
          <a:xfrm>
            <a:off x="5889656" y="5925277"/>
            <a:ext cx="547250" cy="277834"/>
          </a:xfrm>
          <a:prstGeom prst="ellipse">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 name="Oval 30"/>
          <p:cNvSpPr/>
          <p:nvPr/>
        </p:nvSpPr>
        <p:spPr>
          <a:xfrm>
            <a:off x="6846395" y="5899538"/>
            <a:ext cx="547250" cy="277834"/>
          </a:xfrm>
          <a:prstGeom prst="ellipse">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1" name="Oval 50"/>
          <p:cNvSpPr/>
          <p:nvPr/>
        </p:nvSpPr>
        <p:spPr>
          <a:xfrm>
            <a:off x="1032709" y="5211727"/>
            <a:ext cx="534431" cy="534431"/>
          </a:xfrm>
          <a:prstGeom prst="ellipse">
            <a:avLst/>
          </a:prstGeom>
          <a:solidFill>
            <a:schemeClr val="tx2">
              <a:lumMod val="60000"/>
              <a:lumOff val="40000"/>
              <a:alpha val="4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2" name="Oval 51"/>
          <p:cNvSpPr/>
          <p:nvPr/>
        </p:nvSpPr>
        <p:spPr>
          <a:xfrm>
            <a:off x="1270552" y="4827285"/>
            <a:ext cx="381145" cy="381145"/>
          </a:xfrm>
          <a:prstGeom prst="ellipse">
            <a:avLst/>
          </a:prstGeom>
          <a:solidFill>
            <a:srgbClr val="FF6600">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57" name="Straight Connector 56"/>
          <p:cNvCxnSpPr>
            <a:stCxn id="23" idx="0"/>
            <a:endCxn id="51" idx="4"/>
          </p:cNvCxnSpPr>
          <p:nvPr/>
        </p:nvCxnSpPr>
        <p:spPr>
          <a:xfrm flipH="1" flipV="1">
            <a:off x="1299925" y="5746158"/>
            <a:ext cx="11347" cy="198924"/>
          </a:xfrm>
          <a:prstGeom prst="line">
            <a:avLst/>
          </a:prstGeom>
          <a:ln w="9525"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23" idx="0"/>
            <a:endCxn id="52" idx="4"/>
          </p:cNvCxnSpPr>
          <p:nvPr/>
        </p:nvCxnSpPr>
        <p:spPr>
          <a:xfrm flipV="1">
            <a:off x="1311272" y="5208430"/>
            <a:ext cx="149853" cy="736652"/>
          </a:xfrm>
          <a:prstGeom prst="line">
            <a:avLst/>
          </a:prstGeom>
          <a:ln w="12700" cmpd="sng">
            <a:solidFill>
              <a:srgbClr val="F79646"/>
            </a:solidFill>
          </a:ln>
          <a:effectLst/>
        </p:spPr>
        <p:style>
          <a:lnRef idx="2">
            <a:schemeClr val="accent1"/>
          </a:lnRef>
          <a:fillRef idx="0">
            <a:schemeClr val="accent1"/>
          </a:fillRef>
          <a:effectRef idx="1">
            <a:schemeClr val="accent1"/>
          </a:effectRef>
          <a:fontRef idx="minor">
            <a:schemeClr val="tx1"/>
          </a:fontRef>
        </p:style>
      </p:cxnSp>
      <p:sp>
        <p:nvSpPr>
          <p:cNvPr id="64" name="Oval 63"/>
          <p:cNvSpPr/>
          <p:nvPr/>
        </p:nvSpPr>
        <p:spPr>
          <a:xfrm>
            <a:off x="1916835" y="5029714"/>
            <a:ext cx="593489" cy="593487"/>
          </a:xfrm>
          <a:prstGeom prst="ellipse">
            <a:avLst/>
          </a:prstGeom>
          <a:solidFill>
            <a:schemeClr val="tx2">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Oval 64"/>
          <p:cNvSpPr/>
          <p:nvPr/>
        </p:nvSpPr>
        <p:spPr>
          <a:xfrm>
            <a:off x="2218170" y="4416013"/>
            <a:ext cx="417435" cy="417435"/>
          </a:xfrm>
          <a:prstGeom prst="ellipse">
            <a:avLst/>
          </a:prstGeom>
          <a:solidFill>
            <a:srgbClr val="FF6600">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TextBox 74"/>
          <p:cNvSpPr txBox="1"/>
          <p:nvPr/>
        </p:nvSpPr>
        <p:spPr>
          <a:xfrm>
            <a:off x="824239" y="5035604"/>
            <a:ext cx="475686" cy="276999"/>
          </a:xfrm>
          <a:prstGeom prst="rect">
            <a:avLst/>
          </a:prstGeom>
          <a:noFill/>
        </p:spPr>
        <p:txBody>
          <a:bodyPr wrap="square" rtlCol="0">
            <a:spAutoFit/>
          </a:bodyPr>
          <a:lstStyle/>
          <a:p>
            <a:r>
              <a:rPr lang="en-US" sz="1200" dirty="0" smtClean="0">
                <a:solidFill>
                  <a:schemeClr val="accent1"/>
                </a:solidFill>
              </a:rPr>
              <a:t>9.2</a:t>
            </a:r>
            <a:endParaRPr lang="en-US" sz="1200" dirty="0">
              <a:solidFill>
                <a:schemeClr val="accent1"/>
              </a:solidFill>
            </a:endParaRPr>
          </a:p>
        </p:txBody>
      </p:sp>
      <p:sp>
        <p:nvSpPr>
          <p:cNvPr id="76" name="TextBox 75"/>
          <p:cNvSpPr txBox="1"/>
          <p:nvPr/>
        </p:nvSpPr>
        <p:spPr>
          <a:xfrm>
            <a:off x="1271892" y="4540708"/>
            <a:ext cx="552754" cy="276999"/>
          </a:xfrm>
          <a:prstGeom prst="rect">
            <a:avLst/>
          </a:prstGeom>
          <a:noFill/>
        </p:spPr>
        <p:txBody>
          <a:bodyPr wrap="square" rtlCol="0">
            <a:spAutoFit/>
          </a:bodyPr>
          <a:lstStyle/>
          <a:p>
            <a:r>
              <a:rPr lang="en-US" sz="1200" dirty="0" smtClean="0">
                <a:solidFill>
                  <a:schemeClr val="accent6"/>
                </a:solidFill>
              </a:rPr>
              <a:t>1,000</a:t>
            </a:r>
            <a:endParaRPr lang="en-US" sz="1200" dirty="0">
              <a:solidFill>
                <a:schemeClr val="accent6"/>
              </a:solidFill>
            </a:endParaRPr>
          </a:p>
        </p:txBody>
      </p:sp>
      <p:sp>
        <p:nvSpPr>
          <p:cNvPr id="77" name="TextBox 76"/>
          <p:cNvSpPr txBox="1"/>
          <p:nvPr/>
        </p:nvSpPr>
        <p:spPr>
          <a:xfrm>
            <a:off x="1013812" y="5943768"/>
            <a:ext cx="631442" cy="279148"/>
          </a:xfrm>
          <a:prstGeom prst="rect">
            <a:avLst/>
          </a:prstGeom>
          <a:noFill/>
        </p:spPr>
        <p:txBody>
          <a:bodyPr wrap="square" rtlCol="0">
            <a:spAutoFit/>
          </a:bodyPr>
          <a:lstStyle/>
          <a:p>
            <a:pPr algn="ctr"/>
            <a:r>
              <a:rPr lang="en-US" sz="1200" dirty="0" smtClean="0"/>
              <a:t>2005</a:t>
            </a:r>
            <a:endParaRPr lang="en-US" sz="1200" dirty="0"/>
          </a:p>
        </p:txBody>
      </p:sp>
      <p:sp>
        <p:nvSpPr>
          <p:cNvPr id="78" name="TextBox 77"/>
          <p:cNvSpPr txBox="1"/>
          <p:nvPr/>
        </p:nvSpPr>
        <p:spPr>
          <a:xfrm>
            <a:off x="1930690" y="5943768"/>
            <a:ext cx="631442" cy="279148"/>
          </a:xfrm>
          <a:prstGeom prst="rect">
            <a:avLst/>
          </a:prstGeom>
          <a:noFill/>
        </p:spPr>
        <p:txBody>
          <a:bodyPr wrap="square" rtlCol="0">
            <a:spAutoFit/>
          </a:bodyPr>
          <a:lstStyle/>
          <a:p>
            <a:pPr algn="ctr"/>
            <a:r>
              <a:rPr lang="en-US" sz="1200" dirty="0" smtClean="0"/>
              <a:t>2006</a:t>
            </a:r>
            <a:endParaRPr lang="en-US" sz="1200" dirty="0"/>
          </a:p>
        </p:txBody>
      </p:sp>
      <p:sp>
        <p:nvSpPr>
          <p:cNvPr id="79" name="TextBox 78"/>
          <p:cNvSpPr txBox="1"/>
          <p:nvPr/>
        </p:nvSpPr>
        <p:spPr>
          <a:xfrm>
            <a:off x="2897871" y="5940446"/>
            <a:ext cx="631442" cy="279148"/>
          </a:xfrm>
          <a:prstGeom prst="rect">
            <a:avLst/>
          </a:prstGeom>
          <a:noFill/>
        </p:spPr>
        <p:txBody>
          <a:bodyPr wrap="square" rtlCol="0">
            <a:spAutoFit/>
          </a:bodyPr>
          <a:lstStyle/>
          <a:p>
            <a:pPr algn="ctr"/>
            <a:r>
              <a:rPr lang="en-US" sz="1200" dirty="0" smtClean="0"/>
              <a:t>2007</a:t>
            </a:r>
            <a:endParaRPr lang="en-US" sz="1200" dirty="0"/>
          </a:p>
        </p:txBody>
      </p:sp>
      <p:sp>
        <p:nvSpPr>
          <p:cNvPr id="80" name="TextBox 79"/>
          <p:cNvSpPr txBox="1"/>
          <p:nvPr/>
        </p:nvSpPr>
        <p:spPr>
          <a:xfrm>
            <a:off x="3928355" y="5943768"/>
            <a:ext cx="631442" cy="279148"/>
          </a:xfrm>
          <a:prstGeom prst="rect">
            <a:avLst/>
          </a:prstGeom>
          <a:noFill/>
        </p:spPr>
        <p:txBody>
          <a:bodyPr wrap="square" rtlCol="0">
            <a:spAutoFit/>
          </a:bodyPr>
          <a:lstStyle/>
          <a:p>
            <a:pPr algn="ctr"/>
            <a:r>
              <a:rPr lang="en-US" sz="1200" dirty="0" smtClean="0"/>
              <a:t>2008</a:t>
            </a:r>
            <a:endParaRPr lang="en-US" sz="1200" dirty="0"/>
          </a:p>
        </p:txBody>
      </p:sp>
      <p:sp>
        <p:nvSpPr>
          <p:cNvPr id="81" name="TextBox 80"/>
          <p:cNvSpPr txBox="1"/>
          <p:nvPr/>
        </p:nvSpPr>
        <p:spPr>
          <a:xfrm>
            <a:off x="4876799" y="5925277"/>
            <a:ext cx="631442" cy="279148"/>
          </a:xfrm>
          <a:prstGeom prst="rect">
            <a:avLst/>
          </a:prstGeom>
          <a:noFill/>
        </p:spPr>
        <p:txBody>
          <a:bodyPr wrap="square" rtlCol="0">
            <a:spAutoFit/>
          </a:bodyPr>
          <a:lstStyle/>
          <a:p>
            <a:pPr algn="ctr"/>
            <a:r>
              <a:rPr lang="en-US" sz="1200" dirty="0" smtClean="0"/>
              <a:t>2009</a:t>
            </a:r>
            <a:endParaRPr lang="en-US" sz="1200" dirty="0"/>
          </a:p>
        </p:txBody>
      </p:sp>
      <p:sp>
        <p:nvSpPr>
          <p:cNvPr id="82" name="TextBox 81"/>
          <p:cNvSpPr txBox="1"/>
          <p:nvPr/>
        </p:nvSpPr>
        <p:spPr>
          <a:xfrm>
            <a:off x="5861946" y="5925277"/>
            <a:ext cx="631442" cy="279148"/>
          </a:xfrm>
          <a:prstGeom prst="rect">
            <a:avLst/>
          </a:prstGeom>
          <a:noFill/>
        </p:spPr>
        <p:txBody>
          <a:bodyPr wrap="square" rtlCol="0">
            <a:spAutoFit/>
          </a:bodyPr>
          <a:lstStyle/>
          <a:p>
            <a:pPr algn="ctr"/>
            <a:r>
              <a:rPr lang="en-US" sz="1200" dirty="0" smtClean="0"/>
              <a:t>2010</a:t>
            </a:r>
            <a:endParaRPr lang="en-US" sz="1200" dirty="0"/>
          </a:p>
        </p:txBody>
      </p:sp>
      <p:sp>
        <p:nvSpPr>
          <p:cNvPr id="84" name="TextBox 83"/>
          <p:cNvSpPr txBox="1"/>
          <p:nvPr/>
        </p:nvSpPr>
        <p:spPr>
          <a:xfrm>
            <a:off x="6796125" y="5913393"/>
            <a:ext cx="631442" cy="279148"/>
          </a:xfrm>
          <a:prstGeom prst="rect">
            <a:avLst/>
          </a:prstGeom>
          <a:noFill/>
        </p:spPr>
        <p:txBody>
          <a:bodyPr wrap="square" rtlCol="0">
            <a:spAutoFit/>
          </a:bodyPr>
          <a:lstStyle/>
          <a:p>
            <a:pPr algn="ctr"/>
            <a:r>
              <a:rPr lang="en-US" sz="1200" dirty="0" smtClean="0"/>
              <a:t>2011</a:t>
            </a:r>
            <a:endParaRPr lang="en-US" sz="1200" dirty="0"/>
          </a:p>
        </p:txBody>
      </p:sp>
      <p:sp>
        <p:nvSpPr>
          <p:cNvPr id="110" name="TextBox 109"/>
          <p:cNvSpPr txBox="1"/>
          <p:nvPr/>
        </p:nvSpPr>
        <p:spPr>
          <a:xfrm>
            <a:off x="1861415" y="4800170"/>
            <a:ext cx="475686" cy="276999"/>
          </a:xfrm>
          <a:prstGeom prst="rect">
            <a:avLst/>
          </a:prstGeom>
          <a:noFill/>
        </p:spPr>
        <p:txBody>
          <a:bodyPr wrap="square" rtlCol="0">
            <a:spAutoFit/>
          </a:bodyPr>
          <a:lstStyle/>
          <a:p>
            <a:r>
              <a:rPr lang="en-US" sz="1200" dirty="0" smtClean="0">
                <a:solidFill>
                  <a:schemeClr val="accent1"/>
                </a:solidFill>
              </a:rPr>
              <a:t>16.6</a:t>
            </a:r>
            <a:endParaRPr lang="en-US" sz="1200" dirty="0">
              <a:solidFill>
                <a:schemeClr val="accent1"/>
              </a:solidFill>
            </a:endParaRPr>
          </a:p>
        </p:txBody>
      </p:sp>
      <p:sp>
        <p:nvSpPr>
          <p:cNvPr id="111" name="TextBox 110"/>
          <p:cNvSpPr txBox="1"/>
          <p:nvPr/>
        </p:nvSpPr>
        <p:spPr>
          <a:xfrm>
            <a:off x="2241059" y="4152869"/>
            <a:ext cx="583680" cy="276999"/>
          </a:xfrm>
          <a:prstGeom prst="rect">
            <a:avLst/>
          </a:prstGeom>
          <a:noFill/>
        </p:spPr>
        <p:txBody>
          <a:bodyPr wrap="square" rtlCol="0">
            <a:spAutoFit/>
          </a:bodyPr>
          <a:lstStyle/>
          <a:p>
            <a:r>
              <a:rPr lang="en-US" sz="1200" dirty="0" smtClean="0">
                <a:solidFill>
                  <a:schemeClr val="accent6"/>
                </a:solidFill>
              </a:rPr>
              <a:t>1,700</a:t>
            </a:r>
            <a:endParaRPr lang="en-US" sz="1200" dirty="0">
              <a:solidFill>
                <a:schemeClr val="accent6"/>
              </a:solidFill>
            </a:endParaRPr>
          </a:p>
        </p:txBody>
      </p:sp>
      <p:cxnSp>
        <p:nvCxnSpPr>
          <p:cNvPr id="113" name="Straight Connector 112"/>
          <p:cNvCxnSpPr>
            <a:stCxn id="24" idx="0"/>
            <a:endCxn id="64" idx="4"/>
          </p:cNvCxnSpPr>
          <p:nvPr/>
        </p:nvCxnSpPr>
        <p:spPr>
          <a:xfrm flipH="1" flipV="1">
            <a:off x="2213580" y="5623201"/>
            <a:ext cx="60010" cy="320567"/>
          </a:xfrm>
          <a:prstGeom prst="line">
            <a:avLst/>
          </a:prstGeom>
          <a:ln w="9525"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a:stCxn id="24" idx="0"/>
            <a:endCxn id="65" idx="4"/>
          </p:cNvCxnSpPr>
          <p:nvPr/>
        </p:nvCxnSpPr>
        <p:spPr>
          <a:xfrm flipV="1">
            <a:off x="2273590" y="4833448"/>
            <a:ext cx="153298" cy="1110320"/>
          </a:xfrm>
          <a:prstGeom prst="line">
            <a:avLst/>
          </a:prstGeom>
          <a:ln w="12700" cmpd="sng">
            <a:solidFill>
              <a:srgbClr val="F79646"/>
            </a:solidFill>
          </a:ln>
          <a:effectLst/>
        </p:spPr>
        <p:style>
          <a:lnRef idx="2">
            <a:schemeClr val="accent1"/>
          </a:lnRef>
          <a:fillRef idx="0">
            <a:schemeClr val="accent1"/>
          </a:fillRef>
          <a:effectRef idx="1">
            <a:schemeClr val="accent1"/>
          </a:effectRef>
          <a:fontRef idx="minor">
            <a:schemeClr val="tx1"/>
          </a:fontRef>
        </p:style>
      </p:cxnSp>
      <p:sp>
        <p:nvSpPr>
          <p:cNvPr id="122" name="Oval 121"/>
          <p:cNvSpPr/>
          <p:nvPr/>
        </p:nvSpPr>
        <p:spPr>
          <a:xfrm>
            <a:off x="2847981" y="4544251"/>
            <a:ext cx="667477" cy="667476"/>
          </a:xfrm>
          <a:prstGeom prst="ellipse">
            <a:avLst/>
          </a:prstGeom>
          <a:solidFill>
            <a:schemeClr val="tx2">
              <a:lumMod val="60000"/>
              <a:lumOff val="4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p:cNvSpPr/>
          <p:nvPr/>
        </p:nvSpPr>
        <p:spPr>
          <a:xfrm>
            <a:off x="3241833" y="3796743"/>
            <a:ext cx="469847" cy="469848"/>
          </a:xfrm>
          <a:prstGeom prst="ellipse">
            <a:avLst/>
          </a:prstGeom>
          <a:solidFill>
            <a:srgbClr val="FF6600">
              <a:alpha val="5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TextBox 123"/>
          <p:cNvSpPr txBox="1"/>
          <p:nvPr/>
        </p:nvSpPr>
        <p:spPr>
          <a:xfrm>
            <a:off x="2912788" y="4291368"/>
            <a:ext cx="475686" cy="276999"/>
          </a:xfrm>
          <a:prstGeom prst="rect">
            <a:avLst/>
          </a:prstGeom>
          <a:noFill/>
        </p:spPr>
        <p:txBody>
          <a:bodyPr wrap="square" rtlCol="0">
            <a:spAutoFit/>
          </a:bodyPr>
          <a:lstStyle/>
          <a:p>
            <a:r>
              <a:rPr lang="en-US" sz="1200" dirty="0" smtClean="0">
                <a:solidFill>
                  <a:schemeClr val="accent1"/>
                </a:solidFill>
              </a:rPr>
              <a:t>29.6</a:t>
            </a:r>
            <a:endParaRPr lang="en-US" sz="1200" dirty="0">
              <a:solidFill>
                <a:schemeClr val="accent1"/>
              </a:solidFill>
            </a:endParaRPr>
          </a:p>
        </p:txBody>
      </p:sp>
      <p:sp>
        <p:nvSpPr>
          <p:cNvPr id="125" name="TextBox 124"/>
          <p:cNvSpPr txBox="1"/>
          <p:nvPr/>
        </p:nvSpPr>
        <p:spPr>
          <a:xfrm>
            <a:off x="3214123" y="3549819"/>
            <a:ext cx="644957" cy="276999"/>
          </a:xfrm>
          <a:prstGeom prst="rect">
            <a:avLst/>
          </a:prstGeom>
          <a:noFill/>
        </p:spPr>
        <p:txBody>
          <a:bodyPr wrap="square" rtlCol="0">
            <a:spAutoFit/>
          </a:bodyPr>
          <a:lstStyle/>
          <a:p>
            <a:r>
              <a:rPr lang="en-US" sz="1200" dirty="0" smtClean="0">
                <a:solidFill>
                  <a:schemeClr val="accent6"/>
                </a:solidFill>
              </a:rPr>
              <a:t>2,300</a:t>
            </a:r>
            <a:endParaRPr lang="en-US" sz="1200" dirty="0">
              <a:solidFill>
                <a:schemeClr val="accent6"/>
              </a:solidFill>
            </a:endParaRPr>
          </a:p>
        </p:txBody>
      </p:sp>
      <p:cxnSp>
        <p:nvCxnSpPr>
          <p:cNvPr id="127" name="Straight Connector 126"/>
          <p:cNvCxnSpPr>
            <a:stCxn id="25" idx="0"/>
            <a:endCxn id="122" idx="4"/>
          </p:cNvCxnSpPr>
          <p:nvPr/>
        </p:nvCxnSpPr>
        <p:spPr>
          <a:xfrm flipH="1" flipV="1">
            <a:off x="3181720" y="5211727"/>
            <a:ext cx="46258" cy="714864"/>
          </a:xfrm>
          <a:prstGeom prst="line">
            <a:avLst/>
          </a:prstGeom>
          <a:ln w="9525"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flipV="1">
            <a:off x="3200268" y="4266591"/>
            <a:ext cx="248779" cy="1660000"/>
          </a:xfrm>
          <a:prstGeom prst="line">
            <a:avLst/>
          </a:prstGeom>
          <a:ln w="12700" cmpd="sng">
            <a:solidFill>
              <a:srgbClr val="F79646"/>
            </a:solidFill>
          </a:ln>
          <a:effectLst/>
        </p:spPr>
        <p:style>
          <a:lnRef idx="2">
            <a:schemeClr val="accent1"/>
          </a:lnRef>
          <a:fillRef idx="0">
            <a:schemeClr val="accent1"/>
          </a:fillRef>
          <a:effectRef idx="1">
            <a:schemeClr val="accent1"/>
          </a:effectRef>
          <a:fontRef idx="minor">
            <a:schemeClr val="tx1"/>
          </a:fontRef>
        </p:style>
      </p:cxnSp>
      <p:sp>
        <p:nvSpPr>
          <p:cNvPr id="138" name="Oval 137"/>
          <p:cNvSpPr/>
          <p:nvPr/>
        </p:nvSpPr>
        <p:spPr>
          <a:xfrm>
            <a:off x="3769364" y="3820690"/>
            <a:ext cx="756377" cy="756376"/>
          </a:xfrm>
          <a:prstGeom prst="ellipse">
            <a:avLst/>
          </a:prstGeom>
          <a:solidFill>
            <a:schemeClr val="tx2">
              <a:lumMod val="60000"/>
              <a:lumOff val="40000"/>
              <a:alpha val="6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9" name="Oval 138"/>
          <p:cNvSpPr/>
          <p:nvPr/>
        </p:nvSpPr>
        <p:spPr>
          <a:xfrm>
            <a:off x="4267322" y="3448339"/>
            <a:ext cx="409421" cy="409421"/>
          </a:xfrm>
          <a:prstGeom prst="ellipse">
            <a:avLst/>
          </a:prstGeom>
          <a:solidFill>
            <a:srgbClr val="FF6600">
              <a:alpha val="5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0" name="TextBox 139"/>
          <p:cNvSpPr txBox="1"/>
          <p:nvPr/>
        </p:nvSpPr>
        <p:spPr>
          <a:xfrm>
            <a:off x="3893135" y="3608471"/>
            <a:ext cx="563331" cy="276999"/>
          </a:xfrm>
          <a:prstGeom prst="rect">
            <a:avLst/>
          </a:prstGeom>
          <a:noFill/>
        </p:spPr>
        <p:txBody>
          <a:bodyPr wrap="square" rtlCol="0">
            <a:spAutoFit/>
          </a:bodyPr>
          <a:lstStyle/>
          <a:p>
            <a:r>
              <a:rPr lang="en-US" sz="1200" dirty="0" smtClean="0">
                <a:solidFill>
                  <a:schemeClr val="accent1"/>
                </a:solidFill>
              </a:rPr>
              <a:t>42</a:t>
            </a:r>
            <a:endParaRPr lang="en-US" sz="1200" dirty="0">
              <a:solidFill>
                <a:schemeClr val="accent1"/>
              </a:solidFill>
            </a:endParaRPr>
          </a:p>
        </p:txBody>
      </p:sp>
      <p:sp>
        <p:nvSpPr>
          <p:cNvPr id="141" name="TextBox 140"/>
          <p:cNvSpPr txBox="1"/>
          <p:nvPr/>
        </p:nvSpPr>
        <p:spPr>
          <a:xfrm>
            <a:off x="4275430" y="3166969"/>
            <a:ext cx="587514" cy="276999"/>
          </a:xfrm>
          <a:prstGeom prst="rect">
            <a:avLst/>
          </a:prstGeom>
          <a:noFill/>
        </p:spPr>
        <p:txBody>
          <a:bodyPr wrap="square" rtlCol="0">
            <a:spAutoFit/>
          </a:bodyPr>
          <a:lstStyle/>
          <a:p>
            <a:r>
              <a:rPr lang="en-US" sz="1200" dirty="0" smtClean="0">
                <a:solidFill>
                  <a:schemeClr val="accent6"/>
                </a:solidFill>
              </a:rPr>
              <a:t>2,700</a:t>
            </a:r>
            <a:endParaRPr lang="en-US" sz="1200" dirty="0">
              <a:solidFill>
                <a:schemeClr val="accent6"/>
              </a:solidFill>
            </a:endParaRPr>
          </a:p>
        </p:txBody>
      </p:sp>
      <p:cxnSp>
        <p:nvCxnSpPr>
          <p:cNvPr id="143" name="Straight Connector 142"/>
          <p:cNvCxnSpPr>
            <a:stCxn id="26" idx="0"/>
            <a:endCxn id="138" idx="4"/>
          </p:cNvCxnSpPr>
          <p:nvPr/>
        </p:nvCxnSpPr>
        <p:spPr>
          <a:xfrm flipH="1" flipV="1">
            <a:off x="4147553" y="4577066"/>
            <a:ext cx="78204" cy="1349525"/>
          </a:xfrm>
          <a:prstGeom prst="line">
            <a:avLst/>
          </a:prstGeom>
          <a:ln w="9525"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flipV="1">
            <a:off x="4174801" y="3847748"/>
            <a:ext cx="281665" cy="2096020"/>
          </a:xfrm>
          <a:prstGeom prst="line">
            <a:avLst/>
          </a:prstGeom>
          <a:ln w="12700" cmpd="sng">
            <a:solidFill>
              <a:srgbClr val="F79646"/>
            </a:solidFill>
          </a:ln>
          <a:effectLst/>
        </p:spPr>
        <p:style>
          <a:lnRef idx="2">
            <a:schemeClr val="accent1"/>
          </a:lnRef>
          <a:fillRef idx="0">
            <a:schemeClr val="accent1"/>
          </a:fillRef>
          <a:effectRef idx="1">
            <a:schemeClr val="accent1"/>
          </a:effectRef>
          <a:fontRef idx="minor">
            <a:schemeClr val="tx1"/>
          </a:fontRef>
        </p:style>
      </p:cxnSp>
      <p:sp>
        <p:nvSpPr>
          <p:cNvPr id="162" name="Oval 161"/>
          <p:cNvSpPr/>
          <p:nvPr/>
        </p:nvSpPr>
        <p:spPr>
          <a:xfrm>
            <a:off x="4672215" y="3812963"/>
            <a:ext cx="808316" cy="760820"/>
          </a:xfrm>
          <a:prstGeom prst="ellipse">
            <a:avLst/>
          </a:prstGeom>
          <a:solidFill>
            <a:schemeClr val="tx2">
              <a:lumMod val="60000"/>
              <a:lumOff val="40000"/>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3" name="Oval 162"/>
          <p:cNvSpPr/>
          <p:nvPr/>
        </p:nvSpPr>
        <p:spPr>
          <a:xfrm>
            <a:off x="5192690" y="3388548"/>
            <a:ext cx="409421" cy="409421"/>
          </a:xfrm>
          <a:prstGeom prst="ellipse">
            <a:avLst/>
          </a:prstGeom>
          <a:solidFill>
            <a:srgbClr val="FF6600">
              <a:alpha val="6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p:cNvSpPr txBox="1"/>
          <p:nvPr/>
        </p:nvSpPr>
        <p:spPr>
          <a:xfrm>
            <a:off x="4836297" y="3570749"/>
            <a:ext cx="540524" cy="276999"/>
          </a:xfrm>
          <a:prstGeom prst="rect">
            <a:avLst/>
          </a:prstGeom>
          <a:noFill/>
        </p:spPr>
        <p:txBody>
          <a:bodyPr wrap="square" rtlCol="0">
            <a:spAutoFit/>
          </a:bodyPr>
          <a:lstStyle/>
          <a:p>
            <a:r>
              <a:rPr lang="en-US" sz="1200" dirty="0" smtClean="0">
                <a:solidFill>
                  <a:schemeClr val="accent1"/>
                </a:solidFill>
              </a:rPr>
              <a:t>42</a:t>
            </a:r>
            <a:endParaRPr lang="en-US" sz="1200" dirty="0">
              <a:solidFill>
                <a:schemeClr val="accent1"/>
              </a:solidFill>
            </a:endParaRPr>
          </a:p>
        </p:txBody>
      </p:sp>
      <p:sp>
        <p:nvSpPr>
          <p:cNvPr id="165" name="TextBox 164"/>
          <p:cNvSpPr txBox="1"/>
          <p:nvPr/>
        </p:nvSpPr>
        <p:spPr>
          <a:xfrm>
            <a:off x="5130203" y="3189690"/>
            <a:ext cx="662468" cy="276999"/>
          </a:xfrm>
          <a:prstGeom prst="rect">
            <a:avLst/>
          </a:prstGeom>
          <a:noFill/>
        </p:spPr>
        <p:txBody>
          <a:bodyPr wrap="square" rtlCol="0">
            <a:spAutoFit/>
          </a:bodyPr>
          <a:lstStyle/>
          <a:p>
            <a:r>
              <a:rPr lang="en-US" sz="1200" dirty="0" smtClean="0">
                <a:solidFill>
                  <a:schemeClr val="accent6"/>
                </a:solidFill>
              </a:rPr>
              <a:t>2,700</a:t>
            </a:r>
            <a:endParaRPr lang="en-US" sz="1200" dirty="0">
              <a:solidFill>
                <a:schemeClr val="accent6"/>
              </a:solidFill>
            </a:endParaRPr>
          </a:p>
        </p:txBody>
      </p:sp>
      <p:cxnSp>
        <p:nvCxnSpPr>
          <p:cNvPr id="167" name="Straight Connector 166"/>
          <p:cNvCxnSpPr>
            <a:stCxn id="162" idx="4"/>
            <a:endCxn id="27" idx="0"/>
          </p:cNvCxnSpPr>
          <p:nvPr/>
        </p:nvCxnSpPr>
        <p:spPr>
          <a:xfrm>
            <a:off x="5076373" y="4573783"/>
            <a:ext cx="130533" cy="1353465"/>
          </a:xfrm>
          <a:prstGeom prst="line">
            <a:avLst/>
          </a:prstGeom>
          <a:ln w="9525"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flipV="1">
            <a:off x="5206906" y="3811824"/>
            <a:ext cx="190495" cy="2101569"/>
          </a:xfrm>
          <a:prstGeom prst="line">
            <a:avLst/>
          </a:prstGeom>
          <a:ln w="12700" cmpd="sng">
            <a:solidFill>
              <a:srgbClr val="F79646"/>
            </a:solidFill>
          </a:ln>
          <a:effectLst/>
        </p:spPr>
        <p:style>
          <a:lnRef idx="2">
            <a:schemeClr val="accent1"/>
          </a:lnRef>
          <a:fillRef idx="0">
            <a:schemeClr val="accent1"/>
          </a:fillRef>
          <a:effectRef idx="1">
            <a:schemeClr val="accent1"/>
          </a:effectRef>
          <a:fontRef idx="minor">
            <a:schemeClr val="tx1"/>
          </a:fontRef>
        </p:style>
      </p:cxnSp>
      <p:sp>
        <p:nvSpPr>
          <p:cNvPr id="180" name="Oval 179"/>
          <p:cNvSpPr/>
          <p:nvPr/>
        </p:nvSpPr>
        <p:spPr>
          <a:xfrm>
            <a:off x="6159806" y="3084601"/>
            <a:ext cx="409421" cy="409421"/>
          </a:xfrm>
          <a:prstGeom prst="ellipse">
            <a:avLst/>
          </a:prstGeom>
          <a:solidFill>
            <a:srgbClr val="FF6600">
              <a:alpha val="6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1" name="TextBox 180"/>
          <p:cNvSpPr txBox="1"/>
          <p:nvPr/>
        </p:nvSpPr>
        <p:spPr>
          <a:xfrm>
            <a:off x="5783730" y="2981343"/>
            <a:ext cx="563331" cy="276999"/>
          </a:xfrm>
          <a:prstGeom prst="rect">
            <a:avLst/>
          </a:prstGeom>
          <a:noFill/>
        </p:spPr>
        <p:txBody>
          <a:bodyPr wrap="square" rtlCol="0">
            <a:spAutoFit/>
          </a:bodyPr>
          <a:lstStyle/>
          <a:p>
            <a:r>
              <a:rPr lang="en-US" sz="1200" dirty="0" smtClean="0">
                <a:solidFill>
                  <a:schemeClr val="accent1"/>
                </a:solidFill>
              </a:rPr>
              <a:t>52</a:t>
            </a:r>
            <a:endParaRPr lang="en-US" sz="1200" dirty="0">
              <a:solidFill>
                <a:schemeClr val="accent1"/>
              </a:solidFill>
            </a:endParaRPr>
          </a:p>
        </p:txBody>
      </p:sp>
      <p:sp>
        <p:nvSpPr>
          <p:cNvPr id="182" name="TextBox 181"/>
          <p:cNvSpPr txBox="1"/>
          <p:nvPr/>
        </p:nvSpPr>
        <p:spPr>
          <a:xfrm>
            <a:off x="6036080" y="2724421"/>
            <a:ext cx="637748" cy="276999"/>
          </a:xfrm>
          <a:prstGeom prst="rect">
            <a:avLst/>
          </a:prstGeom>
          <a:noFill/>
        </p:spPr>
        <p:txBody>
          <a:bodyPr wrap="square" rtlCol="0">
            <a:spAutoFit/>
          </a:bodyPr>
          <a:lstStyle/>
          <a:p>
            <a:r>
              <a:rPr lang="en-US" sz="1200" dirty="0" smtClean="0">
                <a:solidFill>
                  <a:schemeClr val="accent6"/>
                </a:solidFill>
              </a:rPr>
              <a:t>3,100</a:t>
            </a:r>
            <a:endParaRPr lang="en-US" sz="1200" dirty="0">
              <a:solidFill>
                <a:schemeClr val="accent6"/>
              </a:solidFill>
            </a:endParaRPr>
          </a:p>
        </p:txBody>
      </p:sp>
      <p:cxnSp>
        <p:nvCxnSpPr>
          <p:cNvPr id="184" name="Straight Connector 183"/>
          <p:cNvCxnSpPr>
            <a:stCxn id="28" idx="0"/>
            <a:endCxn id="218" idx="4"/>
          </p:cNvCxnSpPr>
          <p:nvPr/>
        </p:nvCxnSpPr>
        <p:spPr>
          <a:xfrm flipH="1" flipV="1">
            <a:off x="6052441" y="4005930"/>
            <a:ext cx="110840" cy="1919347"/>
          </a:xfrm>
          <a:prstGeom prst="line">
            <a:avLst/>
          </a:prstGeom>
          <a:ln w="9525"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a:stCxn id="28" idx="0"/>
            <a:endCxn id="180" idx="4"/>
          </p:cNvCxnSpPr>
          <p:nvPr/>
        </p:nvCxnSpPr>
        <p:spPr>
          <a:xfrm flipV="1">
            <a:off x="6163281" y="3494022"/>
            <a:ext cx="201236" cy="2431255"/>
          </a:xfrm>
          <a:prstGeom prst="line">
            <a:avLst/>
          </a:prstGeom>
          <a:ln w="12700" cmpd="sng">
            <a:solidFill>
              <a:srgbClr val="F79646"/>
            </a:solidFill>
          </a:ln>
          <a:effectLst/>
        </p:spPr>
        <p:style>
          <a:lnRef idx="2">
            <a:schemeClr val="accent1"/>
          </a:lnRef>
          <a:fillRef idx="0">
            <a:schemeClr val="accent1"/>
          </a:fillRef>
          <a:effectRef idx="1">
            <a:schemeClr val="accent1"/>
          </a:effectRef>
          <a:fontRef idx="minor">
            <a:schemeClr val="tx1"/>
          </a:fontRef>
        </p:style>
      </p:cxnSp>
      <p:sp>
        <p:nvSpPr>
          <p:cNvPr id="188" name="Oval 187"/>
          <p:cNvSpPr/>
          <p:nvPr/>
        </p:nvSpPr>
        <p:spPr>
          <a:xfrm>
            <a:off x="6602155" y="2696711"/>
            <a:ext cx="728711" cy="746762"/>
          </a:xfrm>
          <a:prstGeom prst="ellipse">
            <a:avLst/>
          </a:prstGeom>
          <a:solidFill>
            <a:schemeClr val="tx2">
              <a:lumMod val="60000"/>
              <a:lumOff val="40000"/>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p:cNvSpPr/>
          <p:nvPr/>
        </p:nvSpPr>
        <p:spPr>
          <a:xfrm>
            <a:off x="7171922" y="3050618"/>
            <a:ext cx="409421" cy="409421"/>
          </a:xfrm>
          <a:prstGeom prst="ellipse">
            <a:avLst/>
          </a:prstGeom>
          <a:solidFill>
            <a:srgbClr val="FF6600">
              <a:alpha val="7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1" name="TextBox 190"/>
          <p:cNvSpPr txBox="1"/>
          <p:nvPr/>
        </p:nvSpPr>
        <p:spPr>
          <a:xfrm>
            <a:off x="7217700" y="2674256"/>
            <a:ext cx="614272" cy="276999"/>
          </a:xfrm>
          <a:prstGeom prst="rect">
            <a:avLst/>
          </a:prstGeom>
          <a:noFill/>
        </p:spPr>
        <p:txBody>
          <a:bodyPr wrap="square" rtlCol="0">
            <a:spAutoFit/>
          </a:bodyPr>
          <a:lstStyle/>
          <a:p>
            <a:r>
              <a:rPr lang="en-US" sz="1200" dirty="0" smtClean="0">
                <a:solidFill>
                  <a:schemeClr val="accent6"/>
                </a:solidFill>
              </a:rPr>
              <a:t>3,100</a:t>
            </a:r>
            <a:endParaRPr lang="en-US" sz="1200" dirty="0">
              <a:solidFill>
                <a:schemeClr val="accent6"/>
              </a:solidFill>
            </a:endParaRPr>
          </a:p>
        </p:txBody>
      </p:sp>
      <p:sp>
        <p:nvSpPr>
          <p:cNvPr id="193" name="TextBox 192"/>
          <p:cNvSpPr txBox="1"/>
          <p:nvPr/>
        </p:nvSpPr>
        <p:spPr>
          <a:xfrm>
            <a:off x="7516375" y="1304275"/>
            <a:ext cx="616572" cy="279148"/>
          </a:xfrm>
          <a:prstGeom prst="rect">
            <a:avLst/>
          </a:prstGeom>
          <a:noFill/>
        </p:spPr>
        <p:txBody>
          <a:bodyPr wrap="square" rtlCol="0">
            <a:spAutoFit/>
          </a:bodyPr>
          <a:lstStyle/>
          <a:p>
            <a:r>
              <a:rPr lang="en-US" sz="1200" dirty="0" smtClean="0">
                <a:solidFill>
                  <a:schemeClr val="accent1"/>
                </a:solidFill>
              </a:rPr>
              <a:t>81.5</a:t>
            </a:r>
            <a:endParaRPr lang="en-US" sz="1200" dirty="0">
              <a:solidFill>
                <a:schemeClr val="accent1"/>
              </a:solidFill>
            </a:endParaRPr>
          </a:p>
        </p:txBody>
      </p:sp>
      <p:sp>
        <p:nvSpPr>
          <p:cNvPr id="194" name="Oval 193"/>
          <p:cNvSpPr/>
          <p:nvPr/>
        </p:nvSpPr>
        <p:spPr>
          <a:xfrm>
            <a:off x="7255095" y="1574501"/>
            <a:ext cx="1000583" cy="1000580"/>
          </a:xfrm>
          <a:prstGeom prst="ellipse">
            <a:avLst/>
          </a:prstGeom>
          <a:solidFill>
            <a:schemeClr val="tx2">
              <a:lumMod val="60000"/>
              <a:lumOff val="40000"/>
              <a:alpha val="9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5" name="Oval 194"/>
          <p:cNvSpPr/>
          <p:nvPr/>
        </p:nvSpPr>
        <p:spPr>
          <a:xfrm>
            <a:off x="8003334" y="2106281"/>
            <a:ext cx="409421" cy="409421"/>
          </a:xfrm>
          <a:prstGeom prst="ellipse">
            <a:avLst/>
          </a:prstGeom>
          <a:solidFill>
            <a:srgbClr val="FF6600">
              <a:alpha val="8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6" name="TextBox 195"/>
          <p:cNvSpPr txBox="1"/>
          <p:nvPr/>
        </p:nvSpPr>
        <p:spPr>
          <a:xfrm>
            <a:off x="8208045" y="2489590"/>
            <a:ext cx="657998" cy="461665"/>
          </a:xfrm>
          <a:prstGeom prst="rect">
            <a:avLst/>
          </a:prstGeom>
          <a:noFill/>
        </p:spPr>
        <p:txBody>
          <a:bodyPr wrap="square" rtlCol="0">
            <a:spAutoFit/>
          </a:bodyPr>
          <a:lstStyle/>
          <a:p>
            <a:r>
              <a:rPr lang="en-US" sz="1200" dirty="0" smtClean="0">
                <a:solidFill>
                  <a:schemeClr val="accent6"/>
                </a:solidFill>
              </a:rPr>
              <a:t>4,100</a:t>
            </a:r>
          </a:p>
          <a:p>
            <a:endParaRPr lang="en-US" sz="1200" dirty="0">
              <a:solidFill>
                <a:schemeClr val="accent6"/>
              </a:solidFill>
            </a:endParaRPr>
          </a:p>
        </p:txBody>
      </p:sp>
      <p:sp>
        <p:nvSpPr>
          <p:cNvPr id="198" name="Oval 197"/>
          <p:cNvSpPr/>
          <p:nvPr/>
        </p:nvSpPr>
        <p:spPr>
          <a:xfrm>
            <a:off x="7674650" y="5917005"/>
            <a:ext cx="547250" cy="277834"/>
          </a:xfrm>
          <a:prstGeom prst="ellipse">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9" name="TextBox 198"/>
          <p:cNvSpPr txBox="1"/>
          <p:nvPr/>
        </p:nvSpPr>
        <p:spPr>
          <a:xfrm>
            <a:off x="7660795" y="5940446"/>
            <a:ext cx="631442" cy="279148"/>
          </a:xfrm>
          <a:prstGeom prst="rect">
            <a:avLst/>
          </a:prstGeom>
          <a:noFill/>
        </p:spPr>
        <p:txBody>
          <a:bodyPr wrap="square" rtlCol="0">
            <a:spAutoFit/>
          </a:bodyPr>
          <a:lstStyle/>
          <a:p>
            <a:pPr algn="ctr"/>
            <a:r>
              <a:rPr lang="en-US" sz="1200" dirty="0" smtClean="0"/>
              <a:t>2012</a:t>
            </a:r>
            <a:endParaRPr lang="en-US" sz="1200" dirty="0"/>
          </a:p>
        </p:txBody>
      </p:sp>
      <p:cxnSp>
        <p:nvCxnSpPr>
          <p:cNvPr id="201" name="Straight Connector 200"/>
          <p:cNvCxnSpPr>
            <a:stCxn id="188" idx="4"/>
            <a:endCxn id="31" idx="0"/>
          </p:cNvCxnSpPr>
          <p:nvPr/>
        </p:nvCxnSpPr>
        <p:spPr>
          <a:xfrm>
            <a:off x="6966511" y="3443473"/>
            <a:ext cx="153509" cy="2456065"/>
          </a:xfrm>
          <a:prstGeom prst="line">
            <a:avLst/>
          </a:prstGeom>
          <a:ln w="9525"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a:stCxn id="84" idx="0"/>
            <a:endCxn id="189" idx="4"/>
          </p:cNvCxnSpPr>
          <p:nvPr/>
        </p:nvCxnSpPr>
        <p:spPr>
          <a:xfrm flipV="1">
            <a:off x="7111846" y="3460039"/>
            <a:ext cx="264787" cy="2453354"/>
          </a:xfrm>
          <a:prstGeom prst="line">
            <a:avLst/>
          </a:prstGeom>
          <a:ln w="12700" cmpd="sng">
            <a:solidFill>
              <a:srgbClr val="F79646"/>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a:stCxn id="198" idx="0"/>
            <a:endCxn id="194" idx="4"/>
          </p:cNvCxnSpPr>
          <p:nvPr/>
        </p:nvCxnSpPr>
        <p:spPr>
          <a:xfrm flipH="1" flipV="1">
            <a:off x="7755387" y="2575081"/>
            <a:ext cx="192888" cy="3341924"/>
          </a:xfrm>
          <a:prstGeom prst="line">
            <a:avLst/>
          </a:prstGeom>
          <a:ln w="12700" cmpd="sng"/>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a:stCxn id="198" idx="0"/>
            <a:endCxn id="195" idx="4"/>
          </p:cNvCxnSpPr>
          <p:nvPr/>
        </p:nvCxnSpPr>
        <p:spPr>
          <a:xfrm flipV="1">
            <a:off x="7948275" y="2515702"/>
            <a:ext cx="259770" cy="3401303"/>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29" name="Oval 228"/>
          <p:cNvSpPr/>
          <p:nvPr/>
        </p:nvSpPr>
        <p:spPr>
          <a:xfrm>
            <a:off x="640156" y="1801512"/>
            <a:ext cx="182887" cy="182887"/>
          </a:xfrm>
          <a:prstGeom prst="ellipse">
            <a:avLst/>
          </a:prstGeom>
          <a:solidFill>
            <a:schemeClr val="tx2">
              <a:lumMod val="60000"/>
              <a:lumOff val="40000"/>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Oval 229"/>
          <p:cNvSpPr/>
          <p:nvPr/>
        </p:nvSpPr>
        <p:spPr>
          <a:xfrm>
            <a:off x="640156" y="2233793"/>
            <a:ext cx="182887" cy="182887"/>
          </a:xfrm>
          <a:prstGeom prst="ellipse">
            <a:avLst/>
          </a:prstGeom>
          <a:solidFill>
            <a:srgbClr val="FF6600">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1" name="TextBox 230"/>
          <p:cNvSpPr txBox="1"/>
          <p:nvPr/>
        </p:nvSpPr>
        <p:spPr>
          <a:xfrm>
            <a:off x="871730" y="1733411"/>
            <a:ext cx="2455669" cy="307777"/>
          </a:xfrm>
          <a:prstGeom prst="rect">
            <a:avLst/>
          </a:prstGeom>
          <a:noFill/>
        </p:spPr>
        <p:txBody>
          <a:bodyPr wrap="square" rtlCol="0">
            <a:spAutoFit/>
          </a:bodyPr>
          <a:lstStyle/>
          <a:p>
            <a:r>
              <a:rPr lang="en-US" sz="1400" dirty="0" smtClean="0">
                <a:solidFill>
                  <a:schemeClr val="accent1"/>
                </a:solidFill>
              </a:rPr>
              <a:t>Revenue </a:t>
            </a:r>
            <a:r>
              <a:rPr lang="en-US" sz="1400" i="1" dirty="0" smtClean="0">
                <a:solidFill>
                  <a:schemeClr val="accent1"/>
                </a:solidFill>
              </a:rPr>
              <a:t>(Millions USD)</a:t>
            </a:r>
            <a:endParaRPr lang="en-US" sz="1400" i="1" dirty="0">
              <a:solidFill>
                <a:schemeClr val="accent1"/>
              </a:solidFill>
            </a:endParaRPr>
          </a:p>
        </p:txBody>
      </p:sp>
      <p:sp>
        <p:nvSpPr>
          <p:cNvPr id="232" name="TextBox 231"/>
          <p:cNvSpPr txBox="1"/>
          <p:nvPr/>
        </p:nvSpPr>
        <p:spPr>
          <a:xfrm>
            <a:off x="871731" y="2120900"/>
            <a:ext cx="1452458" cy="307777"/>
          </a:xfrm>
          <a:prstGeom prst="rect">
            <a:avLst/>
          </a:prstGeom>
          <a:noFill/>
        </p:spPr>
        <p:txBody>
          <a:bodyPr wrap="square" rtlCol="0">
            <a:spAutoFit/>
          </a:bodyPr>
          <a:lstStyle/>
          <a:p>
            <a:r>
              <a:rPr lang="en-US" sz="1400" dirty="0" smtClean="0">
                <a:solidFill>
                  <a:schemeClr val="accent6"/>
                </a:solidFill>
              </a:rPr>
              <a:t>Staff </a:t>
            </a:r>
            <a:r>
              <a:rPr lang="en-US" sz="1400" i="1" dirty="0" smtClean="0">
                <a:solidFill>
                  <a:schemeClr val="accent6"/>
                </a:solidFill>
              </a:rPr>
              <a:t>(Person)</a:t>
            </a:r>
            <a:endParaRPr lang="en-US" sz="1400" i="1" dirty="0">
              <a:solidFill>
                <a:schemeClr val="accent6"/>
              </a:solidFill>
            </a:endParaRPr>
          </a:p>
        </p:txBody>
      </p:sp>
      <p:sp>
        <p:nvSpPr>
          <p:cNvPr id="233" name="TextBox 232"/>
          <p:cNvSpPr txBox="1"/>
          <p:nvPr/>
        </p:nvSpPr>
        <p:spPr>
          <a:xfrm>
            <a:off x="457200" y="817608"/>
            <a:ext cx="4419599" cy="369332"/>
          </a:xfrm>
          <a:prstGeom prst="rect">
            <a:avLst/>
          </a:prstGeom>
          <a:noFill/>
        </p:spPr>
        <p:txBody>
          <a:bodyPr wrap="square" lIns="0" rtlCol="0">
            <a:spAutoFit/>
          </a:bodyPr>
          <a:lstStyle/>
          <a:p>
            <a:r>
              <a:rPr lang="en-US" b="1" dirty="0" smtClean="0">
                <a:solidFill>
                  <a:schemeClr val="accent1">
                    <a:lumMod val="75000"/>
                  </a:schemeClr>
                </a:solidFill>
              </a:rPr>
              <a:t>Revenue and Staff Growth</a:t>
            </a:r>
            <a:endParaRPr lang="en-SG" b="1" dirty="0">
              <a:solidFill>
                <a:schemeClr val="accent1">
                  <a:lumMod val="75000"/>
                </a:schemeClr>
              </a:solidFill>
            </a:endParaRPr>
          </a:p>
        </p:txBody>
      </p:sp>
      <p:sp>
        <p:nvSpPr>
          <p:cNvPr id="218" name="Oval 217"/>
          <p:cNvSpPr/>
          <p:nvPr/>
        </p:nvSpPr>
        <p:spPr>
          <a:xfrm>
            <a:off x="5648283" y="3245110"/>
            <a:ext cx="808316" cy="760820"/>
          </a:xfrm>
          <a:prstGeom prst="ellipse">
            <a:avLst/>
          </a:prstGeom>
          <a:solidFill>
            <a:schemeClr val="tx2">
              <a:lumMod val="60000"/>
              <a:lumOff val="40000"/>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3614760849"/>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oa-nha-FPT-full.png"/>
          <p:cNvPicPr>
            <a:picLocks noChangeAspect="1"/>
          </p:cNvPicPr>
          <p:nvPr/>
        </p:nvPicPr>
        <p:blipFill>
          <a:blip r:embed="rId3" cstate="email"/>
          <a:srcRect/>
          <a:stretch>
            <a:fillRect/>
          </a:stretch>
        </p:blipFill>
        <p:spPr>
          <a:xfrm>
            <a:off x="4381500" y="0"/>
            <a:ext cx="4762500" cy="6858000"/>
          </a:xfrm>
          <a:prstGeom prst="rect">
            <a:avLst/>
          </a:prstGeom>
        </p:spPr>
      </p:pic>
      <p:sp>
        <p:nvSpPr>
          <p:cNvPr id="4" name="TextBox 2"/>
          <p:cNvSpPr txBox="1">
            <a:spLocks noChangeArrowheads="1"/>
          </p:cNvSpPr>
          <p:nvPr/>
        </p:nvSpPr>
        <p:spPr bwMode="auto">
          <a:xfrm>
            <a:off x="7181853" y="1348069"/>
            <a:ext cx="1837871" cy="3847207"/>
          </a:xfrm>
          <a:prstGeom prst="rect">
            <a:avLst/>
          </a:prstGeom>
          <a:solidFill>
            <a:srgbClr val="421A04">
              <a:alpha val="54000"/>
            </a:srgbClr>
          </a:solidFill>
          <a:ln w="9525">
            <a:noFill/>
            <a:miter lim="800000"/>
            <a:headEnd/>
            <a:tailEnd/>
          </a:ln>
        </p:spPr>
        <p:txBody>
          <a:bodyPr wrap="square">
            <a:spAutoFit/>
          </a:bodyPr>
          <a:lstStyle/>
          <a:p>
            <a:r>
              <a:rPr lang="en-US" sz="1600" b="1" dirty="0">
                <a:solidFill>
                  <a:schemeClr val="bg1"/>
                </a:solidFill>
              </a:rPr>
              <a:t>FPT </a:t>
            </a:r>
            <a:r>
              <a:rPr lang="en-US" sz="1600" b="1" dirty="0" smtClean="0">
                <a:solidFill>
                  <a:schemeClr val="bg1"/>
                </a:solidFill>
              </a:rPr>
              <a:t>Vision</a:t>
            </a:r>
          </a:p>
          <a:p>
            <a:endParaRPr lang="en-US" sz="1200" b="1" dirty="0" smtClean="0">
              <a:solidFill>
                <a:schemeClr val="bg1"/>
              </a:solidFill>
            </a:endParaRPr>
          </a:p>
          <a:p>
            <a:r>
              <a:rPr lang="en-US" sz="1200" dirty="0" smtClean="0">
                <a:solidFill>
                  <a:schemeClr val="bg1"/>
                </a:solidFill>
              </a:rPr>
              <a:t>FPT strives </a:t>
            </a:r>
            <a:r>
              <a:rPr lang="en-US" sz="1200" dirty="0">
                <a:solidFill>
                  <a:schemeClr val="bg1"/>
                </a:solidFill>
              </a:rPr>
              <a:t>to be a company guided by technological innovations, committed to the highest level of customer satisfaction, contributing to national prosperity and providing its employees with the most favorable work environment possible, enabling them to reach their full potential in their professional careers as well as their spiritual lives.</a:t>
            </a:r>
          </a:p>
        </p:txBody>
      </p:sp>
      <p:sp>
        <p:nvSpPr>
          <p:cNvPr id="28" name="TextBox 27"/>
          <p:cNvSpPr txBox="1"/>
          <p:nvPr/>
        </p:nvSpPr>
        <p:spPr>
          <a:xfrm>
            <a:off x="38100" y="1277078"/>
            <a:ext cx="1146629" cy="553998"/>
          </a:xfrm>
          <a:prstGeom prst="rect">
            <a:avLst/>
          </a:prstGeom>
          <a:noFill/>
        </p:spPr>
        <p:txBody>
          <a:bodyPr wrap="square" rtlCol="0">
            <a:spAutoFit/>
          </a:bodyPr>
          <a:lstStyle/>
          <a:p>
            <a:pPr algn="r"/>
            <a:r>
              <a:rPr lang="en-US" sz="1600" b="1" dirty="0" smtClean="0"/>
              <a:t>Historical</a:t>
            </a:r>
          </a:p>
          <a:p>
            <a:pPr algn="r"/>
            <a:r>
              <a:rPr lang="en-US" sz="1400" dirty="0" smtClean="0"/>
              <a:t>Milestone</a:t>
            </a:r>
            <a:endParaRPr lang="en-US" sz="1400" dirty="0"/>
          </a:p>
        </p:txBody>
      </p:sp>
      <p:graphicFrame>
        <p:nvGraphicFramePr>
          <p:cNvPr id="34" name="Table 33"/>
          <p:cNvGraphicFramePr>
            <a:graphicFrameLocks noGrp="1"/>
          </p:cNvGraphicFramePr>
          <p:nvPr/>
        </p:nvGraphicFramePr>
        <p:xfrm>
          <a:off x="1161142" y="1346022"/>
          <a:ext cx="3483429" cy="2617650"/>
        </p:xfrm>
        <a:graphic>
          <a:graphicData uri="http://schemas.openxmlformats.org/drawingml/2006/table">
            <a:tbl>
              <a:tblPr firstRow="1" bandRow="1">
                <a:tableStyleId>{5C22544A-7EE6-4342-B048-85BDC9FD1C3A}</a:tableStyleId>
              </a:tblPr>
              <a:tblGrid>
                <a:gridCol w="768209"/>
                <a:gridCol w="2715220"/>
              </a:tblGrid>
              <a:tr h="280635">
                <a:tc>
                  <a:txBody>
                    <a:bodyPr/>
                    <a:lstStyle/>
                    <a:p>
                      <a:r>
                        <a:rPr lang="en-US" sz="1300" b="1" dirty="0" smtClean="0">
                          <a:solidFill>
                            <a:schemeClr val="bg1"/>
                          </a:solidFill>
                          <a:latin typeface="Arial" pitchFamily="34" charset="0"/>
                          <a:cs typeface="Arial" pitchFamily="34" charset="0"/>
                        </a:rPr>
                        <a:t>2011</a:t>
                      </a:r>
                      <a:endParaRPr lang="en-US" sz="1300" b="1" dirty="0">
                        <a:solidFill>
                          <a:schemeClr val="bg1"/>
                        </a:solidFill>
                        <a:latin typeface="Arial" pitchFamily="34" charset="0"/>
                        <a:cs typeface="Arial" pitchFamily="34" charset="0"/>
                      </a:endParaRPr>
                    </a:p>
                  </a:txBody>
                  <a:tcPr>
                    <a:lnL w="12700" cmpd="sng">
                      <a:noFill/>
                    </a:lnL>
                    <a:lnR w="12700" cmpd="sng">
                      <a:noFill/>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alpha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0" smtClean="0">
                          <a:solidFill>
                            <a:schemeClr val="bg1"/>
                          </a:solidFill>
                          <a:latin typeface="Arial" pitchFamily="34" charset="0"/>
                          <a:cs typeface="Arial" pitchFamily="34" charset="0"/>
                        </a:rPr>
                        <a:t>Launching One</a:t>
                      </a:r>
                      <a:r>
                        <a:rPr lang="en-US" sz="1300" b="1" smtClean="0">
                          <a:solidFill>
                            <a:srgbClr val="00B0F0"/>
                          </a:solidFill>
                          <a:latin typeface="Arial" pitchFamily="34" charset="0"/>
                          <a:cs typeface="Arial" pitchFamily="34" charset="0"/>
                        </a:rPr>
                        <a:t>F</a:t>
                      </a:r>
                      <a:r>
                        <a:rPr lang="en-US" sz="1300" b="1" smtClean="0">
                          <a:solidFill>
                            <a:srgbClr val="FF6600"/>
                          </a:solidFill>
                          <a:latin typeface="Arial" pitchFamily="34" charset="0"/>
                          <a:cs typeface="Arial" pitchFamily="34" charset="0"/>
                        </a:rPr>
                        <a:t>P</a:t>
                      </a:r>
                      <a:r>
                        <a:rPr lang="en-US" sz="1300" b="1" smtClean="0">
                          <a:solidFill>
                            <a:srgbClr val="92D050"/>
                          </a:solidFill>
                          <a:latin typeface="Arial" pitchFamily="34" charset="0"/>
                          <a:cs typeface="Arial" pitchFamily="34" charset="0"/>
                        </a:rPr>
                        <a:t>T</a:t>
                      </a:r>
                      <a:r>
                        <a:rPr lang="en-US" sz="1300" b="0" smtClean="0">
                          <a:solidFill>
                            <a:schemeClr val="bg1"/>
                          </a:solidFill>
                          <a:latin typeface="Arial" pitchFamily="34" charset="0"/>
                          <a:cs typeface="Arial" pitchFamily="34" charset="0"/>
                        </a:rPr>
                        <a:t> </a:t>
                      </a:r>
                      <a:r>
                        <a:rPr lang="en-US" sz="1300" b="0" dirty="0" smtClean="0">
                          <a:solidFill>
                            <a:schemeClr val="bg1"/>
                          </a:solidFill>
                          <a:latin typeface="Arial" pitchFamily="34" charset="0"/>
                          <a:cs typeface="Arial" pitchFamily="34" charset="0"/>
                        </a:rPr>
                        <a:t>Strategy</a:t>
                      </a:r>
                      <a:endParaRPr lang="en-US" sz="1300" b="0" dirty="0">
                        <a:solidFill>
                          <a:schemeClr val="bg1"/>
                        </a:solidFill>
                        <a:latin typeface="Arial" pitchFamily="34" charset="0"/>
                        <a:cs typeface="Arial" pitchFamily="34" charset="0"/>
                      </a:endParaRPr>
                    </a:p>
                  </a:txBody>
                  <a:tcPr>
                    <a:lnL w="12700" cmpd="sng">
                      <a:noFill/>
                    </a:lnL>
                    <a:lnR w="12700" cmpd="sng">
                      <a:noFill/>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alpha val="90000"/>
                      </a:schemeClr>
                    </a:solidFill>
                  </a:tcPr>
                </a:tc>
              </a:tr>
              <a:tr h="280635">
                <a:tc>
                  <a:txBody>
                    <a:bodyPr/>
                    <a:lstStyle/>
                    <a:p>
                      <a:r>
                        <a:rPr lang="en-US" sz="1300" b="1" dirty="0" smtClean="0">
                          <a:solidFill>
                            <a:schemeClr val="bg1"/>
                          </a:solidFill>
                          <a:latin typeface="Arial" pitchFamily="34" charset="0"/>
                          <a:cs typeface="Arial" pitchFamily="34" charset="0"/>
                        </a:rPr>
                        <a:t>2010</a:t>
                      </a:r>
                      <a:endParaRPr lang="en-US" sz="1300" b="1" dirty="0">
                        <a:solidFill>
                          <a:schemeClr val="bg1"/>
                        </a:solidFill>
                        <a:latin typeface="Arial" pitchFamily="34" charset="0"/>
                        <a:cs typeface="Arial" pitchFamily="34" charset="0"/>
                      </a:endParaRPr>
                    </a:p>
                  </a:txBody>
                  <a:tcPr>
                    <a:lnL w="12700" cmpd="sng">
                      <a:noFill/>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lumMod val="85000"/>
                        <a:lumOff val="15000"/>
                        <a:alpha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0" dirty="0" smtClean="0">
                          <a:solidFill>
                            <a:schemeClr val="bg1"/>
                          </a:solidFill>
                          <a:latin typeface="Arial" pitchFamily="34" charset="0"/>
                          <a:cs typeface="Arial" pitchFamily="34" charset="0"/>
                        </a:rPr>
                        <a:t>Changing Logo  &amp; Going mass</a:t>
                      </a:r>
                      <a:endParaRPr lang="en-US" sz="1300" b="0" dirty="0">
                        <a:solidFill>
                          <a:schemeClr val="bg1"/>
                        </a:solidFill>
                        <a:latin typeface="Arial" pitchFamily="34" charset="0"/>
                        <a:cs typeface="Arial" pitchFamily="34" charset="0"/>
                      </a:endParaRPr>
                    </a:p>
                  </a:txBody>
                  <a:tcP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alpha val="90000"/>
                      </a:schemeClr>
                    </a:solidFill>
                  </a:tcPr>
                </a:tc>
              </a:tr>
              <a:tr h="280635">
                <a:tc>
                  <a:txBody>
                    <a:bodyPr/>
                    <a:lstStyle/>
                    <a:p>
                      <a:r>
                        <a:rPr lang="en-US" sz="1300" b="1" dirty="0" smtClean="0">
                          <a:solidFill>
                            <a:schemeClr val="bg1"/>
                          </a:solidFill>
                          <a:latin typeface="Arial" pitchFamily="34" charset="0"/>
                          <a:cs typeface="Arial" pitchFamily="34" charset="0"/>
                        </a:rPr>
                        <a:t>2008</a:t>
                      </a:r>
                      <a:endParaRPr lang="en-US" sz="1300" b="1" dirty="0">
                        <a:solidFill>
                          <a:schemeClr val="bg1"/>
                        </a:solidFill>
                        <a:latin typeface="Arial" pitchFamily="34" charset="0"/>
                        <a:cs typeface="Arial"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lumOff val="15000"/>
                        <a:alpha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0" dirty="0" smtClean="0">
                          <a:solidFill>
                            <a:schemeClr val="bg1"/>
                          </a:solidFill>
                          <a:latin typeface="Arial" pitchFamily="34" charset="0"/>
                          <a:cs typeface="Arial" pitchFamily="34" charset="0"/>
                        </a:rPr>
                        <a:t>Reaching US$1billion revenue </a:t>
                      </a:r>
                      <a:endParaRPr lang="en-US" sz="1300" b="0" dirty="0">
                        <a:solidFill>
                          <a:schemeClr val="bg1"/>
                        </a:solidFill>
                        <a:latin typeface="Arial" pitchFamily="34" charset="0"/>
                        <a:cs typeface="Arial" pitchFamily="34" charset="0"/>
                      </a:endParaRPr>
                    </a:p>
                  </a:txBody>
                  <a:tcP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alpha val="90000"/>
                      </a:schemeClr>
                    </a:solidFill>
                  </a:tcPr>
                </a:tc>
              </a:tr>
              <a:tr h="286656">
                <a:tc>
                  <a:txBody>
                    <a:bodyPr/>
                    <a:lstStyle/>
                    <a:p>
                      <a:r>
                        <a:rPr lang="en-US" sz="1300" b="1" dirty="0" smtClean="0">
                          <a:solidFill>
                            <a:schemeClr val="bg1"/>
                          </a:solidFill>
                          <a:latin typeface="Arial" pitchFamily="34" charset="0"/>
                          <a:cs typeface="Arial" pitchFamily="34" charset="0"/>
                        </a:rPr>
                        <a:t>2006</a:t>
                      </a:r>
                      <a:endParaRPr lang="en-US" sz="1300" b="1" dirty="0">
                        <a:solidFill>
                          <a:schemeClr val="bg1"/>
                        </a:solidFill>
                        <a:latin typeface="Arial" pitchFamily="34" charset="0"/>
                        <a:cs typeface="Arial"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lumOff val="15000"/>
                        <a:alpha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0" smtClean="0">
                          <a:solidFill>
                            <a:schemeClr val="bg1"/>
                          </a:solidFill>
                          <a:latin typeface="Arial" pitchFamily="34" charset="0"/>
                          <a:cs typeface="Arial" pitchFamily="34" charset="0"/>
                        </a:rPr>
                        <a:t>Becoming</a:t>
                      </a:r>
                      <a:r>
                        <a:rPr lang="en-US" sz="1300" b="0" baseline="0" smtClean="0">
                          <a:solidFill>
                            <a:schemeClr val="bg1"/>
                          </a:solidFill>
                          <a:latin typeface="Arial" pitchFamily="34" charset="0"/>
                          <a:cs typeface="Arial" pitchFamily="34" charset="0"/>
                        </a:rPr>
                        <a:t> an </a:t>
                      </a:r>
                      <a:r>
                        <a:rPr lang="en-US" sz="1300" b="0" smtClean="0">
                          <a:solidFill>
                            <a:schemeClr val="bg1"/>
                          </a:solidFill>
                          <a:latin typeface="Arial" pitchFamily="34" charset="0"/>
                          <a:cs typeface="Arial" pitchFamily="34" charset="0"/>
                        </a:rPr>
                        <a:t>IPO</a:t>
                      </a:r>
                      <a:endParaRPr lang="en-US" sz="1300" b="0" dirty="0">
                        <a:solidFill>
                          <a:schemeClr val="bg1"/>
                        </a:solidFill>
                        <a:latin typeface="Arial" pitchFamily="34" charset="0"/>
                        <a:cs typeface="Arial" pitchFamily="34" charset="0"/>
                      </a:endParaRPr>
                    </a:p>
                  </a:txBody>
                  <a:tcP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alpha val="90000"/>
                      </a:schemeClr>
                    </a:solidFill>
                  </a:tcPr>
                </a:tc>
              </a:tr>
              <a:tr h="280635">
                <a:tc>
                  <a:txBody>
                    <a:bodyPr/>
                    <a:lstStyle/>
                    <a:p>
                      <a:r>
                        <a:rPr lang="en-US" sz="1300" b="1" dirty="0" smtClean="0">
                          <a:solidFill>
                            <a:schemeClr val="bg1"/>
                          </a:solidFill>
                          <a:latin typeface="Arial" pitchFamily="34" charset="0"/>
                          <a:cs typeface="Arial" pitchFamily="34" charset="0"/>
                        </a:rPr>
                        <a:t>2002</a:t>
                      </a:r>
                      <a:endParaRPr lang="en-US" sz="1300" b="1" dirty="0">
                        <a:solidFill>
                          <a:schemeClr val="bg1"/>
                        </a:solidFill>
                        <a:latin typeface="Arial" pitchFamily="34" charset="0"/>
                        <a:cs typeface="Arial"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lumOff val="15000"/>
                        <a:alpha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0" smtClean="0">
                          <a:solidFill>
                            <a:schemeClr val="bg1"/>
                          </a:solidFill>
                          <a:latin typeface="Arial" pitchFamily="34" charset="0"/>
                          <a:cs typeface="Arial" pitchFamily="34" charset="0"/>
                        </a:rPr>
                        <a:t>Privatizing</a:t>
                      </a:r>
                      <a:endParaRPr lang="en-US" sz="1300" b="0" dirty="0">
                        <a:solidFill>
                          <a:schemeClr val="bg1"/>
                        </a:solidFill>
                        <a:latin typeface="Arial" pitchFamily="34" charset="0"/>
                        <a:cs typeface="Arial" pitchFamily="34" charset="0"/>
                      </a:endParaRPr>
                    </a:p>
                  </a:txBody>
                  <a:tcP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alpha val="90000"/>
                      </a:schemeClr>
                    </a:solidFill>
                  </a:tcPr>
                </a:tc>
              </a:tr>
              <a:tr h="280635">
                <a:tc>
                  <a:txBody>
                    <a:bodyPr/>
                    <a:lstStyle/>
                    <a:p>
                      <a:r>
                        <a:rPr lang="en-US" sz="1300" b="1" dirty="0" smtClean="0">
                          <a:solidFill>
                            <a:schemeClr val="bg1"/>
                          </a:solidFill>
                          <a:latin typeface="Arial" pitchFamily="34" charset="0"/>
                          <a:cs typeface="Arial" pitchFamily="34" charset="0"/>
                        </a:rPr>
                        <a:t>1999</a:t>
                      </a:r>
                      <a:endParaRPr lang="en-US" sz="1300" b="1" dirty="0">
                        <a:solidFill>
                          <a:schemeClr val="bg1"/>
                        </a:solidFill>
                        <a:latin typeface="Arial" pitchFamily="34" charset="0"/>
                        <a:cs typeface="Arial"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lumOff val="15000"/>
                        <a:alpha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0" smtClean="0">
                          <a:solidFill>
                            <a:schemeClr val="bg1"/>
                          </a:solidFill>
                          <a:latin typeface="Arial" pitchFamily="34" charset="0"/>
                          <a:cs typeface="Arial" pitchFamily="34" charset="0"/>
                        </a:rPr>
                        <a:t>Globalizing</a:t>
                      </a:r>
                      <a:endParaRPr lang="en-US" sz="1300" b="0" dirty="0">
                        <a:solidFill>
                          <a:schemeClr val="bg1"/>
                        </a:solidFill>
                        <a:latin typeface="Arial" pitchFamily="34" charset="0"/>
                        <a:cs typeface="Arial" pitchFamily="34" charset="0"/>
                      </a:endParaRPr>
                    </a:p>
                  </a:txBody>
                  <a:tcP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alpha val="90000"/>
                      </a:schemeClr>
                    </a:solidFill>
                  </a:tcPr>
                </a:tc>
              </a:tr>
              <a:tr h="280635">
                <a:tc>
                  <a:txBody>
                    <a:bodyPr/>
                    <a:lstStyle/>
                    <a:p>
                      <a:r>
                        <a:rPr lang="en-US" sz="1300" b="1" dirty="0" smtClean="0">
                          <a:solidFill>
                            <a:schemeClr val="bg1"/>
                          </a:solidFill>
                          <a:latin typeface="Arial" pitchFamily="34" charset="0"/>
                          <a:cs typeface="Arial" pitchFamily="34" charset="0"/>
                        </a:rPr>
                        <a:t>1996</a:t>
                      </a:r>
                      <a:endParaRPr lang="en-US" sz="1300" b="1" dirty="0">
                        <a:solidFill>
                          <a:schemeClr val="bg1"/>
                        </a:solidFill>
                        <a:latin typeface="Arial" pitchFamily="34" charset="0"/>
                        <a:cs typeface="Arial"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lumOff val="15000"/>
                        <a:alpha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0" dirty="0" smtClean="0">
                          <a:solidFill>
                            <a:schemeClr val="bg1"/>
                          </a:solidFill>
                          <a:latin typeface="Arial" pitchFamily="34" charset="0"/>
                          <a:cs typeface="Arial" pitchFamily="34" charset="0"/>
                        </a:rPr>
                        <a:t>Rising to market leadership</a:t>
                      </a:r>
                    </a:p>
                  </a:txBody>
                  <a:tcP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alpha val="90000"/>
                      </a:schemeClr>
                    </a:solidFill>
                  </a:tcPr>
                </a:tc>
              </a:tr>
              <a:tr h="301170">
                <a:tc>
                  <a:txBody>
                    <a:bodyPr/>
                    <a:lstStyle/>
                    <a:p>
                      <a:r>
                        <a:rPr lang="en-US" sz="1300" b="1" dirty="0" smtClean="0">
                          <a:solidFill>
                            <a:schemeClr val="bg1"/>
                          </a:solidFill>
                          <a:latin typeface="Arial" pitchFamily="34" charset="0"/>
                          <a:cs typeface="Arial" pitchFamily="34" charset="0"/>
                        </a:rPr>
                        <a:t>1990</a:t>
                      </a:r>
                      <a:endParaRPr lang="en-US" sz="1300" b="1" dirty="0">
                        <a:solidFill>
                          <a:schemeClr val="bg1"/>
                        </a:solidFill>
                        <a:latin typeface="Arial" pitchFamily="34" charset="0"/>
                        <a:cs typeface="Arial"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lumOff val="15000"/>
                        <a:alpha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0" dirty="0" smtClean="0">
                          <a:solidFill>
                            <a:schemeClr val="bg1"/>
                          </a:solidFill>
                          <a:latin typeface="Arial" pitchFamily="34" charset="0"/>
                          <a:cs typeface="Arial" pitchFamily="34" charset="0"/>
                        </a:rPr>
                        <a:t>Identifying core business – IT</a:t>
                      </a:r>
                      <a:endParaRPr lang="en-US" sz="1300" b="0" dirty="0">
                        <a:solidFill>
                          <a:schemeClr val="bg1"/>
                        </a:solidFill>
                        <a:latin typeface="Arial" pitchFamily="34" charset="0"/>
                        <a:cs typeface="Arial" pitchFamily="34" charset="0"/>
                      </a:endParaRPr>
                    </a:p>
                  </a:txBody>
                  <a:tcP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alpha val="90000"/>
                      </a:schemeClr>
                    </a:solidFill>
                  </a:tcPr>
                </a:tc>
              </a:tr>
              <a:tr h="280635">
                <a:tc>
                  <a:txBody>
                    <a:bodyPr/>
                    <a:lstStyle/>
                    <a:p>
                      <a:r>
                        <a:rPr lang="en-US" sz="1300" b="1" dirty="0" smtClean="0">
                          <a:solidFill>
                            <a:schemeClr val="bg1"/>
                          </a:solidFill>
                          <a:latin typeface="Arial" pitchFamily="34" charset="0"/>
                          <a:cs typeface="Arial" pitchFamily="34" charset="0"/>
                        </a:rPr>
                        <a:t>1988</a:t>
                      </a:r>
                      <a:endParaRPr lang="en-US" sz="1300" b="1" dirty="0">
                        <a:solidFill>
                          <a:schemeClr val="bg1"/>
                        </a:solidFill>
                        <a:latin typeface="Arial" pitchFamily="34" charset="0"/>
                        <a:cs typeface="Arial"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lumOff val="15000"/>
                        <a:alpha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0" dirty="0" smtClean="0">
                          <a:solidFill>
                            <a:schemeClr val="bg1"/>
                          </a:solidFill>
                          <a:latin typeface="Arial" pitchFamily="34" charset="0"/>
                          <a:cs typeface="Arial" pitchFamily="34" charset="0"/>
                        </a:rPr>
                        <a:t>Establishing</a:t>
                      </a:r>
                      <a:endParaRPr lang="en-US" sz="1300" b="0" dirty="0">
                        <a:solidFill>
                          <a:schemeClr val="bg1"/>
                        </a:solidFill>
                        <a:latin typeface="Arial" pitchFamily="34" charset="0"/>
                        <a:cs typeface="Arial" pitchFamily="34" charset="0"/>
                      </a:endParaRPr>
                    </a:p>
                  </a:txBody>
                  <a:tcPr>
                    <a:lnL w="12700" cmpd="sng">
                      <a:noFill/>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lumMod val="85000"/>
                        <a:lumOff val="15000"/>
                        <a:alpha val="90000"/>
                      </a:schemeClr>
                    </a:solidFill>
                  </a:tcPr>
                </a:tc>
              </a:tr>
            </a:tbl>
          </a:graphicData>
        </a:graphic>
      </p:graphicFrame>
      <p:graphicFrame>
        <p:nvGraphicFramePr>
          <p:cNvPr id="37" name="Table 36"/>
          <p:cNvGraphicFramePr>
            <a:graphicFrameLocks noGrp="1"/>
          </p:cNvGraphicFramePr>
          <p:nvPr/>
        </p:nvGraphicFramePr>
        <p:xfrm>
          <a:off x="246743" y="2801257"/>
          <a:ext cx="290286" cy="365760"/>
        </p:xfrm>
        <a:graphic>
          <a:graphicData uri="http://schemas.openxmlformats.org/drawingml/2006/table">
            <a:tbl>
              <a:tblPr/>
              <a:tblGrid>
                <a:gridCol w="290286"/>
              </a:tblGrid>
              <a:tr h="0">
                <a:tc>
                  <a:txBody>
                    <a:bodyPr/>
                    <a:lstStyle/>
                    <a:p>
                      <a:endParaRPr lang="en-US" dirty="0"/>
                    </a:p>
                  </a:txBody>
                  <a:tcPr>
                    <a:lnL>
                      <a:noFill/>
                    </a:lnL>
                    <a:lnR>
                      <a:noFill/>
                    </a:lnR>
                    <a:lnT>
                      <a:noFill/>
                    </a:lnT>
                    <a:lnB>
                      <a:noFill/>
                    </a:lnB>
                  </a:tcPr>
                </a:tc>
              </a:tr>
            </a:tbl>
          </a:graphicData>
        </a:graphic>
      </p:graphicFrame>
      <p:sp>
        <p:nvSpPr>
          <p:cNvPr id="41" name="Rectangle 40"/>
          <p:cNvSpPr/>
          <p:nvPr/>
        </p:nvSpPr>
        <p:spPr>
          <a:xfrm>
            <a:off x="4635500" y="1346199"/>
            <a:ext cx="2547256" cy="2611485"/>
          </a:xfrm>
          <a:prstGeom prst="rect">
            <a:avLst/>
          </a:prstGeom>
          <a:solidFill>
            <a:schemeClr val="tx1">
              <a:lumMod val="85000"/>
              <a:lumOff val="1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z="2400" dirty="0" smtClean="0">
                <a:solidFill>
                  <a:schemeClr val="bg1"/>
                </a:solidFill>
                <a:latin typeface="Arial" pitchFamily="34" charset="0"/>
              </a:rPr>
              <a:t>CORPORATE</a:t>
            </a:r>
            <a:r>
              <a:rPr lang="en-US" sz="2400" dirty="0" smtClean="0"/>
              <a:t> </a:t>
            </a:r>
            <a:r>
              <a:rPr lang="en-US" sz="2400" dirty="0" smtClean="0">
                <a:solidFill>
                  <a:srgbClr val="FF6600"/>
                </a:solidFill>
              </a:rPr>
              <a:t>OVERVIEW</a:t>
            </a:r>
            <a:endParaRPr lang="en-US" sz="2400" dirty="0">
              <a:solidFill>
                <a:srgbClr val="FF66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left)">
                                      <p:cBhvr>
                                        <p:cTn id="11" dur="500"/>
                                        <p:tgtEl>
                                          <p:spTgt spid="3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wipe(left)">
                                      <p:cBhvr>
                                        <p:cTn id="1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4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p:cNvSpPr/>
          <p:nvPr/>
        </p:nvSpPr>
        <p:spPr>
          <a:xfrm>
            <a:off x="453505" y="5040468"/>
            <a:ext cx="8219440" cy="1479945"/>
          </a:xfrm>
          <a:prstGeom prst="roundRect">
            <a:avLst/>
          </a:prstGeom>
          <a:noFill/>
          <a:ln>
            <a:solidFill>
              <a:srgbClr val="8EB4E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276600" y="0"/>
            <a:ext cx="5600700" cy="1016000"/>
          </a:xfrm>
        </p:spPr>
        <p:txBody>
          <a:bodyPr/>
          <a:lstStyle/>
          <a:p>
            <a:r>
              <a:rPr lang="en-US" sz="2800" dirty="0" smtClean="0"/>
              <a:t>Certified for highest Quality and Security Standards</a:t>
            </a:r>
            <a:endParaRPr lang="en-US" sz="28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2088" y="2100821"/>
            <a:ext cx="899557" cy="1252590"/>
          </a:xfrm>
          <a:prstGeom prst="rect">
            <a:avLst/>
          </a:prstGeom>
        </p:spPr>
      </p:pic>
      <p:sp>
        <p:nvSpPr>
          <p:cNvPr id="4" name="TextBox 3"/>
          <p:cNvSpPr txBox="1"/>
          <p:nvPr/>
        </p:nvSpPr>
        <p:spPr>
          <a:xfrm>
            <a:off x="467360" y="914398"/>
            <a:ext cx="3860042" cy="1123384"/>
          </a:xfrm>
          <a:prstGeom prst="rect">
            <a:avLst/>
          </a:prstGeom>
          <a:noFill/>
        </p:spPr>
        <p:txBody>
          <a:bodyPr wrap="square" lIns="0" rtlCol="0">
            <a:spAutoFit/>
          </a:bodyPr>
          <a:lstStyle/>
          <a:p>
            <a:pPr>
              <a:spcBef>
                <a:spcPts val="600"/>
              </a:spcBef>
            </a:pPr>
            <a:r>
              <a:rPr lang="en-US" sz="2000" b="1" dirty="0" smtClean="0">
                <a:solidFill>
                  <a:srgbClr val="404040"/>
                </a:solidFill>
                <a:latin typeface="+mn-lt"/>
              </a:rPr>
              <a:t>Best in Class Processes</a:t>
            </a:r>
          </a:p>
          <a:p>
            <a:pPr>
              <a:spcBef>
                <a:spcPts val="600"/>
              </a:spcBef>
            </a:pPr>
            <a:r>
              <a:rPr lang="en-SG" sz="1400" dirty="0" smtClean="0">
                <a:solidFill>
                  <a:srgbClr val="404040"/>
                </a:solidFill>
                <a:latin typeface="+mn-lt"/>
              </a:rPr>
              <a:t>FPT chooses </a:t>
            </a:r>
            <a:r>
              <a:rPr lang="en-SG" sz="1400" dirty="0">
                <a:solidFill>
                  <a:srgbClr val="404040"/>
                </a:solidFill>
                <a:latin typeface="+mn-lt"/>
              </a:rPr>
              <a:t>world-class </a:t>
            </a:r>
            <a:r>
              <a:rPr lang="en-SG" sz="1400" dirty="0" smtClean="0">
                <a:solidFill>
                  <a:srgbClr val="404040"/>
                </a:solidFill>
                <a:latin typeface="+mn-lt"/>
              </a:rPr>
              <a:t>standards  and </a:t>
            </a:r>
            <a:r>
              <a:rPr lang="en-SG" sz="1400" dirty="0">
                <a:solidFill>
                  <a:srgbClr val="404040"/>
                </a:solidFill>
                <a:latin typeface="+mn-lt"/>
              </a:rPr>
              <a:t>models to benchmark against such </a:t>
            </a:r>
            <a:r>
              <a:rPr lang="en-SG" sz="1400" dirty="0" smtClean="0">
                <a:solidFill>
                  <a:srgbClr val="404040"/>
                </a:solidFill>
                <a:latin typeface="+mn-lt"/>
              </a:rPr>
              <a:t>as  SEI </a:t>
            </a:r>
            <a:r>
              <a:rPr lang="en-SG" sz="1400" dirty="0">
                <a:solidFill>
                  <a:srgbClr val="404040"/>
                </a:solidFill>
                <a:latin typeface="+mn-lt"/>
              </a:rPr>
              <a:t>CMMI Level 5; ISO 9001:2008; and ISO</a:t>
            </a:r>
            <a:r>
              <a:rPr lang="en-SG" sz="1400" dirty="0" smtClean="0">
                <a:solidFill>
                  <a:srgbClr val="404040"/>
                </a:solidFill>
                <a:latin typeface="+mn-lt"/>
              </a:rPr>
              <a:t>/ TS 16949</a:t>
            </a:r>
            <a:endParaRPr lang="en-SG" sz="1400" dirty="0">
              <a:solidFill>
                <a:srgbClr val="404040"/>
              </a:solidFill>
              <a:latin typeface="+mn-lt"/>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360" y="2086966"/>
            <a:ext cx="1835226" cy="1324150"/>
          </a:xfrm>
          <a:prstGeom prst="rect">
            <a:avLst/>
          </a:prstGeom>
        </p:spPr>
      </p:pic>
      <p:sp>
        <p:nvSpPr>
          <p:cNvPr id="6" name="TextBox 5"/>
          <p:cNvSpPr txBox="1"/>
          <p:nvPr/>
        </p:nvSpPr>
        <p:spPr>
          <a:xfrm>
            <a:off x="5221667" y="914398"/>
            <a:ext cx="3482452" cy="1338828"/>
          </a:xfrm>
          <a:prstGeom prst="rect">
            <a:avLst/>
          </a:prstGeom>
          <a:noFill/>
        </p:spPr>
        <p:txBody>
          <a:bodyPr wrap="square" lIns="0" rtlCol="0">
            <a:spAutoFit/>
          </a:bodyPr>
          <a:lstStyle/>
          <a:p>
            <a:r>
              <a:rPr lang="en-US" sz="2000" b="1" dirty="0" smtClean="0">
                <a:solidFill>
                  <a:srgbClr val="404040"/>
                </a:solidFill>
                <a:latin typeface="+mn-lt"/>
              </a:rPr>
              <a:t>Security Standards</a:t>
            </a:r>
          </a:p>
          <a:p>
            <a:pPr algn="just">
              <a:spcBef>
                <a:spcPts val="600"/>
              </a:spcBef>
            </a:pPr>
            <a:r>
              <a:rPr lang="en-SG" sz="1400" dirty="0">
                <a:solidFill>
                  <a:srgbClr val="404040"/>
                </a:solidFill>
                <a:latin typeface="+mn-lt"/>
              </a:rPr>
              <a:t>We are the first </a:t>
            </a:r>
            <a:r>
              <a:rPr lang="en-SG" sz="1400" dirty="0" smtClean="0">
                <a:solidFill>
                  <a:srgbClr val="404040"/>
                </a:solidFill>
                <a:latin typeface="+mn-lt"/>
              </a:rPr>
              <a:t>company in </a:t>
            </a:r>
            <a:r>
              <a:rPr lang="en-SG" sz="1400" dirty="0">
                <a:solidFill>
                  <a:srgbClr val="404040"/>
                </a:solidFill>
                <a:latin typeface="+mn-lt"/>
              </a:rPr>
              <a:t>Vietnam </a:t>
            </a:r>
            <a:r>
              <a:rPr lang="en-SG" sz="1400" dirty="0" smtClean="0">
                <a:solidFill>
                  <a:srgbClr val="404040"/>
                </a:solidFill>
                <a:latin typeface="+mn-lt"/>
              </a:rPr>
              <a:t>to implement the </a:t>
            </a:r>
            <a:r>
              <a:rPr lang="en-SG" sz="1400" dirty="0">
                <a:solidFill>
                  <a:srgbClr val="404040"/>
                </a:solidFill>
                <a:latin typeface="+mn-lt"/>
              </a:rPr>
              <a:t>BS 7799-2:2002 standard </a:t>
            </a:r>
            <a:r>
              <a:rPr lang="en-SG" sz="1400" dirty="0" smtClean="0">
                <a:solidFill>
                  <a:srgbClr val="404040"/>
                </a:solidFill>
                <a:latin typeface="+mn-lt"/>
              </a:rPr>
              <a:t/>
            </a:r>
            <a:br>
              <a:rPr lang="en-SG" sz="1400" dirty="0" smtClean="0">
                <a:solidFill>
                  <a:srgbClr val="404040"/>
                </a:solidFill>
                <a:latin typeface="+mn-lt"/>
              </a:rPr>
            </a:br>
            <a:r>
              <a:rPr lang="en-SG" sz="1400" dirty="0" smtClean="0">
                <a:solidFill>
                  <a:srgbClr val="404040"/>
                </a:solidFill>
                <a:latin typeface="+mn-lt"/>
              </a:rPr>
              <a:t>for Information Security Management </a:t>
            </a:r>
            <a:r>
              <a:rPr lang="en-SG" sz="1400" dirty="0">
                <a:solidFill>
                  <a:srgbClr val="404040"/>
                </a:solidFill>
                <a:latin typeface="+mn-lt"/>
              </a:rPr>
              <a:t>System</a:t>
            </a:r>
          </a:p>
          <a:p>
            <a:pPr algn="just"/>
            <a:r>
              <a:rPr lang="en-SG" sz="1400" dirty="0">
                <a:solidFill>
                  <a:srgbClr val="404040"/>
                </a:solidFill>
                <a:latin typeface="+mn-lt"/>
              </a:rPr>
              <a:t>(now ISO 27001:2005</a:t>
            </a:r>
            <a:r>
              <a:rPr lang="en-SG" sz="1400" dirty="0" smtClean="0">
                <a:solidFill>
                  <a:srgbClr val="404040"/>
                </a:solidFill>
                <a:latin typeface="+mn-lt"/>
              </a:rPr>
              <a:t>)</a:t>
            </a:r>
            <a:endParaRPr lang="en-SG" sz="1400" dirty="0">
              <a:solidFill>
                <a:srgbClr val="404040"/>
              </a:solidFill>
              <a:latin typeface="+mn-lt"/>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9241" y="2128532"/>
            <a:ext cx="1291806" cy="1670994"/>
          </a:xfrm>
          <a:prstGeom prst="rect">
            <a:avLst/>
          </a:prstGeom>
          <a:ln>
            <a:solidFill>
              <a:schemeClr val="tx2"/>
            </a:solidFill>
          </a:ln>
        </p:spPr>
      </p:pic>
      <p:pic>
        <p:nvPicPr>
          <p:cNvPr id="10" name="Picture 15"/>
          <p:cNvPicPr>
            <a:picLocks noChangeAspect="1" noChangeArrowheads="1"/>
          </p:cNvPicPr>
          <p:nvPr/>
        </p:nvPicPr>
        <p:blipFill>
          <a:blip r:embed="rId5" cstate="print"/>
          <a:srcRect/>
          <a:stretch>
            <a:fillRect/>
          </a:stretch>
        </p:blipFill>
        <p:spPr bwMode="auto">
          <a:xfrm>
            <a:off x="3667288" y="5612181"/>
            <a:ext cx="1229434" cy="783764"/>
          </a:xfrm>
          <a:prstGeom prst="rect">
            <a:avLst/>
          </a:prstGeom>
          <a:noFill/>
          <a:ln w="9525">
            <a:noFill/>
            <a:round/>
            <a:headEnd/>
            <a:tailEnd/>
          </a:ln>
        </p:spPr>
      </p:pic>
      <p:pic>
        <p:nvPicPr>
          <p:cNvPr id="11" name="Picture 16"/>
          <p:cNvPicPr>
            <a:picLocks noChangeAspect="1" noChangeArrowheads="1"/>
          </p:cNvPicPr>
          <p:nvPr/>
        </p:nvPicPr>
        <p:blipFill>
          <a:blip r:embed="rId6" cstate="print"/>
          <a:srcRect/>
          <a:stretch>
            <a:fillRect/>
          </a:stretch>
        </p:blipFill>
        <p:spPr bwMode="auto">
          <a:xfrm>
            <a:off x="5356758" y="5583933"/>
            <a:ext cx="1190767" cy="618580"/>
          </a:xfrm>
          <a:prstGeom prst="rect">
            <a:avLst/>
          </a:prstGeom>
          <a:noFill/>
          <a:ln w="9525">
            <a:noFill/>
            <a:round/>
            <a:headEnd/>
            <a:tailEnd/>
          </a:ln>
        </p:spPr>
      </p:pic>
      <p:pic>
        <p:nvPicPr>
          <p:cNvPr id="12" name="Picture 13"/>
          <p:cNvPicPr>
            <a:picLocks noChangeArrowheads="1"/>
          </p:cNvPicPr>
          <p:nvPr/>
        </p:nvPicPr>
        <p:blipFill>
          <a:blip r:embed="rId7" cstate="print"/>
          <a:srcRect/>
          <a:stretch>
            <a:fillRect/>
          </a:stretch>
        </p:blipFill>
        <p:spPr bwMode="auto">
          <a:xfrm>
            <a:off x="6993706" y="5573638"/>
            <a:ext cx="1045901" cy="639170"/>
          </a:xfrm>
          <a:prstGeom prst="rect">
            <a:avLst/>
          </a:prstGeom>
          <a:noFill/>
          <a:ln w="9525">
            <a:noFill/>
            <a:round/>
            <a:headEnd/>
            <a:tailEnd/>
          </a:ln>
        </p:spPr>
      </p:pic>
      <p:sp>
        <p:nvSpPr>
          <p:cNvPr id="13" name="TextBox 12"/>
          <p:cNvSpPr txBox="1"/>
          <p:nvPr/>
        </p:nvSpPr>
        <p:spPr>
          <a:xfrm>
            <a:off x="5245918" y="2267081"/>
            <a:ext cx="1813960" cy="954107"/>
          </a:xfrm>
          <a:prstGeom prst="rect">
            <a:avLst/>
          </a:prstGeom>
          <a:noFill/>
        </p:spPr>
        <p:txBody>
          <a:bodyPr wrap="square" lIns="0" rtlCol="0">
            <a:spAutoFit/>
          </a:bodyPr>
          <a:lstStyle/>
          <a:p>
            <a:pPr algn="just"/>
            <a:r>
              <a:rPr lang="en-SG" sz="1400" dirty="0" smtClean="0">
                <a:solidFill>
                  <a:srgbClr val="404040"/>
                </a:solidFill>
              </a:rPr>
              <a:t>To protect our client’s</a:t>
            </a:r>
          </a:p>
          <a:p>
            <a:pPr algn="just"/>
            <a:r>
              <a:rPr lang="en-SG" sz="1400" dirty="0" smtClean="0">
                <a:solidFill>
                  <a:srgbClr val="404040"/>
                </a:solidFill>
              </a:rPr>
              <a:t>intellectual property </a:t>
            </a:r>
            <a:br>
              <a:rPr lang="en-SG" sz="1400" dirty="0" smtClean="0">
                <a:solidFill>
                  <a:srgbClr val="404040"/>
                </a:solidFill>
              </a:rPr>
            </a:br>
            <a:r>
              <a:rPr lang="en-SG" sz="1400" dirty="0" smtClean="0">
                <a:solidFill>
                  <a:srgbClr val="404040"/>
                </a:solidFill>
              </a:rPr>
              <a:t>and ensure secure  </a:t>
            </a:r>
            <a:br>
              <a:rPr lang="en-SG" sz="1400" dirty="0" smtClean="0">
                <a:solidFill>
                  <a:srgbClr val="404040"/>
                </a:solidFill>
              </a:rPr>
            </a:br>
            <a:r>
              <a:rPr lang="en-SG" sz="1400" dirty="0" smtClean="0">
                <a:solidFill>
                  <a:srgbClr val="404040"/>
                </a:solidFill>
              </a:rPr>
              <a:t>offshore operations.</a:t>
            </a:r>
          </a:p>
        </p:txBody>
      </p:sp>
      <p:sp>
        <p:nvSpPr>
          <p:cNvPr id="15" name="TextBox 14"/>
          <p:cNvSpPr txBox="1"/>
          <p:nvPr/>
        </p:nvSpPr>
        <p:spPr>
          <a:xfrm>
            <a:off x="2271160" y="5040469"/>
            <a:ext cx="5247240" cy="400110"/>
          </a:xfrm>
          <a:prstGeom prst="rect">
            <a:avLst/>
          </a:prstGeom>
          <a:noFill/>
        </p:spPr>
        <p:txBody>
          <a:bodyPr wrap="square" lIns="0" rtlCol="0">
            <a:spAutoFit/>
          </a:bodyPr>
          <a:lstStyle/>
          <a:p>
            <a:r>
              <a:rPr lang="en-US" sz="2000" b="1" dirty="0" smtClean="0">
                <a:solidFill>
                  <a:srgbClr val="404040"/>
                </a:solidFill>
              </a:rPr>
              <a:t>Partnering and certified by these Partners</a:t>
            </a:r>
            <a:endParaRPr lang="en-SG" sz="2000" dirty="0">
              <a:solidFill>
                <a:srgbClr val="404040"/>
              </a:solidFill>
            </a:endParaRPr>
          </a:p>
        </p:txBody>
      </p:sp>
      <p:pic>
        <p:nvPicPr>
          <p:cNvPr id="1026" name="Picture 2" descr="C:\Documents and Settings\HaTT9\My Documents\My Received Files\Microsoft Gold Competency Partner 2013_Gold only.jpg"/>
          <p:cNvPicPr>
            <a:picLocks noChangeAspect="1" noChangeArrowheads="1"/>
          </p:cNvPicPr>
          <p:nvPr/>
        </p:nvPicPr>
        <p:blipFill>
          <a:blip r:embed="rId8" cstate="print"/>
          <a:srcRect/>
          <a:stretch>
            <a:fillRect/>
          </a:stretch>
        </p:blipFill>
        <p:spPr bwMode="auto">
          <a:xfrm>
            <a:off x="900089" y="5645689"/>
            <a:ext cx="2147911" cy="733379"/>
          </a:xfrm>
          <a:prstGeom prst="rect">
            <a:avLst/>
          </a:prstGeom>
          <a:noFill/>
        </p:spPr>
      </p:pic>
      <p:sp>
        <p:nvSpPr>
          <p:cNvPr id="16" name="TextBox 15"/>
          <p:cNvSpPr txBox="1"/>
          <p:nvPr/>
        </p:nvSpPr>
        <p:spPr>
          <a:xfrm>
            <a:off x="2465803" y="3543924"/>
            <a:ext cx="3860042" cy="400110"/>
          </a:xfrm>
          <a:prstGeom prst="rect">
            <a:avLst/>
          </a:prstGeom>
          <a:noFill/>
        </p:spPr>
        <p:txBody>
          <a:bodyPr wrap="square" lIns="0" rtlCol="0">
            <a:spAutoFit/>
          </a:bodyPr>
          <a:lstStyle/>
          <a:p>
            <a:pPr algn="ctr">
              <a:spcBef>
                <a:spcPts val="600"/>
              </a:spcBef>
            </a:pPr>
            <a:r>
              <a:rPr lang="en-US" sz="2000" b="1" dirty="0" smtClean="0">
                <a:solidFill>
                  <a:srgbClr val="404040"/>
                </a:solidFill>
                <a:latin typeface="+mn-lt"/>
              </a:rPr>
              <a:t>Internationally Recognized</a:t>
            </a:r>
          </a:p>
        </p:txBody>
      </p:sp>
      <p:pic>
        <p:nvPicPr>
          <p:cNvPr id="1027" name="Picture 3" descr="C:\Documents and Settings\HaTT9\My Documents\Downloads\gloabl services 100.jpg"/>
          <p:cNvPicPr>
            <a:picLocks noChangeAspect="1" noChangeArrowheads="1"/>
          </p:cNvPicPr>
          <p:nvPr/>
        </p:nvPicPr>
        <p:blipFill>
          <a:blip r:embed="rId9"/>
          <a:srcRect/>
          <a:stretch>
            <a:fillRect/>
          </a:stretch>
        </p:blipFill>
        <p:spPr bwMode="auto">
          <a:xfrm>
            <a:off x="2161289" y="4026725"/>
            <a:ext cx="2157384" cy="805919"/>
          </a:xfrm>
          <a:prstGeom prst="rect">
            <a:avLst/>
          </a:prstGeom>
          <a:noFill/>
        </p:spPr>
      </p:pic>
      <p:pic>
        <p:nvPicPr>
          <p:cNvPr id="1028" name="Picture 4" descr="C:\Documents and Settings\HaTT9\My Documents\Downloads\software-mag-500-2012.jpg"/>
          <p:cNvPicPr>
            <a:picLocks noChangeAspect="1" noChangeArrowheads="1"/>
          </p:cNvPicPr>
          <p:nvPr/>
        </p:nvPicPr>
        <p:blipFill>
          <a:blip r:embed="rId10"/>
          <a:srcRect/>
          <a:stretch>
            <a:fillRect/>
          </a:stretch>
        </p:blipFill>
        <p:spPr bwMode="auto">
          <a:xfrm>
            <a:off x="5115166" y="3999454"/>
            <a:ext cx="1335374" cy="860900"/>
          </a:xfrm>
          <a:prstGeom prst="rect">
            <a:avLst/>
          </a:prstGeom>
          <a:noFill/>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Software Power House</a:t>
            </a:r>
            <a:endParaRPr lang="en-US" dirty="0"/>
          </a:p>
        </p:txBody>
      </p:sp>
      <p:sp>
        <p:nvSpPr>
          <p:cNvPr id="34" name="Rectangle 33"/>
          <p:cNvSpPr/>
          <p:nvPr/>
        </p:nvSpPr>
        <p:spPr>
          <a:xfrm>
            <a:off x="0" y="1028700"/>
            <a:ext cx="9144000" cy="5410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 Diagonal Corner Rectangle 34"/>
          <p:cNvSpPr/>
          <p:nvPr/>
        </p:nvSpPr>
        <p:spPr>
          <a:xfrm>
            <a:off x="3582989" y="2241484"/>
            <a:ext cx="2628212" cy="4242438"/>
          </a:xfrm>
          <a:prstGeom prst="round2DiagRect">
            <a:avLst>
              <a:gd name="adj1" fmla="val 7187"/>
              <a:gd name="adj2" fmla="val 0"/>
            </a:avLst>
          </a:prstGeom>
          <a:solidFill>
            <a:schemeClr val="accent6">
              <a:lumMod val="40000"/>
              <a:lumOff val="6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defTabSz="711200">
              <a:lnSpc>
                <a:spcPct val="90000"/>
              </a:lnSpc>
              <a:spcAft>
                <a:spcPct val="35000"/>
              </a:spcAft>
            </a:pPr>
            <a:endParaRPr lang="en-US" sz="1550" b="1" dirty="0" smtClean="0">
              <a:solidFill>
                <a:schemeClr val="tx1"/>
              </a:solidFill>
            </a:endParaRPr>
          </a:p>
          <a:p>
            <a:pPr lvl="0" algn="ctr" defTabSz="711200">
              <a:lnSpc>
                <a:spcPct val="90000"/>
              </a:lnSpc>
              <a:spcAft>
                <a:spcPct val="35000"/>
              </a:spcAft>
            </a:pPr>
            <a:endParaRPr lang="en-US" b="1" dirty="0" smtClean="0">
              <a:solidFill>
                <a:schemeClr val="tx1"/>
              </a:solidFill>
            </a:endParaRPr>
          </a:p>
          <a:p>
            <a:pPr lvl="0" algn="ctr" defTabSz="711200">
              <a:lnSpc>
                <a:spcPct val="90000"/>
              </a:lnSpc>
              <a:spcAft>
                <a:spcPct val="35000"/>
              </a:spcAft>
            </a:pPr>
            <a:endParaRPr lang="en-US" b="1" dirty="0" smtClean="0">
              <a:solidFill>
                <a:schemeClr val="tx1"/>
              </a:solidFill>
            </a:endParaRPr>
          </a:p>
          <a:p>
            <a:pPr lvl="0" algn="ctr" defTabSz="711200">
              <a:lnSpc>
                <a:spcPct val="90000"/>
              </a:lnSpc>
              <a:spcAft>
                <a:spcPct val="35000"/>
              </a:spcAft>
            </a:pPr>
            <a:endParaRPr lang="en-US" b="1" dirty="0" smtClean="0">
              <a:solidFill>
                <a:schemeClr val="tx1"/>
              </a:solidFill>
            </a:endParaRPr>
          </a:p>
          <a:p>
            <a:pPr lvl="0" algn="ctr" defTabSz="711200">
              <a:lnSpc>
                <a:spcPct val="90000"/>
              </a:lnSpc>
              <a:spcAft>
                <a:spcPct val="35000"/>
              </a:spcAft>
            </a:pPr>
            <a:endParaRPr lang="en-US" sz="1550" b="1" dirty="0" smtClean="0">
              <a:solidFill>
                <a:schemeClr val="tx1"/>
              </a:solidFill>
            </a:endParaRPr>
          </a:p>
          <a:p>
            <a:pPr lvl="0" algn="ctr" defTabSz="711200">
              <a:lnSpc>
                <a:spcPct val="90000"/>
              </a:lnSpc>
              <a:spcAft>
                <a:spcPct val="35000"/>
              </a:spcAft>
            </a:pPr>
            <a:endParaRPr lang="en-US" sz="1550" b="1" dirty="0" smtClean="0">
              <a:solidFill>
                <a:schemeClr val="tx1"/>
              </a:solidFill>
            </a:endParaRPr>
          </a:p>
          <a:p>
            <a:pPr lvl="0" algn="ctr" defTabSz="711200">
              <a:lnSpc>
                <a:spcPct val="90000"/>
              </a:lnSpc>
              <a:spcAft>
                <a:spcPct val="35000"/>
              </a:spcAft>
            </a:pPr>
            <a:endParaRPr lang="en-US" sz="1550" b="1" dirty="0" smtClean="0">
              <a:solidFill>
                <a:schemeClr val="tx1"/>
              </a:solidFill>
            </a:endParaRPr>
          </a:p>
          <a:p>
            <a:pPr lvl="0" algn="ctr" defTabSz="711200">
              <a:lnSpc>
                <a:spcPct val="90000"/>
              </a:lnSpc>
              <a:spcAft>
                <a:spcPct val="35000"/>
              </a:spcAft>
            </a:pPr>
            <a:endParaRPr lang="en-US" sz="1550" b="1" dirty="0" smtClean="0">
              <a:solidFill>
                <a:schemeClr val="tx1"/>
              </a:solidFill>
            </a:endParaRPr>
          </a:p>
          <a:p>
            <a:pPr lvl="0" algn="ctr" defTabSz="711200">
              <a:lnSpc>
                <a:spcPct val="90000"/>
              </a:lnSpc>
              <a:spcAft>
                <a:spcPct val="35000"/>
              </a:spcAft>
            </a:pPr>
            <a:endParaRPr lang="en-US" sz="1600" b="1" dirty="0" smtClean="0">
              <a:solidFill>
                <a:schemeClr val="tx1"/>
              </a:solidFill>
            </a:endParaRPr>
          </a:p>
          <a:p>
            <a:pPr lvl="0" algn="ctr" defTabSz="711200">
              <a:lnSpc>
                <a:spcPct val="90000"/>
              </a:lnSpc>
              <a:spcAft>
                <a:spcPct val="35000"/>
              </a:spcAft>
            </a:pPr>
            <a:endParaRPr lang="en-US" sz="1600" b="1" dirty="0" smtClean="0">
              <a:solidFill>
                <a:schemeClr val="tx1"/>
              </a:solidFill>
            </a:endParaRPr>
          </a:p>
          <a:p>
            <a:pPr lvl="0" algn="ctr" defTabSz="711200">
              <a:lnSpc>
                <a:spcPct val="90000"/>
              </a:lnSpc>
              <a:spcAft>
                <a:spcPct val="35000"/>
              </a:spcAft>
            </a:pPr>
            <a:endParaRPr lang="en-US" sz="1600" b="1" dirty="0" smtClean="0">
              <a:solidFill>
                <a:schemeClr val="tx1"/>
              </a:solidFill>
            </a:endParaRPr>
          </a:p>
          <a:p>
            <a:pPr lvl="0" algn="ctr" defTabSz="711200">
              <a:lnSpc>
                <a:spcPct val="90000"/>
              </a:lnSpc>
              <a:spcAft>
                <a:spcPct val="35000"/>
              </a:spcAft>
            </a:pPr>
            <a:endParaRPr lang="en-US" sz="1600" b="1" dirty="0" smtClean="0">
              <a:solidFill>
                <a:schemeClr val="tx1"/>
              </a:solidFill>
            </a:endParaRPr>
          </a:p>
          <a:p>
            <a:pPr lvl="0" algn="ctr" defTabSz="711200">
              <a:lnSpc>
                <a:spcPct val="90000"/>
              </a:lnSpc>
              <a:spcAft>
                <a:spcPct val="35000"/>
              </a:spcAft>
            </a:pPr>
            <a:endParaRPr lang="en-US" sz="1600" b="1" dirty="0" smtClean="0">
              <a:solidFill>
                <a:schemeClr val="tx1"/>
              </a:solidFill>
            </a:endParaRPr>
          </a:p>
          <a:p>
            <a:pPr lvl="0" algn="ctr" defTabSz="711200">
              <a:lnSpc>
                <a:spcPct val="90000"/>
              </a:lnSpc>
              <a:spcAft>
                <a:spcPct val="35000"/>
              </a:spcAft>
            </a:pPr>
            <a:endParaRPr lang="en-US" sz="1600" b="1" dirty="0" smtClean="0">
              <a:solidFill>
                <a:schemeClr val="tx1"/>
              </a:solidFill>
            </a:endParaRPr>
          </a:p>
          <a:p>
            <a:pPr lvl="0" algn="ctr" defTabSz="711200">
              <a:lnSpc>
                <a:spcPct val="90000"/>
              </a:lnSpc>
              <a:spcAft>
                <a:spcPct val="35000"/>
              </a:spcAft>
            </a:pPr>
            <a:endParaRPr lang="en-US" sz="1600" dirty="0">
              <a:solidFill>
                <a:schemeClr val="tx1"/>
              </a:solidFill>
            </a:endParaRPr>
          </a:p>
        </p:txBody>
      </p:sp>
      <p:sp>
        <p:nvSpPr>
          <p:cNvPr id="37" name="Round Diagonal Corner Rectangle 36"/>
          <p:cNvSpPr/>
          <p:nvPr/>
        </p:nvSpPr>
        <p:spPr>
          <a:xfrm>
            <a:off x="405285" y="2255477"/>
            <a:ext cx="2642715" cy="4380850"/>
          </a:xfrm>
          <a:prstGeom prst="round2DiagRect">
            <a:avLst>
              <a:gd name="adj1" fmla="val 13096"/>
              <a:gd name="adj2" fmla="val 0"/>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itle 1"/>
          <p:cNvSpPr txBox="1">
            <a:spLocks/>
          </p:cNvSpPr>
          <p:nvPr/>
        </p:nvSpPr>
        <p:spPr>
          <a:xfrm>
            <a:off x="457200" y="274638"/>
            <a:ext cx="8229600" cy="1143000"/>
          </a:xfrm>
          <a:prstGeom prst="rect">
            <a:avLst/>
          </a:prstGeom>
        </p:spPr>
        <p:txBody>
          <a:bodyPr vert="horz" lIns="0" tIns="45720" rIns="91440" bIns="45720" rtlCol="0" anchor="ctr">
            <a:no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3200" b="0" i="0" u="none" strike="noStrike" kern="1200" cap="none" spc="0" normalizeH="0" baseline="0" noProof="0" dirty="0">
              <a:ln>
                <a:noFill/>
              </a:ln>
              <a:solidFill>
                <a:schemeClr val="tx1"/>
              </a:solidFill>
              <a:effectLst/>
              <a:uLnTx/>
              <a:uFillTx/>
              <a:latin typeface="+mj-lt"/>
              <a:ea typeface="+mj-ea"/>
              <a:cs typeface="+mj-cs"/>
            </a:endParaRPr>
          </a:p>
        </p:txBody>
      </p:sp>
      <p:sp>
        <p:nvSpPr>
          <p:cNvPr id="39" name="Rounded Rectangle 4"/>
          <p:cNvSpPr/>
          <p:nvPr/>
        </p:nvSpPr>
        <p:spPr>
          <a:xfrm>
            <a:off x="512754" y="2355173"/>
            <a:ext cx="2327292" cy="336617"/>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1430" tIns="11430" rIns="11430" bIns="11430" numCol="1" spcCol="1270" anchor="t" anchorCtr="0">
            <a:noAutofit/>
          </a:bodyPr>
          <a:lstStyle/>
          <a:p>
            <a:pPr lvl="0" algn="ctr" defTabSz="800100">
              <a:lnSpc>
                <a:spcPct val="90000"/>
              </a:lnSpc>
              <a:spcBef>
                <a:spcPct val="0"/>
              </a:spcBef>
              <a:spcAft>
                <a:spcPct val="35000"/>
              </a:spcAft>
            </a:pPr>
            <a:r>
              <a:rPr lang="en-US" sz="1800" b="1" kern="1200" dirty="0" smtClean="0">
                <a:solidFill>
                  <a:schemeClr val="tx1"/>
                </a:solidFill>
              </a:rPr>
              <a:t>Overseas Branches</a:t>
            </a:r>
            <a:endParaRPr lang="en-US" sz="1800" b="1" kern="1200" dirty="0">
              <a:solidFill>
                <a:schemeClr val="tx1"/>
              </a:solidFill>
            </a:endParaRPr>
          </a:p>
        </p:txBody>
      </p:sp>
      <p:cxnSp>
        <p:nvCxnSpPr>
          <p:cNvPr id="40" name="Straight Connector 39"/>
          <p:cNvCxnSpPr/>
          <p:nvPr/>
        </p:nvCxnSpPr>
        <p:spPr>
          <a:xfrm>
            <a:off x="1752600" y="1910332"/>
            <a:ext cx="3124200" cy="1588"/>
          </a:xfrm>
          <a:prstGeom prst="line">
            <a:avLst/>
          </a:prstGeom>
          <a:ln>
            <a:solidFill>
              <a:srgbClr val="007DC2"/>
            </a:solidFill>
          </a:ln>
        </p:spPr>
        <p:style>
          <a:lnRef idx="2">
            <a:schemeClr val="accent4"/>
          </a:lnRef>
          <a:fillRef idx="0">
            <a:schemeClr val="accent4"/>
          </a:fillRef>
          <a:effectRef idx="1">
            <a:schemeClr val="accent4"/>
          </a:effectRef>
          <a:fontRef idx="minor">
            <a:schemeClr val="tx1"/>
          </a:fontRef>
        </p:style>
      </p:cxnSp>
      <p:cxnSp>
        <p:nvCxnSpPr>
          <p:cNvPr id="41" name="Straight Connector 40"/>
          <p:cNvCxnSpPr/>
          <p:nvPr/>
        </p:nvCxnSpPr>
        <p:spPr>
          <a:xfrm>
            <a:off x="3352799" y="1378520"/>
            <a:ext cx="1" cy="531812"/>
          </a:xfrm>
          <a:prstGeom prst="line">
            <a:avLst/>
          </a:prstGeom>
          <a:ln>
            <a:solidFill>
              <a:srgbClr val="007DC2"/>
            </a:solidFill>
          </a:ln>
        </p:spPr>
        <p:style>
          <a:lnRef idx="2">
            <a:schemeClr val="accent4"/>
          </a:lnRef>
          <a:fillRef idx="0">
            <a:schemeClr val="accent4"/>
          </a:fillRef>
          <a:effectRef idx="1">
            <a:schemeClr val="accent4"/>
          </a:effectRef>
          <a:fontRef idx="minor">
            <a:schemeClr val="tx1"/>
          </a:fontRef>
        </p:style>
      </p:cxnSp>
      <p:sp>
        <p:nvSpPr>
          <p:cNvPr id="42" name="Round Diagonal Corner Rectangle 41"/>
          <p:cNvSpPr/>
          <p:nvPr/>
        </p:nvSpPr>
        <p:spPr>
          <a:xfrm>
            <a:off x="631416" y="2653140"/>
            <a:ext cx="2066401" cy="408765"/>
          </a:xfrm>
          <a:prstGeom prst="round2DiagRect">
            <a:avLst/>
          </a:prstGeom>
          <a:solidFill>
            <a:srgbClr val="92D050"/>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400" dirty="0" smtClean="0">
                <a:solidFill>
                  <a:schemeClr val="tx1"/>
                </a:solidFill>
              </a:rPr>
              <a:t>FPT Japan</a:t>
            </a:r>
          </a:p>
        </p:txBody>
      </p:sp>
      <p:sp>
        <p:nvSpPr>
          <p:cNvPr id="43" name="Round Diagonal Corner Rectangle 42"/>
          <p:cNvSpPr/>
          <p:nvPr/>
        </p:nvSpPr>
        <p:spPr>
          <a:xfrm>
            <a:off x="1981200" y="921320"/>
            <a:ext cx="2701719" cy="408765"/>
          </a:xfrm>
          <a:prstGeom prst="round2DiagRect">
            <a:avLst/>
          </a:prstGeom>
          <a:solidFill>
            <a:schemeClr val="tx2">
              <a:lumMod val="40000"/>
              <a:lumOff val="6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2400" b="1" dirty="0" smtClean="0">
                <a:solidFill>
                  <a:schemeClr val="tx1"/>
                </a:solidFill>
              </a:rPr>
              <a:t>FPT Software</a:t>
            </a:r>
          </a:p>
        </p:txBody>
      </p:sp>
      <p:sp>
        <p:nvSpPr>
          <p:cNvPr id="44" name="Round Diagonal Corner Rectangle 43"/>
          <p:cNvSpPr/>
          <p:nvPr/>
        </p:nvSpPr>
        <p:spPr>
          <a:xfrm>
            <a:off x="631416" y="3144920"/>
            <a:ext cx="2066401" cy="408765"/>
          </a:xfrm>
          <a:prstGeom prst="round2DiagRect">
            <a:avLst/>
          </a:prstGeom>
          <a:solidFill>
            <a:srgbClr val="92D050"/>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400" smtClean="0">
                <a:solidFill>
                  <a:schemeClr val="tx1"/>
                </a:solidFill>
              </a:rPr>
              <a:t>FPT USA</a:t>
            </a:r>
            <a:endParaRPr lang="en-US" sz="1400" dirty="0" smtClean="0">
              <a:solidFill>
                <a:schemeClr val="tx1"/>
              </a:solidFill>
            </a:endParaRPr>
          </a:p>
        </p:txBody>
      </p:sp>
      <p:sp>
        <p:nvSpPr>
          <p:cNvPr id="45" name="Round Diagonal Corner Rectangle 44"/>
          <p:cNvSpPr/>
          <p:nvPr/>
        </p:nvSpPr>
        <p:spPr>
          <a:xfrm>
            <a:off x="631416" y="4087100"/>
            <a:ext cx="2066401" cy="408765"/>
          </a:xfrm>
          <a:prstGeom prst="round2DiagRect">
            <a:avLst/>
          </a:prstGeom>
          <a:solidFill>
            <a:srgbClr val="92D050"/>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400" dirty="0" smtClean="0">
                <a:solidFill>
                  <a:schemeClr val="tx1"/>
                </a:solidFill>
              </a:rPr>
              <a:t>FPT Software Europe Ltd</a:t>
            </a:r>
          </a:p>
        </p:txBody>
      </p:sp>
      <p:sp>
        <p:nvSpPr>
          <p:cNvPr id="46" name="Round Diagonal Corner Rectangle 45"/>
          <p:cNvSpPr/>
          <p:nvPr/>
        </p:nvSpPr>
        <p:spPr>
          <a:xfrm>
            <a:off x="3806021" y="5098324"/>
            <a:ext cx="2213780" cy="388076"/>
          </a:xfrm>
          <a:prstGeom prst="round2DiagRect">
            <a:avLst/>
          </a:prstGeom>
          <a:solidFill>
            <a:schemeClr val="accent6"/>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defTabSz="711200">
              <a:lnSpc>
                <a:spcPct val="90000"/>
              </a:lnSpc>
              <a:spcAft>
                <a:spcPct val="35000"/>
              </a:spcAft>
            </a:pPr>
            <a:r>
              <a:rPr lang="en-US" dirty="0" smtClean="0">
                <a:solidFill>
                  <a:schemeClr val="tx1"/>
                </a:solidFill>
              </a:rPr>
              <a:t>FSU 15</a:t>
            </a:r>
            <a:endParaRPr lang="en-US" dirty="0">
              <a:solidFill>
                <a:schemeClr val="tx1"/>
              </a:solidFill>
            </a:endParaRPr>
          </a:p>
        </p:txBody>
      </p:sp>
      <p:sp>
        <p:nvSpPr>
          <p:cNvPr id="47" name="Round Diagonal Corner Rectangle 46"/>
          <p:cNvSpPr/>
          <p:nvPr/>
        </p:nvSpPr>
        <p:spPr>
          <a:xfrm>
            <a:off x="3806021" y="5811061"/>
            <a:ext cx="2213780" cy="343374"/>
          </a:xfrm>
          <a:prstGeom prst="round2DiagRect">
            <a:avLst/>
          </a:prstGeom>
          <a:solidFill>
            <a:schemeClr val="accent6"/>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711200">
              <a:lnSpc>
                <a:spcPct val="90000"/>
              </a:lnSpc>
              <a:spcAft>
                <a:spcPct val="35000"/>
              </a:spcAft>
            </a:pPr>
            <a:r>
              <a:rPr lang="en-US" dirty="0" smtClean="0">
                <a:solidFill>
                  <a:schemeClr val="tx1"/>
                </a:solidFill>
              </a:rPr>
              <a:t>FSU 17</a:t>
            </a:r>
            <a:endParaRPr lang="en-US" dirty="0">
              <a:solidFill>
                <a:schemeClr val="tx1"/>
              </a:solidFill>
            </a:endParaRPr>
          </a:p>
        </p:txBody>
      </p:sp>
      <p:sp>
        <p:nvSpPr>
          <p:cNvPr id="48" name="Round Diagonal Corner Rectangle 47"/>
          <p:cNvSpPr/>
          <p:nvPr/>
        </p:nvSpPr>
        <p:spPr>
          <a:xfrm>
            <a:off x="6553201" y="1143000"/>
            <a:ext cx="2133599" cy="1752601"/>
          </a:xfrm>
          <a:prstGeom prst="round2DiagRect">
            <a:avLst>
              <a:gd name="adj1" fmla="val 7829"/>
              <a:gd name="adj2" fmla="val 0"/>
            </a:avLst>
          </a:prstGeom>
          <a:solidFill>
            <a:schemeClr val="tx2">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tIns="46800" rtlCol="0" anchor="ctr"/>
          <a:lstStyle/>
          <a:p>
            <a:pPr lvl="0" algn="ctr" defTabSz="711200">
              <a:lnSpc>
                <a:spcPct val="90000"/>
              </a:lnSpc>
              <a:spcAft>
                <a:spcPct val="35000"/>
              </a:spcAft>
            </a:pPr>
            <a:endParaRPr lang="en-US" sz="1550" b="1" dirty="0" smtClean="0">
              <a:solidFill>
                <a:schemeClr val="tx1"/>
              </a:solidFill>
            </a:endParaRPr>
          </a:p>
          <a:p>
            <a:pPr lvl="0" algn="ctr" defTabSz="711200">
              <a:lnSpc>
                <a:spcPct val="90000"/>
              </a:lnSpc>
              <a:spcAft>
                <a:spcPct val="35000"/>
              </a:spcAft>
            </a:pPr>
            <a:endParaRPr lang="en-US" sz="1550" b="1" dirty="0" smtClean="0">
              <a:solidFill>
                <a:schemeClr val="tx1"/>
              </a:solidFill>
            </a:endParaRPr>
          </a:p>
          <a:p>
            <a:pPr lvl="0" algn="ctr" defTabSz="711200">
              <a:lnSpc>
                <a:spcPct val="90000"/>
              </a:lnSpc>
              <a:spcAft>
                <a:spcPct val="35000"/>
              </a:spcAft>
            </a:pPr>
            <a:endParaRPr lang="en-US" sz="1550" b="1" dirty="0" smtClean="0">
              <a:solidFill>
                <a:schemeClr val="tx1"/>
              </a:solidFill>
            </a:endParaRPr>
          </a:p>
          <a:p>
            <a:pPr lvl="0" algn="ctr" defTabSz="711200">
              <a:lnSpc>
                <a:spcPct val="90000"/>
              </a:lnSpc>
              <a:spcAft>
                <a:spcPct val="35000"/>
              </a:spcAft>
            </a:pPr>
            <a:endParaRPr lang="en-US" sz="1550" b="1" dirty="0" smtClean="0">
              <a:solidFill>
                <a:schemeClr val="tx1"/>
              </a:solidFill>
            </a:endParaRPr>
          </a:p>
          <a:p>
            <a:pPr lvl="0" algn="ctr" defTabSz="711200">
              <a:lnSpc>
                <a:spcPct val="90000"/>
              </a:lnSpc>
              <a:spcAft>
                <a:spcPct val="35000"/>
              </a:spcAft>
            </a:pPr>
            <a:endParaRPr lang="en-US" sz="1550" b="1" dirty="0" smtClean="0">
              <a:solidFill>
                <a:schemeClr val="tx1"/>
              </a:solidFill>
            </a:endParaRPr>
          </a:p>
          <a:p>
            <a:pPr lvl="0" algn="ctr" defTabSz="711200">
              <a:lnSpc>
                <a:spcPct val="90000"/>
              </a:lnSpc>
              <a:spcAft>
                <a:spcPct val="35000"/>
              </a:spcAft>
            </a:pPr>
            <a:r>
              <a:rPr lang="en-US" b="1" dirty="0" smtClean="0">
                <a:solidFill>
                  <a:schemeClr val="tx1"/>
                </a:solidFill>
              </a:rPr>
              <a:t>Domestic Branches</a:t>
            </a:r>
          </a:p>
          <a:p>
            <a:pPr lvl="0" algn="ctr" defTabSz="711200">
              <a:lnSpc>
                <a:spcPct val="90000"/>
              </a:lnSpc>
              <a:spcAft>
                <a:spcPct val="35000"/>
              </a:spcAft>
            </a:pPr>
            <a:endParaRPr lang="en-US" sz="1550" b="1" dirty="0" smtClean="0">
              <a:solidFill>
                <a:schemeClr val="tx1"/>
              </a:solidFill>
            </a:endParaRPr>
          </a:p>
          <a:p>
            <a:pPr lvl="0" algn="ctr" defTabSz="711200">
              <a:lnSpc>
                <a:spcPct val="90000"/>
              </a:lnSpc>
              <a:spcAft>
                <a:spcPct val="35000"/>
              </a:spcAft>
            </a:pPr>
            <a:endParaRPr lang="en-US" sz="1550" b="1" dirty="0" smtClean="0">
              <a:solidFill>
                <a:schemeClr val="tx1"/>
              </a:solidFill>
            </a:endParaRPr>
          </a:p>
          <a:p>
            <a:pPr lvl="0" algn="ctr" defTabSz="711200">
              <a:lnSpc>
                <a:spcPct val="90000"/>
              </a:lnSpc>
              <a:spcAft>
                <a:spcPct val="35000"/>
              </a:spcAft>
            </a:pPr>
            <a:endParaRPr lang="en-US" sz="1600" b="1" dirty="0" smtClean="0">
              <a:solidFill>
                <a:schemeClr val="tx1"/>
              </a:solidFill>
            </a:endParaRPr>
          </a:p>
          <a:p>
            <a:pPr lvl="0" algn="ctr" defTabSz="711200">
              <a:lnSpc>
                <a:spcPct val="90000"/>
              </a:lnSpc>
              <a:spcAft>
                <a:spcPct val="35000"/>
              </a:spcAft>
            </a:pPr>
            <a:endParaRPr lang="en-US" sz="1600" b="1" dirty="0" smtClean="0">
              <a:solidFill>
                <a:schemeClr val="tx1"/>
              </a:solidFill>
            </a:endParaRPr>
          </a:p>
          <a:p>
            <a:pPr lvl="0" algn="ctr" defTabSz="711200">
              <a:lnSpc>
                <a:spcPct val="90000"/>
              </a:lnSpc>
              <a:spcAft>
                <a:spcPct val="35000"/>
              </a:spcAft>
            </a:pPr>
            <a:endParaRPr lang="en-US" sz="1600" b="1" dirty="0" smtClean="0">
              <a:solidFill>
                <a:schemeClr val="tx1"/>
              </a:solidFill>
            </a:endParaRPr>
          </a:p>
          <a:p>
            <a:pPr lvl="0" algn="ctr" defTabSz="711200">
              <a:lnSpc>
                <a:spcPct val="90000"/>
              </a:lnSpc>
              <a:spcAft>
                <a:spcPct val="35000"/>
              </a:spcAft>
            </a:pPr>
            <a:endParaRPr lang="en-US" sz="1600" b="1" dirty="0" smtClean="0">
              <a:solidFill>
                <a:schemeClr val="tx1"/>
              </a:solidFill>
            </a:endParaRPr>
          </a:p>
          <a:p>
            <a:pPr lvl="0" algn="ctr" defTabSz="711200">
              <a:lnSpc>
                <a:spcPct val="90000"/>
              </a:lnSpc>
              <a:spcAft>
                <a:spcPct val="35000"/>
              </a:spcAft>
            </a:pPr>
            <a:endParaRPr lang="en-US" sz="1600" b="1" dirty="0" smtClean="0">
              <a:solidFill>
                <a:schemeClr val="tx1"/>
              </a:solidFill>
            </a:endParaRPr>
          </a:p>
          <a:p>
            <a:pPr lvl="0" algn="ctr" defTabSz="711200">
              <a:lnSpc>
                <a:spcPct val="90000"/>
              </a:lnSpc>
              <a:spcAft>
                <a:spcPct val="35000"/>
              </a:spcAft>
            </a:pPr>
            <a:endParaRPr lang="en-US" sz="1600" b="1" dirty="0" smtClean="0">
              <a:solidFill>
                <a:schemeClr val="tx1"/>
              </a:solidFill>
            </a:endParaRPr>
          </a:p>
          <a:p>
            <a:pPr lvl="0" algn="ctr" defTabSz="711200">
              <a:lnSpc>
                <a:spcPct val="90000"/>
              </a:lnSpc>
              <a:spcAft>
                <a:spcPct val="35000"/>
              </a:spcAft>
            </a:pPr>
            <a:endParaRPr lang="en-US" sz="1600" dirty="0">
              <a:solidFill>
                <a:schemeClr val="tx1"/>
              </a:solidFill>
            </a:endParaRPr>
          </a:p>
        </p:txBody>
      </p:sp>
      <p:sp>
        <p:nvSpPr>
          <p:cNvPr id="49" name="Round Diagonal Corner Rectangle 48"/>
          <p:cNvSpPr/>
          <p:nvPr/>
        </p:nvSpPr>
        <p:spPr>
          <a:xfrm>
            <a:off x="6655531" y="1631766"/>
            <a:ext cx="1878869" cy="484958"/>
          </a:xfrm>
          <a:prstGeom prst="round2DiagRect">
            <a:avLst/>
          </a:prstGeom>
          <a:solidFill>
            <a:schemeClr val="tx2">
              <a:lumMod val="40000"/>
              <a:lumOff val="6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defTabSz="711200">
              <a:lnSpc>
                <a:spcPct val="90000"/>
              </a:lnSpc>
              <a:spcAft>
                <a:spcPct val="35000"/>
              </a:spcAft>
            </a:pPr>
            <a:r>
              <a:rPr lang="en-US" sz="1600" dirty="0" smtClean="0">
                <a:solidFill>
                  <a:schemeClr val="tx1"/>
                </a:solidFill>
              </a:rPr>
              <a:t>FPT Software             Ho Chi Minh City</a:t>
            </a:r>
            <a:endParaRPr lang="en-US" sz="1600" dirty="0">
              <a:solidFill>
                <a:schemeClr val="tx1"/>
              </a:solidFill>
            </a:endParaRPr>
          </a:p>
        </p:txBody>
      </p:sp>
      <p:sp>
        <p:nvSpPr>
          <p:cNvPr id="50" name="Round Diagonal Corner Rectangle 49"/>
          <p:cNvSpPr/>
          <p:nvPr/>
        </p:nvSpPr>
        <p:spPr>
          <a:xfrm>
            <a:off x="6655531" y="2255477"/>
            <a:ext cx="1878869" cy="487723"/>
          </a:xfrm>
          <a:prstGeom prst="round2DiagRect">
            <a:avLst/>
          </a:prstGeom>
          <a:solidFill>
            <a:schemeClr val="tx2">
              <a:lumMod val="40000"/>
              <a:lumOff val="6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defTabSz="711200">
              <a:lnSpc>
                <a:spcPct val="80000"/>
              </a:lnSpc>
              <a:spcAft>
                <a:spcPct val="35000"/>
              </a:spcAft>
            </a:pPr>
            <a:r>
              <a:rPr lang="en-US" sz="1600" dirty="0" smtClean="0">
                <a:solidFill>
                  <a:schemeClr val="tx1"/>
                </a:solidFill>
              </a:rPr>
              <a:t>FPT Software             </a:t>
            </a:r>
            <a:r>
              <a:rPr lang="en-US" sz="1600" dirty="0" err="1" smtClean="0">
                <a:solidFill>
                  <a:schemeClr val="tx1"/>
                </a:solidFill>
              </a:rPr>
              <a:t>Da</a:t>
            </a:r>
            <a:r>
              <a:rPr lang="en-US" sz="1600" dirty="0" smtClean="0">
                <a:solidFill>
                  <a:schemeClr val="tx1"/>
                </a:solidFill>
              </a:rPr>
              <a:t> Nang</a:t>
            </a:r>
            <a:endParaRPr lang="en-US" sz="1600" dirty="0">
              <a:solidFill>
                <a:schemeClr val="tx1"/>
              </a:solidFill>
            </a:endParaRPr>
          </a:p>
        </p:txBody>
      </p:sp>
      <p:sp>
        <p:nvSpPr>
          <p:cNvPr id="51" name="Round Diagonal Corner Rectangle 50"/>
          <p:cNvSpPr/>
          <p:nvPr/>
        </p:nvSpPr>
        <p:spPr>
          <a:xfrm>
            <a:off x="3806021" y="2889734"/>
            <a:ext cx="2213780" cy="363190"/>
          </a:xfrm>
          <a:prstGeom prst="round2DiagRect">
            <a:avLst/>
          </a:prstGeom>
          <a:solidFill>
            <a:schemeClr val="accent6"/>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defTabSz="711200">
              <a:lnSpc>
                <a:spcPct val="90000"/>
              </a:lnSpc>
              <a:spcAft>
                <a:spcPct val="35000"/>
              </a:spcAft>
            </a:pPr>
            <a:r>
              <a:rPr lang="en-US" dirty="0" smtClean="0">
                <a:solidFill>
                  <a:schemeClr val="tx1"/>
                </a:solidFill>
              </a:rPr>
              <a:t>FSU1</a:t>
            </a:r>
            <a:endParaRPr lang="en-US" dirty="0">
              <a:solidFill>
                <a:schemeClr val="tx1"/>
              </a:solidFill>
            </a:endParaRPr>
          </a:p>
        </p:txBody>
      </p:sp>
      <p:sp>
        <p:nvSpPr>
          <p:cNvPr id="52" name="Round Diagonal Corner Rectangle 51"/>
          <p:cNvSpPr/>
          <p:nvPr/>
        </p:nvSpPr>
        <p:spPr>
          <a:xfrm>
            <a:off x="3806021" y="3623153"/>
            <a:ext cx="2213780" cy="373694"/>
          </a:xfrm>
          <a:prstGeom prst="round2DiagRect">
            <a:avLst/>
          </a:prstGeom>
          <a:solidFill>
            <a:schemeClr val="accent6"/>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defTabSz="711200">
              <a:lnSpc>
                <a:spcPct val="90000"/>
              </a:lnSpc>
              <a:spcAft>
                <a:spcPct val="35000"/>
              </a:spcAft>
            </a:pPr>
            <a:r>
              <a:rPr lang="en-US" dirty="0" smtClean="0">
                <a:solidFill>
                  <a:schemeClr val="tx1"/>
                </a:solidFill>
              </a:rPr>
              <a:t>FSU 3</a:t>
            </a:r>
            <a:endParaRPr lang="en-US" dirty="0">
              <a:solidFill>
                <a:schemeClr val="tx1"/>
              </a:solidFill>
            </a:endParaRPr>
          </a:p>
        </p:txBody>
      </p:sp>
      <p:sp>
        <p:nvSpPr>
          <p:cNvPr id="64" name="Round Diagonal Corner Rectangle 63"/>
          <p:cNvSpPr/>
          <p:nvPr/>
        </p:nvSpPr>
        <p:spPr>
          <a:xfrm>
            <a:off x="3806021" y="4343400"/>
            <a:ext cx="2213780" cy="373694"/>
          </a:xfrm>
          <a:prstGeom prst="round2DiagRect">
            <a:avLst/>
          </a:prstGeom>
          <a:solidFill>
            <a:schemeClr val="accent6"/>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defTabSz="711200">
              <a:lnSpc>
                <a:spcPct val="90000"/>
              </a:lnSpc>
              <a:spcAft>
                <a:spcPct val="35000"/>
              </a:spcAft>
            </a:pPr>
            <a:r>
              <a:rPr lang="en-US" dirty="0" smtClean="0">
                <a:solidFill>
                  <a:schemeClr val="tx1"/>
                </a:solidFill>
              </a:rPr>
              <a:t>FSU 11</a:t>
            </a:r>
            <a:endParaRPr lang="en-US" dirty="0">
              <a:solidFill>
                <a:schemeClr val="tx1"/>
              </a:solidFill>
            </a:endParaRPr>
          </a:p>
        </p:txBody>
      </p:sp>
      <p:sp>
        <p:nvSpPr>
          <p:cNvPr id="65" name="Round Diagonal Corner Rectangle 64"/>
          <p:cNvSpPr/>
          <p:nvPr/>
        </p:nvSpPr>
        <p:spPr>
          <a:xfrm>
            <a:off x="512754" y="4662066"/>
            <a:ext cx="2376758" cy="1831822"/>
          </a:xfrm>
          <a:prstGeom prst="round2DiagRect">
            <a:avLst>
              <a:gd name="adj1" fmla="val 4371"/>
              <a:gd name="adj2" fmla="val 2865"/>
            </a:avLst>
          </a:prstGeom>
          <a:solidFill>
            <a:schemeClr val="tx2">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defTabSz="711200">
              <a:lnSpc>
                <a:spcPct val="90000"/>
              </a:lnSpc>
              <a:spcAft>
                <a:spcPct val="35000"/>
              </a:spcAft>
            </a:pPr>
            <a:endParaRPr lang="en-US" sz="1550" b="1" dirty="0" smtClean="0">
              <a:solidFill>
                <a:schemeClr val="tx1"/>
              </a:solidFill>
            </a:endParaRPr>
          </a:p>
          <a:p>
            <a:pPr lvl="0" algn="ctr" defTabSz="711200">
              <a:lnSpc>
                <a:spcPct val="90000"/>
              </a:lnSpc>
              <a:spcAft>
                <a:spcPct val="35000"/>
              </a:spcAft>
            </a:pPr>
            <a:endParaRPr lang="en-US" sz="1550" b="1" dirty="0" smtClean="0">
              <a:solidFill>
                <a:schemeClr val="tx1"/>
              </a:solidFill>
            </a:endParaRPr>
          </a:p>
          <a:p>
            <a:pPr lvl="0" algn="ctr" defTabSz="711200">
              <a:lnSpc>
                <a:spcPct val="90000"/>
              </a:lnSpc>
              <a:spcAft>
                <a:spcPct val="35000"/>
              </a:spcAft>
            </a:pPr>
            <a:endParaRPr lang="en-US" sz="1550" b="1" dirty="0" smtClean="0">
              <a:solidFill>
                <a:schemeClr val="tx1"/>
              </a:solidFill>
            </a:endParaRPr>
          </a:p>
          <a:p>
            <a:pPr lvl="0" algn="ctr" defTabSz="711200">
              <a:lnSpc>
                <a:spcPct val="90000"/>
              </a:lnSpc>
              <a:spcAft>
                <a:spcPct val="35000"/>
              </a:spcAft>
            </a:pPr>
            <a:r>
              <a:rPr lang="en-US" sz="1550" b="1" dirty="0" smtClean="0">
                <a:solidFill>
                  <a:schemeClr val="tx1"/>
                </a:solidFill>
              </a:rPr>
              <a:t>Asia Pacific</a:t>
            </a:r>
          </a:p>
          <a:p>
            <a:pPr lvl="0" algn="ctr" defTabSz="711200">
              <a:lnSpc>
                <a:spcPct val="90000"/>
              </a:lnSpc>
              <a:spcAft>
                <a:spcPct val="35000"/>
              </a:spcAft>
            </a:pPr>
            <a:endParaRPr lang="en-US" sz="1550" b="1" dirty="0" smtClean="0">
              <a:solidFill>
                <a:schemeClr val="tx1"/>
              </a:solidFill>
            </a:endParaRPr>
          </a:p>
          <a:p>
            <a:pPr lvl="0" algn="ctr" defTabSz="711200">
              <a:lnSpc>
                <a:spcPct val="90000"/>
              </a:lnSpc>
              <a:spcAft>
                <a:spcPct val="35000"/>
              </a:spcAft>
            </a:pPr>
            <a:endParaRPr lang="en-US" sz="1600" b="1" dirty="0" smtClean="0">
              <a:solidFill>
                <a:schemeClr val="tx1"/>
              </a:solidFill>
            </a:endParaRPr>
          </a:p>
          <a:p>
            <a:pPr lvl="0" algn="ctr" defTabSz="711200">
              <a:lnSpc>
                <a:spcPct val="90000"/>
              </a:lnSpc>
              <a:spcAft>
                <a:spcPct val="35000"/>
              </a:spcAft>
            </a:pPr>
            <a:endParaRPr lang="en-US" sz="1600" b="1" dirty="0" smtClean="0">
              <a:solidFill>
                <a:schemeClr val="tx1"/>
              </a:solidFill>
            </a:endParaRPr>
          </a:p>
          <a:p>
            <a:pPr lvl="0" algn="ctr" defTabSz="711200">
              <a:lnSpc>
                <a:spcPct val="90000"/>
              </a:lnSpc>
              <a:spcAft>
                <a:spcPct val="35000"/>
              </a:spcAft>
            </a:pPr>
            <a:endParaRPr lang="en-US" sz="1600" b="1" dirty="0" smtClean="0">
              <a:solidFill>
                <a:schemeClr val="tx1"/>
              </a:solidFill>
            </a:endParaRPr>
          </a:p>
          <a:p>
            <a:pPr lvl="0" algn="ctr" defTabSz="711200">
              <a:lnSpc>
                <a:spcPct val="90000"/>
              </a:lnSpc>
              <a:spcAft>
                <a:spcPct val="35000"/>
              </a:spcAft>
            </a:pPr>
            <a:endParaRPr lang="en-US" sz="1600" b="1" dirty="0" smtClean="0">
              <a:solidFill>
                <a:schemeClr val="tx1"/>
              </a:solidFill>
            </a:endParaRPr>
          </a:p>
          <a:p>
            <a:pPr lvl="0" algn="ctr" defTabSz="711200">
              <a:lnSpc>
                <a:spcPct val="90000"/>
              </a:lnSpc>
              <a:spcAft>
                <a:spcPct val="35000"/>
              </a:spcAft>
            </a:pPr>
            <a:endParaRPr lang="en-US" sz="1600" b="1" dirty="0" smtClean="0">
              <a:solidFill>
                <a:schemeClr val="tx1"/>
              </a:solidFill>
            </a:endParaRPr>
          </a:p>
          <a:p>
            <a:pPr lvl="0" algn="ctr" defTabSz="711200">
              <a:lnSpc>
                <a:spcPct val="90000"/>
              </a:lnSpc>
              <a:spcAft>
                <a:spcPct val="35000"/>
              </a:spcAft>
            </a:pPr>
            <a:endParaRPr lang="en-US" sz="1600" b="1" dirty="0" smtClean="0">
              <a:solidFill>
                <a:schemeClr val="tx1"/>
              </a:solidFill>
            </a:endParaRPr>
          </a:p>
          <a:p>
            <a:pPr lvl="0" algn="ctr" defTabSz="711200">
              <a:lnSpc>
                <a:spcPct val="90000"/>
              </a:lnSpc>
              <a:spcAft>
                <a:spcPct val="35000"/>
              </a:spcAft>
            </a:pPr>
            <a:endParaRPr lang="en-US" sz="1600" dirty="0">
              <a:solidFill>
                <a:schemeClr val="tx1"/>
              </a:solidFill>
            </a:endParaRPr>
          </a:p>
        </p:txBody>
      </p:sp>
      <p:sp>
        <p:nvSpPr>
          <p:cNvPr id="66" name="Round Diagonal Corner Rectangle 65"/>
          <p:cNvSpPr/>
          <p:nvPr/>
        </p:nvSpPr>
        <p:spPr>
          <a:xfrm>
            <a:off x="645271" y="4941396"/>
            <a:ext cx="2066401" cy="408765"/>
          </a:xfrm>
          <a:prstGeom prst="round2DiagRect">
            <a:avLst/>
          </a:prstGeom>
          <a:solidFill>
            <a:srgbClr val="92D050"/>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defTabSz="711200">
              <a:lnSpc>
                <a:spcPct val="90000"/>
              </a:lnSpc>
              <a:spcAft>
                <a:spcPct val="35000"/>
              </a:spcAft>
            </a:pPr>
            <a:r>
              <a:rPr lang="en-US" sz="1400" dirty="0" smtClean="0">
                <a:solidFill>
                  <a:schemeClr val="tx1"/>
                </a:solidFill>
              </a:rPr>
              <a:t>FPT Asia Pacific</a:t>
            </a:r>
          </a:p>
        </p:txBody>
      </p:sp>
      <p:sp>
        <p:nvSpPr>
          <p:cNvPr id="67" name="Round Diagonal Corner Rectangle 66"/>
          <p:cNvSpPr/>
          <p:nvPr/>
        </p:nvSpPr>
        <p:spPr>
          <a:xfrm>
            <a:off x="645271" y="5467653"/>
            <a:ext cx="2066401" cy="408765"/>
          </a:xfrm>
          <a:prstGeom prst="round2DiagRect">
            <a:avLst/>
          </a:prstGeom>
          <a:solidFill>
            <a:srgbClr val="92D050"/>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defTabSz="711200">
              <a:lnSpc>
                <a:spcPct val="90000"/>
              </a:lnSpc>
              <a:spcAft>
                <a:spcPct val="35000"/>
              </a:spcAft>
            </a:pPr>
            <a:r>
              <a:rPr lang="en-US" sz="1400" dirty="0" smtClean="0">
                <a:solidFill>
                  <a:schemeClr val="tx1"/>
                </a:solidFill>
              </a:rPr>
              <a:t>FPT Software Malaysia</a:t>
            </a:r>
            <a:endParaRPr lang="en-US" sz="1400" dirty="0">
              <a:solidFill>
                <a:schemeClr val="tx1"/>
              </a:solidFill>
            </a:endParaRPr>
          </a:p>
        </p:txBody>
      </p:sp>
      <p:sp>
        <p:nvSpPr>
          <p:cNvPr id="68" name="Round Diagonal Corner Rectangle 67"/>
          <p:cNvSpPr/>
          <p:nvPr/>
        </p:nvSpPr>
        <p:spPr>
          <a:xfrm>
            <a:off x="631416" y="5960427"/>
            <a:ext cx="2066401" cy="408765"/>
          </a:xfrm>
          <a:prstGeom prst="round2DiagRect">
            <a:avLst/>
          </a:prstGeom>
          <a:solidFill>
            <a:srgbClr val="92D050"/>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defTabSz="711200">
              <a:lnSpc>
                <a:spcPct val="90000"/>
              </a:lnSpc>
              <a:spcAft>
                <a:spcPct val="35000"/>
              </a:spcAft>
            </a:pPr>
            <a:r>
              <a:rPr lang="en-US" sz="1600" dirty="0" smtClean="0">
                <a:solidFill>
                  <a:schemeClr val="tx1"/>
                </a:solidFill>
              </a:rPr>
              <a:t>FPT Australasia </a:t>
            </a:r>
            <a:endParaRPr lang="en-US" sz="1600" dirty="0">
              <a:solidFill>
                <a:schemeClr val="tx1"/>
              </a:solidFill>
            </a:endParaRPr>
          </a:p>
        </p:txBody>
      </p:sp>
      <p:sp>
        <p:nvSpPr>
          <p:cNvPr id="69" name="TextBox 68"/>
          <p:cNvSpPr txBox="1"/>
          <p:nvPr/>
        </p:nvSpPr>
        <p:spPr>
          <a:xfrm>
            <a:off x="6231967" y="5791200"/>
            <a:ext cx="2912033" cy="523220"/>
          </a:xfrm>
          <a:prstGeom prst="rect">
            <a:avLst/>
          </a:prstGeom>
          <a:noFill/>
          <a:ln>
            <a:noFill/>
          </a:ln>
        </p:spPr>
        <p:txBody>
          <a:bodyPr wrap="square" rtlCol="0">
            <a:spAutoFit/>
          </a:bodyPr>
          <a:lstStyle/>
          <a:p>
            <a:r>
              <a:rPr lang="en-US" sz="1400" b="1" i="1" dirty="0" smtClean="0">
                <a:solidFill>
                  <a:srgbClr val="0070C0"/>
                </a:solidFill>
                <a:latin typeface="+mn-lt"/>
              </a:rPr>
              <a:t>FSU (FPT Software Strategy Unit) </a:t>
            </a:r>
          </a:p>
          <a:p>
            <a:r>
              <a:rPr lang="en-US" sz="1400" i="1" dirty="0" smtClean="0">
                <a:solidFill>
                  <a:srgbClr val="0070C0"/>
                </a:solidFill>
                <a:latin typeface="+mn-lt"/>
              </a:rPr>
              <a:t>Market, Service or Client focused</a:t>
            </a:r>
            <a:endParaRPr lang="en-US" sz="1400" i="1" dirty="0">
              <a:solidFill>
                <a:srgbClr val="0070C0"/>
              </a:solidFill>
              <a:latin typeface="+mn-lt"/>
            </a:endParaRPr>
          </a:p>
        </p:txBody>
      </p:sp>
      <p:sp>
        <p:nvSpPr>
          <p:cNvPr id="70" name="Rounded Rectangle 4"/>
          <p:cNvSpPr/>
          <p:nvPr/>
        </p:nvSpPr>
        <p:spPr>
          <a:xfrm>
            <a:off x="3768708" y="2496638"/>
            <a:ext cx="2327292" cy="336617"/>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1430" tIns="11430" rIns="11430" bIns="11430" numCol="1" spcCol="1270" anchor="t" anchorCtr="0">
            <a:noAutofit/>
          </a:bodyPr>
          <a:lstStyle/>
          <a:p>
            <a:pPr lvl="0" algn="ctr" defTabSz="711200">
              <a:lnSpc>
                <a:spcPct val="90000"/>
              </a:lnSpc>
              <a:spcAft>
                <a:spcPct val="35000"/>
              </a:spcAft>
            </a:pPr>
            <a:r>
              <a:rPr lang="en-US" b="1" dirty="0" smtClean="0">
                <a:solidFill>
                  <a:schemeClr val="tx1"/>
                </a:solidFill>
              </a:rPr>
              <a:t>Development Units</a:t>
            </a:r>
          </a:p>
        </p:txBody>
      </p:sp>
      <p:cxnSp>
        <p:nvCxnSpPr>
          <p:cNvPr id="71" name="Straight Connector 70"/>
          <p:cNvCxnSpPr/>
          <p:nvPr/>
        </p:nvCxnSpPr>
        <p:spPr>
          <a:xfrm>
            <a:off x="3352800" y="1634830"/>
            <a:ext cx="3200400" cy="0"/>
          </a:xfrm>
          <a:prstGeom prst="line">
            <a:avLst/>
          </a:prstGeom>
        </p:spPr>
        <p:style>
          <a:lnRef idx="2">
            <a:schemeClr val="accent1"/>
          </a:lnRef>
          <a:fillRef idx="0">
            <a:schemeClr val="accent1"/>
          </a:fillRef>
          <a:effectRef idx="1">
            <a:schemeClr val="accent1"/>
          </a:effectRef>
          <a:fontRef idx="minor">
            <a:schemeClr val="tx1"/>
          </a:fontRef>
        </p:style>
      </p:cxnSp>
      <p:sp>
        <p:nvSpPr>
          <p:cNvPr id="74" name="Round Diagonal Corner Rectangle 73"/>
          <p:cNvSpPr/>
          <p:nvPr/>
        </p:nvSpPr>
        <p:spPr>
          <a:xfrm>
            <a:off x="629141" y="3612547"/>
            <a:ext cx="2066401" cy="408765"/>
          </a:xfrm>
          <a:prstGeom prst="round2DiagRect">
            <a:avLst/>
          </a:prstGeom>
          <a:solidFill>
            <a:srgbClr val="92D050"/>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400" dirty="0" smtClean="0">
                <a:solidFill>
                  <a:schemeClr val="tx1"/>
                </a:solidFill>
              </a:rPr>
              <a:t>FPT </a:t>
            </a:r>
            <a:r>
              <a:rPr lang="en-US" sz="1400" smtClean="0">
                <a:solidFill>
                  <a:schemeClr val="tx1"/>
                </a:solidFill>
              </a:rPr>
              <a:t>Europe GmbH</a:t>
            </a:r>
            <a:endParaRPr lang="en-US" sz="1400" dirty="0" smtClean="0">
              <a:solidFill>
                <a:schemeClr val="tx1"/>
              </a:solidFill>
            </a:endParaRPr>
          </a:p>
        </p:txBody>
      </p:sp>
      <p:cxnSp>
        <p:nvCxnSpPr>
          <p:cNvPr id="79" name="Straight Connector 78"/>
          <p:cNvCxnSpPr/>
          <p:nvPr/>
        </p:nvCxnSpPr>
        <p:spPr>
          <a:xfrm>
            <a:off x="4876800" y="1910332"/>
            <a:ext cx="20295" cy="331152"/>
          </a:xfrm>
          <a:prstGeom prst="line">
            <a:avLst/>
          </a:prstGeom>
          <a:ln>
            <a:solidFill>
              <a:srgbClr val="007DC2"/>
            </a:solidFill>
          </a:ln>
        </p:spPr>
        <p:style>
          <a:lnRef idx="2">
            <a:schemeClr val="accent4"/>
          </a:lnRef>
          <a:fillRef idx="0">
            <a:schemeClr val="accent4"/>
          </a:fillRef>
          <a:effectRef idx="1">
            <a:schemeClr val="accent4"/>
          </a:effectRef>
          <a:fontRef idx="minor">
            <a:schemeClr val="tx1"/>
          </a:fontRef>
        </p:style>
      </p:cxnSp>
      <p:cxnSp>
        <p:nvCxnSpPr>
          <p:cNvPr id="84" name="Straight Connector 83"/>
          <p:cNvCxnSpPr/>
          <p:nvPr/>
        </p:nvCxnSpPr>
        <p:spPr>
          <a:xfrm>
            <a:off x="1752600" y="1924325"/>
            <a:ext cx="20295" cy="331152"/>
          </a:xfrm>
          <a:prstGeom prst="line">
            <a:avLst/>
          </a:prstGeom>
          <a:ln>
            <a:solidFill>
              <a:srgbClr val="007DC2"/>
            </a:solidFill>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241465525"/>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Software Power House</a:t>
            </a:r>
            <a:endParaRPr lang="en-US" dirty="0"/>
          </a:p>
        </p:txBody>
      </p:sp>
      <p:pic>
        <p:nvPicPr>
          <p:cNvPr id="4" name="Content Placeholder 3" descr="FSOFT Organization 2013.jpg"/>
          <p:cNvPicPr>
            <a:picLocks noGrp="1" noChangeAspect="1"/>
          </p:cNvPicPr>
          <p:nvPr>
            <p:ph idx="1"/>
          </p:nvPr>
        </p:nvPicPr>
        <p:blipFill>
          <a:blip r:embed="rId2"/>
          <a:stretch>
            <a:fillRect/>
          </a:stretch>
        </p:blipFill>
        <p:spPr>
          <a:xfrm>
            <a:off x="825500" y="1143976"/>
            <a:ext cx="7569200" cy="5598897"/>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9939" name="Rectangle 3"/>
          <p:cNvSpPr>
            <a:spLocks noChangeArrowheads="1"/>
          </p:cNvSpPr>
          <p:nvPr/>
        </p:nvSpPr>
        <p:spPr bwMode="auto">
          <a:xfrm>
            <a:off x="0" y="1303338"/>
            <a:ext cx="9144000" cy="5499100"/>
          </a:xfrm>
          <a:prstGeom prst="rect">
            <a:avLst/>
          </a:prstGeom>
          <a:solidFill>
            <a:schemeClr val="bg1"/>
          </a:solidFill>
          <a:ln w="12700" algn="ctr">
            <a:noFill/>
            <a:round/>
            <a:headEnd/>
            <a:tailEnd/>
          </a:ln>
        </p:spPr>
        <p:txBody>
          <a:bodyPr lIns="90000" tIns="46800" rIns="90000" bIns="46800" anchor="ctr">
            <a:spAutoFit/>
          </a:bodyPr>
          <a:lstStyle/>
          <a:p>
            <a:endParaRPr lang="en-US"/>
          </a:p>
        </p:txBody>
      </p:sp>
      <p:sp>
        <p:nvSpPr>
          <p:cNvPr id="39940" name="Oval 26"/>
          <p:cNvSpPr>
            <a:spLocks noChangeArrowheads="1"/>
          </p:cNvSpPr>
          <p:nvPr/>
        </p:nvSpPr>
        <p:spPr bwMode="auto">
          <a:xfrm>
            <a:off x="1981200" y="1676400"/>
            <a:ext cx="4038600" cy="4038600"/>
          </a:xfrm>
          <a:prstGeom prst="ellipse">
            <a:avLst/>
          </a:prstGeom>
          <a:solidFill>
            <a:srgbClr val="D1EE8A"/>
          </a:solidFill>
          <a:ln w="9525" algn="ctr">
            <a:noFill/>
            <a:round/>
            <a:headEnd/>
            <a:tailEnd/>
          </a:ln>
        </p:spPr>
        <p:txBody>
          <a:bodyPr/>
          <a:lstStyle/>
          <a:p>
            <a:endParaRPr lang="en-US" b="1"/>
          </a:p>
        </p:txBody>
      </p:sp>
      <p:cxnSp>
        <p:nvCxnSpPr>
          <p:cNvPr id="39941" name="Straight Connector 50"/>
          <p:cNvCxnSpPr>
            <a:cxnSpLocks noChangeShapeType="1"/>
          </p:cNvCxnSpPr>
          <p:nvPr/>
        </p:nvCxnSpPr>
        <p:spPr bwMode="auto">
          <a:xfrm>
            <a:off x="1905000" y="4267200"/>
            <a:ext cx="4191000" cy="0"/>
          </a:xfrm>
          <a:prstGeom prst="line">
            <a:avLst/>
          </a:prstGeom>
          <a:noFill/>
          <a:ln w="9525" algn="ctr">
            <a:solidFill>
              <a:schemeClr val="tx1"/>
            </a:solidFill>
            <a:round/>
            <a:headEnd/>
            <a:tailEnd/>
          </a:ln>
        </p:spPr>
      </p:cxnSp>
      <p:cxnSp>
        <p:nvCxnSpPr>
          <p:cNvPr id="39942" name="Straight Connector 55"/>
          <p:cNvCxnSpPr>
            <a:cxnSpLocks noChangeShapeType="1"/>
          </p:cNvCxnSpPr>
          <p:nvPr/>
        </p:nvCxnSpPr>
        <p:spPr bwMode="auto">
          <a:xfrm>
            <a:off x="1905000" y="4267200"/>
            <a:ext cx="0" cy="457200"/>
          </a:xfrm>
          <a:prstGeom prst="line">
            <a:avLst/>
          </a:prstGeom>
          <a:noFill/>
          <a:ln w="9525" algn="ctr">
            <a:solidFill>
              <a:schemeClr val="tx1"/>
            </a:solidFill>
            <a:round/>
            <a:headEnd/>
            <a:tailEnd/>
          </a:ln>
        </p:spPr>
      </p:cxnSp>
      <p:cxnSp>
        <p:nvCxnSpPr>
          <p:cNvPr id="39943" name="Straight Connector 57"/>
          <p:cNvCxnSpPr>
            <a:cxnSpLocks noChangeShapeType="1"/>
          </p:cNvCxnSpPr>
          <p:nvPr/>
        </p:nvCxnSpPr>
        <p:spPr bwMode="auto">
          <a:xfrm>
            <a:off x="6096000" y="4267200"/>
            <a:ext cx="0" cy="457200"/>
          </a:xfrm>
          <a:prstGeom prst="line">
            <a:avLst/>
          </a:prstGeom>
          <a:noFill/>
          <a:ln w="9525" algn="ctr">
            <a:solidFill>
              <a:schemeClr val="tx1"/>
            </a:solidFill>
            <a:round/>
            <a:headEnd/>
            <a:tailEnd/>
          </a:ln>
        </p:spPr>
      </p:cxnSp>
      <p:cxnSp>
        <p:nvCxnSpPr>
          <p:cNvPr id="39944" name="Straight Connector 38"/>
          <p:cNvCxnSpPr>
            <a:cxnSpLocks noChangeShapeType="1"/>
          </p:cNvCxnSpPr>
          <p:nvPr/>
        </p:nvCxnSpPr>
        <p:spPr bwMode="auto">
          <a:xfrm>
            <a:off x="3962400" y="2514600"/>
            <a:ext cx="26988" cy="2362200"/>
          </a:xfrm>
          <a:prstGeom prst="line">
            <a:avLst/>
          </a:prstGeom>
          <a:noFill/>
          <a:ln w="9525" algn="ctr">
            <a:solidFill>
              <a:schemeClr val="tx1"/>
            </a:solidFill>
            <a:round/>
            <a:headEnd/>
            <a:tailEnd/>
          </a:ln>
        </p:spPr>
      </p:cxnSp>
      <p:sp>
        <p:nvSpPr>
          <p:cNvPr id="8" name="Rectangle 6"/>
          <p:cNvSpPr>
            <a:spLocks noChangeArrowheads="1"/>
          </p:cNvSpPr>
          <p:nvPr/>
        </p:nvSpPr>
        <p:spPr bwMode="auto">
          <a:xfrm>
            <a:off x="3275013" y="2819400"/>
            <a:ext cx="1412875" cy="1676400"/>
          </a:xfrm>
          <a:prstGeom prst="roundRect">
            <a:avLst>
              <a:gd name="adj" fmla="val 16667"/>
            </a:avLst>
          </a:prstGeom>
          <a:gradFill rotWithShape="1">
            <a:gsLst>
              <a:gs pos="0">
                <a:srgbClr val="AD0000"/>
              </a:gs>
              <a:gs pos="80000">
                <a:srgbClr val="E30000"/>
              </a:gs>
              <a:gs pos="100000">
                <a:srgbClr val="E90000"/>
              </a:gs>
            </a:gsLst>
            <a:lin ang="16200000"/>
          </a:gradFill>
          <a:ln w="9525">
            <a:solidFill>
              <a:srgbClr val="CC0000"/>
            </a:solidFill>
            <a:round/>
            <a:headEnd/>
            <a:tailEnd/>
          </a:ln>
          <a:effectLst>
            <a:outerShdw blurRad="63500" dist="23000" dir="5400000" rotWithShape="0">
              <a:srgbClr val="000000">
                <a:alpha val="34999"/>
              </a:srgbClr>
            </a:outerShdw>
          </a:effectLst>
        </p:spPr>
        <p:txBody>
          <a:bodyPr wrap="none" anchor="b"/>
          <a:lstStyle/>
          <a:p>
            <a:pPr algn="ctr">
              <a:defRPr/>
            </a:pPr>
            <a:r>
              <a:rPr lang="en-US" sz="1200" b="1" dirty="0">
                <a:solidFill>
                  <a:schemeClr val="lt1"/>
                </a:solidFill>
                <a:latin typeface="+mn-lt"/>
                <a:ea typeface="+mn-ea"/>
              </a:rPr>
              <a:t>CEO</a:t>
            </a:r>
          </a:p>
          <a:p>
            <a:pPr algn="ctr">
              <a:defRPr/>
            </a:pPr>
            <a:r>
              <a:rPr lang="en-US" sz="1200" b="1" dirty="0">
                <a:solidFill>
                  <a:schemeClr val="lt1"/>
                </a:solidFill>
                <a:latin typeface="+mn-lt"/>
                <a:ea typeface="+mn-ea"/>
              </a:rPr>
              <a:t>(</a:t>
            </a:r>
            <a:r>
              <a:rPr lang="en-US" sz="1200" b="1" dirty="0" err="1">
                <a:solidFill>
                  <a:schemeClr val="lt1"/>
                </a:solidFill>
                <a:latin typeface="+mn-lt"/>
                <a:ea typeface="+mn-ea"/>
              </a:rPr>
              <a:t>LamNT</a:t>
            </a:r>
            <a:r>
              <a:rPr lang="en-US" sz="1200" b="1" dirty="0">
                <a:solidFill>
                  <a:schemeClr val="lt1"/>
                </a:solidFill>
                <a:latin typeface="+mn-lt"/>
                <a:ea typeface="+mn-ea"/>
              </a:rPr>
              <a:t>)</a:t>
            </a:r>
          </a:p>
        </p:txBody>
      </p:sp>
      <p:sp>
        <p:nvSpPr>
          <p:cNvPr id="28676" name="Title 1"/>
          <p:cNvSpPr txBox="1">
            <a:spLocks/>
          </p:cNvSpPr>
          <p:nvPr/>
        </p:nvSpPr>
        <p:spPr bwMode="auto">
          <a:xfrm>
            <a:off x="152400" y="228600"/>
            <a:ext cx="8686800" cy="639763"/>
          </a:xfrm>
          <a:prstGeom prst="rect">
            <a:avLst/>
          </a:prstGeom>
          <a:noFill/>
          <a:ln w="9525">
            <a:noFill/>
            <a:miter lim="800000"/>
            <a:headEnd/>
            <a:tailEnd/>
          </a:ln>
        </p:spPr>
        <p:txBody>
          <a:bodyPr/>
          <a:lstStyle/>
          <a:p>
            <a:pPr algn="r" eaLnBrk="0" hangingPunct="0">
              <a:defRPr/>
            </a:pPr>
            <a:r>
              <a:rPr lang="en-US" sz="2400" b="1" dirty="0" smtClean="0">
                <a:solidFill>
                  <a:srgbClr val="FF6600"/>
                </a:solidFill>
                <a:ea typeface="+mj-ea"/>
              </a:rPr>
              <a:t>The Software Power House</a:t>
            </a:r>
            <a:endParaRPr lang="en-US" sz="2400" b="1" dirty="0">
              <a:solidFill>
                <a:srgbClr val="FF6600"/>
              </a:solidFill>
              <a:ea typeface="+mj-ea"/>
            </a:endParaRPr>
          </a:p>
        </p:txBody>
      </p:sp>
      <p:grpSp>
        <p:nvGrpSpPr>
          <p:cNvPr id="2" name="Group 3"/>
          <p:cNvGrpSpPr>
            <a:grpSpLocks/>
          </p:cNvGrpSpPr>
          <p:nvPr/>
        </p:nvGrpSpPr>
        <p:grpSpPr bwMode="auto">
          <a:xfrm>
            <a:off x="3403600" y="2887663"/>
            <a:ext cx="1150938" cy="1150937"/>
            <a:chOff x="4097535" y="1652588"/>
            <a:chExt cx="677862" cy="677862"/>
          </a:xfrm>
        </p:grpSpPr>
        <p:sp>
          <p:nvSpPr>
            <p:cNvPr id="39967" name="Oval 57"/>
            <p:cNvSpPr>
              <a:spLocks noChangeArrowheads="1"/>
            </p:cNvSpPr>
            <p:nvPr/>
          </p:nvSpPr>
          <p:spPr bwMode="auto">
            <a:xfrm>
              <a:off x="4097535" y="1652588"/>
              <a:ext cx="677862" cy="677862"/>
            </a:xfrm>
            <a:prstGeom prst="ellipse">
              <a:avLst/>
            </a:prstGeom>
            <a:solidFill>
              <a:schemeClr val="bg1"/>
            </a:solidFill>
            <a:ln w="9525">
              <a:noFill/>
              <a:round/>
              <a:headEnd/>
              <a:tailEnd/>
            </a:ln>
          </p:spPr>
          <p:txBody>
            <a:bodyPr/>
            <a:lstStyle/>
            <a:p>
              <a:endParaRPr lang="en-US" b="1">
                <a:solidFill>
                  <a:srgbClr val="FFFFFF"/>
                </a:solidFill>
              </a:endParaRPr>
            </a:p>
          </p:txBody>
        </p:sp>
        <p:pic>
          <p:nvPicPr>
            <p:cNvPr id="39968" name="Picture 100" descr="LamNT.png"/>
            <p:cNvPicPr>
              <a:picLocks noChangeAspect="1"/>
            </p:cNvPicPr>
            <p:nvPr/>
          </p:nvPicPr>
          <p:blipFill>
            <a:blip r:embed="rId3"/>
            <a:srcRect/>
            <a:stretch>
              <a:fillRect/>
            </a:stretch>
          </p:blipFill>
          <p:spPr bwMode="auto">
            <a:xfrm>
              <a:off x="4121347" y="1676400"/>
              <a:ext cx="630238" cy="630238"/>
            </a:xfrm>
            <a:prstGeom prst="rect">
              <a:avLst/>
            </a:prstGeom>
            <a:noFill/>
            <a:ln w="9525">
              <a:noFill/>
              <a:miter lim="800000"/>
              <a:headEnd/>
              <a:tailEnd/>
            </a:ln>
          </p:spPr>
        </p:pic>
      </p:grpSp>
      <p:sp>
        <p:nvSpPr>
          <p:cNvPr id="88" name="Rectangle 20"/>
          <p:cNvSpPr>
            <a:spLocks noChangeArrowheads="1"/>
          </p:cNvSpPr>
          <p:nvPr/>
        </p:nvSpPr>
        <p:spPr bwMode="auto">
          <a:xfrm>
            <a:off x="1143000" y="4648200"/>
            <a:ext cx="1370013" cy="1752600"/>
          </a:xfrm>
          <a:prstGeom prst="roundRect">
            <a:avLst>
              <a:gd name="adj" fmla="val 16667"/>
            </a:avLst>
          </a:prstGeom>
          <a:gradFill rotWithShape="1">
            <a:gsLst>
              <a:gs pos="0">
                <a:srgbClr val="AD0000"/>
              </a:gs>
              <a:gs pos="80000">
                <a:srgbClr val="E30000"/>
              </a:gs>
              <a:gs pos="100000">
                <a:srgbClr val="E90000"/>
              </a:gs>
            </a:gsLst>
            <a:lin ang="16200000"/>
          </a:gradFill>
          <a:ln w="9525">
            <a:solidFill>
              <a:srgbClr val="CC0000"/>
            </a:solidFill>
            <a:round/>
            <a:headEnd/>
            <a:tailEnd/>
          </a:ln>
          <a:effectLst>
            <a:outerShdw blurRad="63500" dist="23000" dir="5400000" rotWithShape="0">
              <a:srgbClr val="000000">
                <a:alpha val="34999"/>
              </a:srgbClr>
            </a:outerShdw>
          </a:effectLst>
        </p:spPr>
        <p:txBody>
          <a:bodyPr wrap="none" anchor="b"/>
          <a:lstStyle/>
          <a:p>
            <a:pPr marL="3175" algn="ctr">
              <a:defRPr/>
            </a:pPr>
            <a:r>
              <a:rPr lang="en-US" sz="1100" b="1" dirty="0">
                <a:solidFill>
                  <a:schemeClr val="lt1"/>
                </a:solidFill>
                <a:latin typeface="+mn-lt"/>
                <a:ea typeface="+mn-ea"/>
              </a:rPr>
              <a:t>CFO</a:t>
            </a:r>
          </a:p>
          <a:p>
            <a:pPr marL="3175" algn="ctr">
              <a:defRPr/>
            </a:pPr>
            <a:r>
              <a:rPr lang="en-US" sz="1100" b="1" dirty="0">
                <a:solidFill>
                  <a:schemeClr val="lt1"/>
                </a:solidFill>
                <a:latin typeface="+mn-lt"/>
                <a:ea typeface="+mn-ea"/>
              </a:rPr>
              <a:t>(</a:t>
            </a:r>
            <a:r>
              <a:rPr lang="en-US" sz="1100" b="1" dirty="0" err="1">
                <a:solidFill>
                  <a:schemeClr val="lt1"/>
                </a:solidFill>
                <a:latin typeface="+mn-lt"/>
                <a:ea typeface="+mn-ea"/>
              </a:rPr>
              <a:t>HoanNK</a:t>
            </a:r>
            <a:r>
              <a:rPr lang="en-US" sz="1100" b="1" dirty="0">
                <a:solidFill>
                  <a:schemeClr val="lt1"/>
                </a:solidFill>
                <a:latin typeface="+mn-lt"/>
                <a:ea typeface="+mn-ea"/>
              </a:rPr>
              <a:t>)</a:t>
            </a:r>
          </a:p>
        </p:txBody>
      </p:sp>
      <p:sp>
        <p:nvSpPr>
          <p:cNvPr id="97" name="Rectangle 20"/>
          <p:cNvSpPr>
            <a:spLocks noChangeArrowheads="1"/>
          </p:cNvSpPr>
          <p:nvPr/>
        </p:nvSpPr>
        <p:spPr bwMode="auto">
          <a:xfrm>
            <a:off x="3319463" y="4648200"/>
            <a:ext cx="1362075" cy="1752600"/>
          </a:xfrm>
          <a:prstGeom prst="roundRect">
            <a:avLst>
              <a:gd name="adj" fmla="val 16667"/>
            </a:avLst>
          </a:prstGeom>
          <a:gradFill rotWithShape="1">
            <a:gsLst>
              <a:gs pos="0">
                <a:srgbClr val="AD0000"/>
              </a:gs>
              <a:gs pos="80000">
                <a:srgbClr val="E30000"/>
              </a:gs>
              <a:gs pos="100000">
                <a:srgbClr val="E90000"/>
              </a:gs>
            </a:gsLst>
            <a:lin ang="16200000"/>
          </a:gradFill>
          <a:ln w="9525">
            <a:solidFill>
              <a:srgbClr val="CC0000"/>
            </a:solidFill>
            <a:round/>
            <a:headEnd/>
            <a:tailEnd/>
          </a:ln>
          <a:effectLst>
            <a:outerShdw blurRad="63500" dist="23000" dir="5400000" rotWithShape="0">
              <a:srgbClr val="000000">
                <a:alpha val="34999"/>
              </a:srgbClr>
            </a:outerShdw>
          </a:effectLst>
        </p:spPr>
        <p:txBody>
          <a:bodyPr wrap="none" anchor="b"/>
          <a:lstStyle/>
          <a:p>
            <a:pPr marL="3175" algn="ctr">
              <a:defRPr/>
            </a:pPr>
            <a:r>
              <a:rPr lang="en-US" sz="1100" b="1" dirty="0">
                <a:solidFill>
                  <a:schemeClr val="lt1"/>
                </a:solidFill>
                <a:latin typeface="+mn-lt"/>
                <a:ea typeface="+mn-ea"/>
              </a:rPr>
              <a:t>VP of Sales</a:t>
            </a:r>
          </a:p>
          <a:p>
            <a:pPr marL="3175" algn="ctr">
              <a:defRPr/>
            </a:pPr>
            <a:r>
              <a:rPr lang="en-US" sz="1100" b="1" dirty="0">
                <a:solidFill>
                  <a:schemeClr val="lt1"/>
                </a:solidFill>
                <a:latin typeface="+mn-lt"/>
                <a:ea typeface="+mn-ea"/>
              </a:rPr>
              <a:t>(</a:t>
            </a:r>
            <a:r>
              <a:rPr lang="en-US" sz="1100" b="1" dirty="0" err="1">
                <a:solidFill>
                  <a:schemeClr val="bg1">
                    <a:lumMod val="95000"/>
                  </a:schemeClr>
                </a:solidFill>
              </a:rPr>
              <a:t>Uwe</a:t>
            </a:r>
            <a:r>
              <a:rPr lang="en-US" sz="1100" b="1" dirty="0">
                <a:solidFill>
                  <a:schemeClr val="bg1">
                    <a:lumMod val="95000"/>
                  </a:schemeClr>
                </a:solidFill>
              </a:rPr>
              <a:t> </a:t>
            </a:r>
            <a:r>
              <a:rPr lang="en-US" sz="1100" b="1" dirty="0" err="1">
                <a:solidFill>
                  <a:schemeClr val="bg1">
                    <a:lumMod val="95000"/>
                  </a:schemeClr>
                </a:solidFill>
              </a:rPr>
              <a:t>Schlager</a:t>
            </a:r>
            <a:r>
              <a:rPr lang="en-US" sz="1100" b="1" dirty="0">
                <a:solidFill>
                  <a:schemeClr val="lt1"/>
                </a:solidFill>
                <a:latin typeface="+mn-lt"/>
                <a:ea typeface="+mn-ea"/>
              </a:rPr>
              <a:t>)</a:t>
            </a:r>
          </a:p>
        </p:txBody>
      </p:sp>
      <p:sp>
        <p:nvSpPr>
          <p:cNvPr id="39951" name="Oval 58"/>
          <p:cNvSpPr>
            <a:spLocks noChangeArrowheads="1"/>
          </p:cNvSpPr>
          <p:nvPr/>
        </p:nvSpPr>
        <p:spPr bwMode="auto">
          <a:xfrm>
            <a:off x="3419930" y="4762501"/>
            <a:ext cx="1154792" cy="1103312"/>
          </a:xfrm>
          <a:prstGeom prst="ellipse">
            <a:avLst/>
          </a:prstGeom>
          <a:blipFill>
            <a:blip r:embed="rId4"/>
            <a:stretch>
              <a:fillRect/>
            </a:stretch>
          </a:blipFill>
          <a:ln w="38100">
            <a:solidFill>
              <a:schemeClr val="bg1"/>
            </a:solidFill>
            <a:round/>
            <a:headEnd/>
            <a:tailEnd/>
          </a:ln>
        </p:spPr>
        <p:txBody>
          <a:bodyPr/>
          <a:lstStyle/>
          <a:p>
            <a:endParaRPr lang="en-US" b="1">
              <a:solidFill>
                <a:srgbClr val="FFFFFF"/>
              </a:solidFill>
            </a:endParaRPr>
          </a:p>
        </p:txBody>
      </p:sp>
      <p:sp>
        <p:nvSpPr>
          <p:cNvPr id="100" name="Rectangle 20"/>
          <p:cNvSpPr>
            <a:spLocks noChangeArrowheads="1"/>
          </p:cNvSpPr>
          <p:nvPr/>
        </p:nvSpPr>
        <p:spPr bwMode="auto">
          <a:xfrm>
            <a:off x="5410200" y="4619625"/>
            <a:ext cx="1447800" cy="1781175"/>
          </a:xfrm>
          <a:prstGeom prst="roundRect">
            <a:avLst>
              <a:gd name="adj" fmla="val 16667"/>
            </a:avLst>
          </a:prstGeom>
          <a:gradFill rotWithShape="1">
            <a:gsLst>
              <a:gs pos="0">
                <a:srgbClr val="AD0000"/>
              </a:gs>
              <a:gs pos="80000">
                <a:srgbClr val="E30000"/>
              </a:gs>
              <a:gs pos="100000">
                <a:srgbClr val="E90000"/>
              </a:gs>
            </a:gsLst>
            <a:lin ang="16200000"/>
          </a:gradFill>
          <a:ln w="9525">
            <a:solidFill>
              <a:srgbClr val="CC0000"/>
            </a:solidFill>
            <a:round/>
            <a:headEnd/>
            <a:tailEnd/>
          </a:ln>
          <a:effectLst>
            <a:outerShdw blurRad="63500" dist="23000" dir="5400000" rotWithShape="0">
              <a:srgbClr val="000000">
                <a:alpha val="34999"/>
              </a:srgbClr>
            </a:outerShdw>
          </a:effectLst>
        </p:spPr>
        <p:txBody>
          <a:bodyPr wrap="none" lIns="0" tIns="0" rIns="0" bIns="0" anchor="b"/>
          <a:lstStyle/>
          <a:p>
            <a:pPr marL="3175" algn="ctr">
              <a:lnSpc>
                <a:spcPts val="1100"/>
              </a:lnSpc>
              <a:defRPr/>
            </a:pPr>
            <a:r>
              <a:rPr lang="en-US" sz="1000" b="1">
                <a:solidFill>
                  <a:srgbClr val="FFFFFF"/>
                </a:solidFill>
                <a:latin typeface="Verdana" pitchFamily="34" charset="0"/>
              </a:rPr>
              <a:t>VP Delivery- </a:t>
            </a:r>
          </a:p>
          <a:p>
            <a:pPr marL="3175" algn="ctr">
              <a:lnSpc>
                <a:spcPts val="1100"/>
              </a:lnSpc>
              <a:defRPr/>
            </a:pPr>
            <a:r>
              <a:rPr lang="en-US" sz="1000" b="1">
                <a:solidFill>
                  <a:srgbClr val="FFFFFF"/>
                </a:solidFill>
                <a:latin typeface="Verdana" pitchFamily="34" charset="0"/>
              </a:rPr>
              <a:t>sản xuất</a:t>
            </a:r>
          </a:p>
          <a:p>
            <a:pPr marL="3175" algn="ctr">
              <a:lnSpc>
                <a:spcPts val="1100"/>
              </a:lnSpc>
              <a:defRPr/>
            </a:pPr>
            <a:r>
              <a:rPr lang="en-US" sz="1000" b="1">
                <a:solidFill>
                  <a:srgbClr val="FFFFFF"/>
                </a:solidFill>
                <a:latin typeface="Verdana" pitchFamily="34" charset="0"/>
              </a:rPr>
              <a:t>(HoaNQ)</a:t>
            </a:r>
          </a:p>
        </p:txBody>
      </p:sp>
      <p:sp>
        <p:nvSpPr>
          <p:cNvPr id="39953" name="Oval 58"/>
          <p:cNvSpPr>
            <a:spLocks noChangeArrowheads="1"/>
          </p:cNvSpPr>
          <p:nvPr/>
        </p:nvSpPr>
        <p:spPr bwMode="auto">
          <a:xfrm>
            <a:off x="5543550" y="4684713"/>
            <a:ext cx="1206500" cy="1203325"/>
          </a:xfrm>
          <a:prstGeom prst="ellipse">
            <a:avLst/>
          </a:prstGeom>
          <a:solidFill>
            <a:schemeClr val="bg1"/>
          </a:solidFill>
          <a:ln w="9525">
            <a:noFill/>
            <a:round/>
            <a:headEnd/>
            <a:tailEnd/>
          </a:ln>
        </p:spPr>
        <p:txBody>
          <a:bodyPr/>
          <a:lstStyle/>
          <a:p>
            <a:endParaRPr lang="en-US" b="1">
              <a:solidFill>
                <a:srgbClr val="FFFFFF"/>
              </a:solidFill>
            </a:endParaRPr>
          </a:p>
        </p:txBody>
      </p:sp>
      <p:pic>
        <p:nvPicPr>
          <p:cNvPr id="39954" name="Picture 99" descr="HoaNQ.png"/>
          <p:cNvPicPr>
            <a:picLocks noChangeAspect="1"/>
          </p:cNvPicPr>
          <p:nvPr/>
        </p:nvPicPr>
        <p:blipFill>
          <a:blip r:embed="rId5"/>
          <a:srcRect/>
          <a:stretch>
            <a:fillRect/>
          </a:stretch>
        </p:blipFill>
        <p:spPr bwMode="auto">
          <a:xfrm>
            <a:off x="5586413" y="4730750"/>
            <a:ext cx="1119187" cy="1119188"/>
          </a:xfrm>
          <a:prstGeom prst="rect">
            <a:avLst/>
          </a:prstGeom>
          <a:noFill/>
          <a:ln w="9525">
            <a:noFill/>
            <a:miter lim="800000"/>
            <a:headEnd/>
            <a:tailEnd/>
          </a:ln>
        </p:spPr>
      </p:pic>
      <p:grpSp>
        <p:nvGrpSpPr>
          <p:cNvPr id="3" name="Group 32"/>
          <p:cNvGrpSpPr/>
          <p:nvPr/>
        </p:nvGrpSpPr>
        <p:grpSpPr>
          <a:xfrm>
            <a:off x="1266826" y="4745784"/>
            <a:ext cx="1146174" cy="1142302"/>
            <a:chOff x="1370013" y="3896122"/>
            <a:chExt cx="939800" cy="936625"/>
          </a:xfrm>
        </p:grpSpPr>
        <p:sp>
          <p:nvSpPr>
            <p:cNvPr id="39949" name="Oval 58"/>
            <p:cNvSpPr>
              <a:spLocks noChangeArrowheads="1"/>
            </p:cNvSpPr>
            <p:nvPr/>
          </p:nvSpPr>
          <p:spPr bwMode="auto">
            <a:xfrm>
              <a:off x="1370013" y="3896122"/>
              <a:ext cx="939800" cy="936625"/>
            </a:xfrm>
            <a:prstGeom prst="ellipse">
              <a:avLst/>
            </a:prstGeom>
            <a:solidFill>
              <a:schemeClr val="bg1"/>
            </a:solidFill>
            <a:ln w="9525">
              <a:noFill/>
              <a:round/>
              <a:headEnd/>
              <a:tailEnd/>
            </a:ln>
          </p:spPr>
          <p:txBody>
            <a:bodyPr/>
            <a:lstStyle/>
            <a:p>
              <a:endParaRPr lang="en-US" b="1">
                <a:solidFill>
                  <a:srgbClr val="FFFFFF"/>
                </a:solidFill>
              </a:endParaRPr>
            </a:p>
          </p:txBody>
        </p:sp>
        <p:pic>
          <p:nvPicPr>
            <p:cNvPr id="39955" name="Picture 98" descr="HoanNK.png"/>
            <p:cNvPicPr>
              <a:picLocks noChangeAspect="1"/>
            </p:cNvPicPr>
            <p:nvPr/>
          </p:nvPicPr>
          <p:blipFill>
            <a:blip r:embed="rId6"/>
            <a:srcRect/>
            <a:stretch>
              <a:fillRect/>
            </a:stretch>
          </p:blipFill>
          <p:spPr bwMode="auto">
            <a:xfrm>
              <a:off x="1404144" y="3928665"/>
              <a:ext cx="871538" cy="871538"/>
            </a:xfrm>
            <a:prstGeom prst="rect">
              <a:avLst/>
            </a:prstGeom>
            <a:noFill/>
            <a:ln w="9525">
              <a:noFill/>
              <a:miter lim="800000"/>
              <a:headEnd/>
              <a:tailEnd/>
            </a:ln>
          </p:spPr>
        </p:pic>
      </p:grpSp>
      <p:sp>
        <p:nvSpPr>
          <p:cNvPr id="23" name="Rectangle 6"/>
          <p:cNvSpPr>
            <a:spLocks noChangeArrowheads="1"/>
          </p:cNvSpPr>
          <p:nvPr/>
        </p:nvSpPr>
        <p:spPr bwMode="auto">
          <a:xfrm>
            <a:off x="3238500" y="906463"/>
            <a:ext cx="1485900" cy="1760537"/>
          </a:xfrm>
          <a:prstGeom prst="roundRect">
            <a:avLst>
              <a:gd name="adj" fmla="val 16667"/>
            </a:avLst>
          </a:prstGeom>
          <a:gradFill rotWithShape="1">
            <a:gsLst>
              <a:gs pos="0">
                <a:srgbClr val="AD0000"/>
              </a:gs>
              <a:gs pos="80000">
                <a:srgbClr val="E30000"/>
              </a:gs>
              <a:gs pos="100000">
                <a:srgbClr val="E90000"/>
              </a:gs>
            </a:gsLst>
            <a:lin ang="16200000"/>
          </a:gradFill>
          <a:ln w="9525">
            <a:solidFill>
              <a:srgbClr val="CC0000"/>
            </a:solidFill>
            <a:round/>
            <a:headEnd/>
            <a:tailEnd/>
          </a:ln>
          <a:effectLst>
            <a:outerShdw blurRad="63500" dist="23000" dir="5400000" rotWithShape="0">
              <a:srgbClr val="000000">
                <a:alpha val="34999"/>
              </a:srgbClr>
            </a:outerShdw>
          </a:effectLst>
        </p:spPr>
        <p:txBody>
          <a:bodyPr wrap="none" anchor="b"/>
          <a:lstStyle/>
          <a:p>
            <a:pPr algn="ctr">
              <a:defRPr/>
            </a:pPr>
            <a:r>
              <a:rPr lang="en-US" sz="1200" b="1" dirty="0">
                <a:solidFill>
                  <a:schemeClr val="lt1"/>
                </a:solidFill>
                <a:latin typeface="+mn-lt"/>
                <a:ea typeface="+mn-ea"/>
              </a:rPr>
              <a:t>Chairman</a:t>
            </a:r>
          </a:p>
          <a:p>
            <a:pPr algn="ctr">
              <a:defRPr/>
            </a:pPr>
            <a:r>
              <a:rPr lang="en-US" sz="1200" b="1" dirty="0">
                <a:solidFill>
                  <a:schemeClr val="lt1"/>
                </a:solidFill>
                <a:latin typeface="+mn-lt"/>
                <a:ea typeface="+mn-ea"/>
              </a:rPr>
              <a:t>(</a:t>
            </a:r>
            <a:r>
              <a:rPr lang="en-US" sz="1200" b="1" dirty="0" err="1">
                <a:solidFill>
                  <a:schemeClr val="lt1"/>
                </a:solidFill>
                <a:latin typeface="+mn-lt"/>
                <a:ea typeface="+mn-ea"/>
              </a:rPr>
              <a:t>TienHN</a:t>
            </a:r>
            <a:r>
              <a:rPr lang="en-US" sz="1200" b="1" dirty="0">
                <a:solidFill>
                  <a:schemeClr val="lt1"/>
                </a:solidFill>
                <a:latin typeface="+mn-lt"/>
                <a:ea typeface="+mn-ea"/>
              </a:rPr>
              <a:t>)</a:t>
            </a:r>
          </a:p>
        </p:txBody>
      </p:sp>
      <p:sp>
        <p:nvSpPr>
          <p:cNvPr id="39957" name="Oval 57"/>
          <p:cNvSpPr>
            <a:spLocks noChangeArrowheads="1"/>
          </p:cNvSpPr>
          <p:nvPr/>
        </p:nvSpPr>
        <p:spPr bwMode="auto">
          <a:xfrm>
            <a:off x="3411537" y="1003300"/>
            <a:ext cx="1147764" cy="1147764"/>
          </a:xfrm>
          <a:prstGeom prst="ellipse">
            <a:avLst/>
          </a:prstGeom>
          <a:blipFill dpi="0" rotWithShape="1">
            <a:blip r:embed="rId7"/>
            <a:srcRect/>
            <a:stretch>
              <a:fillRect l="-17000" r="-14000"/>
            </a:stretch>
          </a:blipFill>
          <a:ln w="38100">
            <a:solidFill>
              <a:schemeClr val="bg1"/>
            </a:solidFill>
            <a:round/>
            <a:headEnd/>
            <a:tailEnd/>
          </a:ln>
        </p:spPr>
        <p:txBody>
          <a:bodyPr/>
          <a:lstStyle/>
          <a:p>
            <a:endParaRPr lang="en-US"/>
          </a:p>
        </p:txBody>
      </p:sp>
      <p:cxnSp>
        <p:nvCxnSpPr>
          <p:cNvPr id="39958" name="Straight Connector 16"/>
          <p:cNvCxnSpPr>
            <a:cxnSpLocks noChangeShapeType="1"/>
            <a:endCxn id="8" idx="0"/>
          </p:cNvCxnSpPr>
          <p:nvPr/>
        </p:nvCxnSpPr>
        <p:spPr bwMode="auto">
          <a:xfrm>
            <a:off x="3981450" y="2819400"/>
            <a:ext cx="0" cy="0"/>
          </a:xfrm>
          <a:prstGeom prst="line">
            <a:avLst/>
          </a:prstGeom>
          <a:noFill/>
          <a:ln w="9525">
            <a:solidFill>
              <a:schemeClr val="tx1"/>
            </a:solidFill>
            <a:round/>
            <a:headEnd/>
            <a:tailEnd/>
          </a:ln>
        </p:spPr>
      </p:cxnSp>
      <p:sp>
        <p:nvSpPr>
          <p:cNvPr id="39961" name="Right Arrow 24"/>
          <p:cNvSpPr>
            <a:spLocks noChangeArrowheads="1"/>
          </p:cNvSpPr>
          <p:nvPr/>
        </p:nvSpPr>
        <p:spPr bwMode="auto">
          <a:xfrm>
            <a:off x="5181600" y="2971800"/>
            <a:ext cx="1524000" cy="914400"/>
          </a:xfrm>
          <a:prstGeom prst="rightArrow">
            <a:avLst>
              <a:gd name="adj1" fmla="val 50000"/>
              <a:gd name="adj2" fmla="val 50000"/>
            </a:avLst>
          </a:prstGeom>
          <a:solidFill>
            <a:srgbClr val="D1EE8A"/>
          </a:solidFill>
          <a:ln w="9525" algn="ctr">
            <a:noFill/>
            <a:round/>
            <a:headEnd/>
            <a:tailEnd/>
          </a:ln>
        </p:spPr>
        <p:txBody>
          <a:bodyPr anchor="ctr"/>
          <a:lstStyle/>
          <a:p>
            <a:r>
              <a:rPr lang="en-US" sz="1600" b="1"/>
              <a:t>2013 target</a:t>
            </a:r>
          </a:p>
        </p:txBody>
      </p:sp>
      <p:sp>
        <p:nvSpPr>
          <p:cNvPr id="39962" name="Rounded Rectangle 25"/>
          <p:cNvSpPr>
            <a:spLocks noChangeArrowheads="1"/>
          </p:cNvSpPr>
          <p:nvPr/>
        </p:nvSpPr>
        <p:spPr bwMode="auto">
          <a:xfrm>
            <a:off x="6705600" y="2667000"/>
            <a:ext cx="1828800" cy="1219200"/>
          </a:xfrm>
          <a:prstGeom prst="roundRect">
            <a:avLst>
              <a:gd name="adj" fmla="val 16667"/>
            </a:avLst>
          </a:prstGeom>
          <a:solidFill>
            <a:srgbClr val="D1EE8A"/>
          </a:solidFill>
          <a:ln w="9525" algn="ctr">
            <a:solidFill>
              <a:schemeClr val="tx1"/>
            </a:solidFill>
            <a:round/>
            <a:headEnd/>
            <a:tailEnd/>
          </a:ln>
        </p:spPr>
        <p:txBody>
          <a:bodyPr/>
          <a:lstStyle/>
          <a:p>
            <a:pPr>
              <a:buFontTx/>
              <a:buChar char="-"/>
            </a:pPr>
            <a:r>
              <a:rPr lang="en-US" sz="2000" b="1"/>
              <a:t>HR: </a:t>
            </a:r>
            <a:r>
              <a:rPr lang="en-US" sz="2400" b="1">
                <a:solidFill>
                  <a:srgbClr val="FF0000"/>
                </a:solidFill>
              </a:rPr>
              <a:t>5000</a:t>
            </a:r>
            <a:r>
              <a:rPr lang="en-US" sz="2400" b="1">
                <a:solidFill>
                  <a:schemeClr val="bg1"/>
                </a:solidFill>
              </a:rPr>
              <a:t> </a:t>
            </a:r>
          </a:p>
          <a:p>
            <a:pPr>
              <a:buFontTx/>
              <a:buChar char="-"/>
            </a:pPr>
            <a:r>
              <a:rPr lang="en-US" sz="2000" b="1"/>
              <a:t> Revenue: </a:t>
            </a:r>
            <a:r>
              <a:rPr lang="en-US" sz="2400" b="1">
                <a:solidFill>
                  <a:srgbClr val="FF0000"/>
                </a:solidFill>
              </a:rPr>
              <a:t>100M USD</a:t>
            </a:r>
          </a:p>
          <a:p>
            <a:pPr>
              <a:buFontTx/>
              <a:buChar char="-"/>
            </a:pPr>
            <a:endParaRPr lang="en-US" sz="2800" b="1"/>
          </a:p>
          <a:p>
            <a:endParaRPr lang="en-US" sz="2800" b="1"/>
          </a:p>
        </p:txBody>
      </p:sp>
      <p:pic>
        <p:nvPicPr>
          <p:cNvPr id="39963" name="Picture 26" descr="mocup nam dai.wmf"/>
          <p:cNvPicPr>
            <a:picLocks noChangeAspect="1"/>
          </p:cNvPicPr>
          <p:nvPr/>
        </p:nvPicPr>
        <p:blipFill>
          <a:blip r:embed="rId8"/>
          <a:srcRect/>
          <a:stretch>
            <a:fillRect/>
          </a:stretch>
        </p:blipFill>
        <p:spPr bwMode="auto">
          <a:xfrm>
            <a:off x="2752725" y="6467475"/>
            <a:ext cx="6400800" cy="407988"/>
          </a:xfrm>
          <a:prstGeom prst="rect">
            <a:avLst/>
          </a:prstGeom>
          <a:noFill/>
          <a:ln w="9525">
            <a:noFill/>
            <a:miter lim="800000"/>
            <a:headEnd/>
            <a:tailEnd/>
          </a:ln>
        </p:spPr>
      </p:pic>
      <p:sp>
        <p:nvSpPr>
          <p:cNvPr id="28" name="Footer Placeholder 4"/>
          <p:cNvSpPr txBox="1">
            <a:spLocks/>
          </p:cNvSpPr>
          <p:nvPr/>
        </p:nvSpPr>
        <p:spPr>
          <a:xfrm>
            <a:off x="5257800" y="6491288"/>
            <a:ext cx="2895600" cy="365125"/>
          </a:xfrm>
          <a:prstGeom prst="rect">
            <a:avLst/>
          </a:prstGeom>
        </p:spPr>
        <p:txBody>
          <a:bodyPr anchor="ctr"/>
          <a:lstStyle>
            <a:lvl1pPr algn="r">
              <a:defRPr sz="1000">
                <a:solidFill>
                  <a:schemeClr val="bg1"/>
                </a:solidFill>
                <a:latin typeface="Arial" pitchFamily="34" charset="0"/>
                <a:cs typeface="Arial" pitchFamily="34" charset="0"/>
              </a:defRPr>
            </a:lvl1pPr>
          </a:lstStyle>
          <a:p>
            <a:pPr fontAlgn="auto">
              <a:spcBef>
                <a:spcPts val="0"/>
              </a:spcBef>
              <a:spcAft>
                <a:spcPts val="0"/>
              </a:spcAft>
              <a:defRPr/>
            </a:pPr>
            <a:r>
              <a:rPr lang="en-US" dirty="0" smtClean="0">
                <a:ea typeface="+mn-ea"/>
              </a:rPr>
              <a:t>© Copyright 2012 FPT Software</a:t>
            </a:r>
          </a:p>
        </p:txBody>
      </p:sp>
      <p:sp>
        <p:nvSpPr>
          <p:cNvPr id="39965" name="Slide Number Placeholder 5"/>
          <p:cNvSpPr txBox="1">
            <a:spLocks/>
          </p:cNvSpPr>
          <p:nvPr/>
        </p:nvSpPr>
        <p:spPr bwMode="auto">
          <a:xfrm>
            <a:off x="8153400" y="6491288"/>
            <a:ext cx="533400" cy="365125"/>
          </a:xfrm>
          <a:prstGeom prst="rect">
            <a:avLst/>
          </a:prstGeom>
          <a:noFill/>
          <a:ln w="9525">
            <a:noFill/>
            <a:miter lim="800000"/>
            <a:headEnd/>
            <a:tailEnd/>
          </a:ln>
        </p:spPr>
        <p:txBody>
          <a:bodyPr anchor="ctr"/>
          <a:lstStyle/>
          <a:p>
            <a:pPr algn="r"/>
            <a:fld id="{9E20C217-F014-4976-B0FD-E3BBBE8C1E43}" type="slidenum">
              <a:rPr lang="en-US" sz="1000">
                <a:solidFill>
                  <a:schemeClr val="bg1"/>
                </a:solidFill>
              </a:rPr>
              <a:pPr algn="r"/>
              <a:t>23</a:t>
            </a:fld>
            <a:endParaRPr lang="en-US" sz="1000">
              <a:solidFill>
                <a:schemeClr val="bg1"/>
              </a:solidFill>
            </a:endParaRPr>
          </a:p>
        </p:txBody>
      </p:sp>
    </p:spTree>
  </p:cSld>
  <p:clrMapOvr>
    <a:masterClrMapping/>
  </p:clrMapOvr>
  <p:transition spd="med">
    <p:dissolv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40963" name="Rectangle 3"/>
          <p:cNvSpPr>
            <a:spLocks noChangeArrowheads="1"/>
          </p:cNvSpPr>
          <p:nvPr/>
        </p:nvSpPr>
        <p:spPr bwMode="auto">
          <a:xfrm>
            <a:off x="0" y="1303338"/>
            <a:ext cx="9144000" cy="5499100"/>
          </a:xfrm>
          <a:prstGeom prst="rect">
            <a:avLst/>
          </a:prstGeom>
          <a:solidFill>
            <a:schemeClr val="bg1"/>
          </a:solidFill>
          <a:ln w="12700" algn="ctr">
            <a:noFill/>
            <a:round/>
            <a:headEnd/>
            <a:tailEnd/>
          </a:ln>
        </p:spPr>
        <p:txBody>
          <a:bodyPr lIns="90000" tIns="46800" rIns="90000" bIns="46800" anchor="ctr">
            <a:spAutoFit/>
          </a:bodyPr>
          <a:lstStyle/>
          <a:p>
            <a:endParaRPr lang="en-US"/>
          </a:p>
        </p:txBody>
      </p:sp>
      <p:sp>
        <p:nvSpPr>
          <p:cNvPr id="29699" name="Title 1"/>
          <p:cNvSpPr>
            <a:spLocks noGrp="1"/>
          </p:cNvSpPr>
          <p:nvPr>
            <p:ph type="title"/>
          </p:nvPr>
        </p:nvSpPr>
        <p:spPr bwMode="auto">
          <a:ln>
            <a:miter lim="800000"/>
            <a:headEnd/>
            <a:tailEnd/>
          </a:ln>
        </p:spPr>
        <p:txBody>
          <a:bodyPr vert="horz" wrap="square" lIns="91440" tIns="45720" rIns="91440" bIns="45720" numCol="1" anchor="t" anchorCtr="0" compatLnSpc="1">
            <a:prstTxWarp prst="textNoShape">
              <a:avLst/>
            </a:prstTxWarp>
          </a:bodyPr>
          <a:lstStyle/>
          <a:p>
            <a:pPr>
              <a:defRPr/>
            </a:pPr>
            <a:r>
              <a:rPr lang="en-US" dirty="0" smtClean="0">
                <a:solidFill>
                  <a:schemeClr val="accent6">
                    <a:lumMod val="75000"/>
                  </a:schemeClr>
                </a:solidFill>
                <a:latin typeface="Arial" pitchFamily="34" charset="0"/>
              </a:rPr>
              <a:t>Global Presence</a:t>
            </a:r>
          </a:p>
        </p:txBody>
      </p:sp>
      <p:sp>
        <p:nvSpPr>
          <p:cNvPr id="6" name="TextBox 68"/>
          <p:cNvSpPr txBox="1">
            <a:spLocks noChangeArrowheads="1"/>
          </p:cNvSpPr>
          <p:nvPr/>
        </p:nvSpPr>
        <p:spPr bwMode="auto">
          <a:xfrm>
            <a:off x="1295400" y="1169988"/>
            <a:ext cx="6477000" cy="430212"/>
          </a:xfrm>
          <a:prstGeom prst="rect">
            <a:avLst/>
          </a:prstGeom>
          <a:noFill/>
          <a:ln w="9525">
            <a:noFill/>
            <a:miter lim="800000"/>
            <a:headEnd/>
            <a:tailEnd/>
          </a:ln>
        </p:spPr>
        <p:txBody>
          <a:bodyPr>
            <a:spAutoFit/>
          </a:bodyPr>
          <a:lstStyle/>
          <a:p>
            <a:pPr algn="ctr">
              <a:defRPr/>
            </a:pPr>
            <a:r>
              <a:rPr lang="en-US" sz="2200" i="1" dirty="0">
                <a:solidFill>
                  <a:schemeClr val="accent6"/>
                </a:solidFill>
                <a:latin typeface="Calibri" pitchFamily="34" charset="0"/>
                <a:ea typeface="ＭＳ Ｐゴシック" charset="-128"/>
              </a:rPr>
              <a:t>We are where our customers are</a:t>
            </a:r>
          </a:p>
        </p:txBody>
      </p:sp>
      <p:pic>
        <p:nvPicPr>
          <p:cNvPr id="40966" name="Picture 69" descr="world map.wmf"/>
          <p:cNvPicPr>
            <a:picLocks noChangeAspect="1"/>
          </p:cNvPicPr>
          <p:nvPr/>
        </p:nvPicPr>
        <p:blipFill>
          <a:blip r:embed="rId3"/>
          <a:srcRect/>
          <a:stretch>
            <a:fillRect/>
          </a:stretch>
        </p:blipFill>
        <p:spPr bwMode="auto">
          <a:xfrm>
            <a:off x="144463" y="1600200"/>
            <a:ext cx="8923337" cy="4252913"/>
          </a:xfrm>
          <a:prstGeom prst="rect">
            <a:avLst/>
          </a:prstGeom>
          <a:noFill/>
          <a:ln w="9525">
            <a:noFill/>
            <a:miter lim="800000"/>
            <a:headEnd/>
            <a:tailEnd/>
          </a:ln>
        </p:spPr>
      </p:pic>
      <p:sp>
        <p:nvSpPr>
          <p:cNvPr id="8" name="TextBox 7"/>
          <p:cNvSpPr txBox="1">
            <a:spLocks noChangeArrowheads="1"/>
          </p:cNvSpPr>
          <p:nvPr/>
        </p:nvSpPr>
        <p:spPr bwMode="auto">
          <a:xfrm>
            <a:off x="2905125" y="2184400"/>
            <a:ext cx="914400" cy="1016000"/>
          </a:xfrm>
          <a:prstGeom prst="rect">
            <a:avLst/>
          </a:prstGeom>
          <a:noFill/>
          <a:ln w="9525">
            <a:noFill/>
            <a:miter lim="800000"/>
            <a:headEnd/>
            <a:tailEnd/>
          </a:ln>
        </p:spPr>
        <p:txBody>
          <a:bodyPr anchor="ctr">
            <a:spAutoFit/>
          </a:bodyPr>
          <a:lstStyle/>
          <a:p>
            <a:r>
              <a:rPr lang="en-US" b="1">
                <a:latin typeface="Calibri" pitchFamily="34" charset="0"/>
              </a:rPr>
              <a:t>EU</a:t>
            </a:r>
          </a:p>
          <a:p>
            <a:r>
              <a:rPr lang="en-US" sz="1400">
                <a:latin typeface="Calibri" pitchFamily="34" charset="0"/>
              </a:rPr>
              <a:t>Paris</a:t>
            </a:r>
          </a:p>
          <a:p>
            <a:r>
              <a:rPr lang="en-US" sz="1400">
                <a:latin typeface="Calibri" pitchFamily="34" charset="0"/>
              </a:rPr>
              <a:t>London</a:t>
            </a:r>
          </a:p>
          <a:p>
            <a:r>
              <a:rPr lang="en-US" sz="1400">
                <a:latin typeface="Calibri" pitchFamily="34" charset="0"/>
              </a:rPr>
              <a:t>Berlin</a:t>
            </a:r>
          </a:p>
        </p:txBody>
      </p:sp>
      <p:sp>
        <p:nvSpPr>
          <p:cNvPr id="9" name="TextBox 8"/>
          <p:cNvSpPr txBox="1">
            <a:spLocks noChangeArrowheads="1"/>
          </p:cNvSpPr>
          <p:nvPr/>
        </p:nvSpPr>
        <p:spPr bwMode="auto">
          <a:xfrm>
            <a:off x="685800" y="4430713"/>
            <a:ext cx="1254125" cy="369887"/>
          </a:xfrm>
          <a:prstGeom prst="rect">
            <a:avLst/>
          </a:prstGeom>
          <a:noFill/>
          <a:ln w="9525">
            <a:noFill/>
            <a:miter lim="800000"/>
            <a:headEnd/>
            <a:tailEnd/>
          </a:ln>
        </p:spPr>
        <p:txBody>
          <a:bodyPr anchor="ctr">
            <a:spAutoFit/>
          </a:bodyPr>
          <a:lstStyle/>
          <a:p>
            <a:pPr algn="r"/>
            <a:r>
              <a:rPr lang="en-US" b="1">
                <a:latin typeface="Calibri" pitchFamily="34" charset="0"/>
              </a:rPr>
              <a:t>Malaysia</a:t>
            </a:r>
          </a:p>
        </p:txBody>
      </p:sp>
      <p:sp>
        <p:nvSpPr>
          <p:cNvPr id="10" name="TextBox 9"/>
          <p:cNvSpPr txBox="1">
            <a:spLocks noChangeArrowheads="1"/>
          </p:cNvSpPr>
          <p:nvPr/>
        </p:nvSpPr>
        <p:spPr bwMode="auto">
          <a:xfrm>
            <a:off x="1117600" y="5597525"/>
            <a:ext cx="1382713" cy="368300"/>
          </a:xfrm>
          <a:prstGeom prst="rect">
            <a:avLst/>
          </a:prstGeom>
          <a:noFill/>
          <a:ln w="9525">
            <a:noFill/>
            <a:miter lim="800000"/>
            <a:headEnd/>
            <a:tailEnd/>
          </a:ln>
        </p:spPr>
        <p:txBody>
          <a:bodyPr anchor="ctr">
            <a:spAutoFit/>
          </a:bodyPr>
          <a:lstStyle/>
          <a:p>
            <a:pPr algn="r"/>
            <a:r>
              <a:rPr lang="en-US" b="1">
                <a:latin typeface="Calibri" pitchFamily="34" charset="0"/>
              </a:rPr>
              <a:t>Singapore</a:t>
            </a:r>
          </a:p>
        </p:txBody>
      </p:sp>
      <p:cxnSp>
        <p:nvCxnSpPr>
          <p:cNvPr id="11" name="Elbow Connector 10"/>
          <p:cNvCxnSpPr/>
          <p:nvPr/>
        </p:nvCxnSpPr>
        <p:spPr>
          <a:xfrm flipV="1">
            <a:off x="1041400" y="2460625"/>
            <a:ext cx="1828800" cy="609600"/>
          </a:xfrm>
          <a:prstGeom prst="bentConnector3">
            <a:avLst>
              <a:gd name="adj1" fmla="val 50000"/>
            </a:avLst>
          </a:prstGeom>
          <a:ln w="12700">
            <a:solidFill>
              <a:srgbClr val="CC3300"/>
            </a:solidFill>
            <a:tailEnd type="arrow"/>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26" idx="2"/>
          </p:cNvCxnSpPr>
          <p:nvPr/>
        </p:nvCxnSpPr>
        <p:spPr>
          <a:xfrm rot="10800000" flipV="1">
            <a:off x="847725" y="4519613"/>
            <a:ext cx="2209800" cy="266700"/>
          </a:xfrm>
          <a:prstGeom prst="bentConnector3">
            <a:avLst>
              <a:gd name="adj1" fmla="val 50000"/>
            </a:avLst>
          </a:prstGeom>
          <a:ln w="12700">
            <a:solidFill>
              <a:srgbClr val="CC3300"/>
            </a:solidFill>
            <a:tailEnd type="arrow"/>
          </a:ln>
        </p:spPr>
        <p:style>
          <a:lnRef idx="1">
            <a:schemeClr val="accent1"/>
          </a:lnRef>
          <a:fillRef idx="0">
            <a:schemeClr val="accent1"/>
          </a:fillRef>
          <a:effectRef idx="0">
            <a:schemeClr val="accent1"/>
          </a:effectRef>
          <a:fontRef idx="minor">
            <a:schemeClr val="tx1"/>
          </a:fontRef>
        </p:style>
      </p:cxnSp>
      <p:cxnSp>
        <p:nvCxnSpPr>
          <p:cNvPr id="13" name="Elbow Connector 12"/>
          <p:cNvCxnSpPr/>
          <p:nvPr/>
        </p:nvCxnSpPr>
        <p:spPr>
          <a:xfrm flipV="1">
            <a:off x="4000500" y="2043113"/>
            <a:ext cx="1612900" cy="1320800"/>
          </a:xfrm>
          <a:prstGeom prst="bentConnector3">
            <a:avLst>
              <a:gd name="adj1" fmla="val 36567"/>
            </a:avLst>
          </a:prstGeom>
          <a:ln w="12700">
            <a:solidFill>
              <a:srgbClr val="CC330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a:spLocks noChangeArrowheads="1"/>
          </p:cNvSpPr>
          <p:nvPr/>
        </p:nvSpPr>
        <p:spPr bwMode="auto">
          <a:xfrm>
            <a:off x="5618163" y="1858963"/>
            <a:ext cx="1003300" cy="1016000"/>
          </a:xfrm>
          <a:prstGeom prst="rect">
            <a:avLst/>
          </a:prstGeom>
          <a:noFill/>
          <a:ln w="9525">
            <a:noFill/>
            <a:miter lim="800000"/>
            <a:headEnd/>
            <a:tailEnd/>
          </a:ln>
        </p:spPr>
        <p:txBody>
          <a:bodyPr anchor="ctr">
            <a:spAutoFit/>
          </a:bodyPr>
          <a:lstStyle/>
          <a:p>
            <a:r>
              <a:rPr lang="en-US" b="1">
                <a:latin typeface="Calibri" pitchFamily="34" charset="0"/>
              </a:rPr>
              <a:t>Japan</a:t>
            </a:r>
          </a:p>
          <a:p>
            <a:r>
              <a:rPr lang="en-US" sz="1400">
                <a:latin typeface="Calibri" pitchFamily="34" charset="0"/>
              </a:rPr>
              <a:t>Tokyo</a:t>
            </a:r>
          </a:p>
          <a:p>
            <a:r>
              <a:rPr lang="en-US" sz="1400">
                <a:latin typeface="Calibri" pitchFamily="34" charset="0"/>
              </a:rPr>
              <a:t>Osaka</a:t>
            </a:r>
          </a:p>
          <a:p>
            <a:endParaRPr lang="en-US" sz="1400" b="1">
              <a:latin typeface="Calibri" pitchFamily="34" charset="0"/>
            </a:endParaRPr>
          </a:p>
        </p:txBody>
      </p:sp>
      <p:cxnSp>
        <p:nvCxnSpPr>
          <p:cNvPr id="15" name="Elbow Connector 14"/>
          <p:cNvCxnSpPr/>
          <p:nvPr/>
        </p:nvCxnSpPr>
        <p:spPr>
          <a:xfrm rot="10800000" flipV="1">
            <a:off x="1422400" y="4621213"/>
            <a:ext cx="1812925" cy="1384300"/>
          </a:xfrm>
          <a:prstGeom prst="bentConnector3">
            <a:avLst>
              <a:gd name="adj1" fmla="val 22124"/>
            </a:avLst>
          </a:prstGeom>
          <a:ln w="12700">
            <a:solidFill>
              <a:srgbClr val="CC3300"/>
            </a:solidFill>
            <a:tailEnd type="arrow"/>
          </a:ln>
        </p:spPr>
        <p:style>
          <a:lnRef idx="1">
            <a:schemeClr val="accent1"/>
          </a:lnRef>
          <a:fillRef idx="0">
            <a:schemeClr val="accent1"/>
          </a:fillRef>
          <a:effectRef idx="0">
            <a:schemeClr val="accent1"/>
          </a:effectRef>
          <a:fontRef idx="minor">
            <a:schemeClr val="tx1"/>
          </a:fontRef>
        </p:style>
      </p:cxnSp>
      <p:cxnSp>
        <p:nvCxnSpPr>
          <p:cNvPr id="16" name="Elbow Connector 15"/>
          <p:cNvCxnSpPr/>
          <p:nvPr/>
        </p:nvCxnSpPr>
        <p:spPr>
          <a:xfrm rot="16200000" flipH="1">
            <a:off x="4083050" y="5180013"/>
            <a:ext cx="663575" cy="558800"/>
          </a:xfrm>
          <a:prstGeom prst="bentConnector3">
            <a:avLst>
              <a:gd name="adj1" fmla="val 50000"/>
            </a:avLst>
          </a:prstGeom>
          <a:ln w="12700">
            <a:solidFill>
              <a:srgbClr val="CC3300"/>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a:spLocks noChangeArrowheads="1"/>
          </p:cNvSpPr>
          <p:nvPr/>
        </p:nvSpPr>
        <p:spPr bwMode="auto">
          <a:xfrm>
            <a:off x="3932238" y="5802313"/>
            <a:ext cx="1524000" cy="369887"/>
          </a:xfrm>
          <a:prstGeom prst="rect">
            <a:avLst/>
          </a:prstGeom>
          <a:noFill/>
          <a:ln w="9525">
            <a:noFill/>
            <a:miter lim="800000"/>
            <a:headEnd/>
            <a:tailEnd/>
          </a:ln>
        </p:spPr>
        <p:txBody>
          <a:bodyPr anchor="ctr">
            <a:spAutoFit/>
          </a:bodyPr>
          <a:lstStyle/>
          <a:p>
            <a:pPr algn="ctr"/>
            <a:r>
              <a:rPr lang="en-US" b="1">
                <a:latin typeface="Calibri" pitchFamily="34" charset="0"/>
              </a:rPr>
              <a:t>Australia</a:t>
            </a:r>
          </a:p>
        </p:txBody>
      </p:sp>
      <p:cxnSp>
        <p:nvCxnSpPr>
          <p:cNvPr id="18" name="Elbow Connector 17"/>
          <p:cNvCxnSpPr/>
          <p:nvPr/>
        </p:nvCxnSpPr>
        <p:spPr>
          <a:xfrm rot="5400000">
            <a:off x="5997576" y="3935412"/>
            <a:ext cx="1878012" cy="766763"/>
          </a:xfrm>
          <a:prstGeom prst="bentConnector3">
            <a:avLst>
              <a:gd name="adj1" fmla="val 16835"/>
            </a:avLst>
          </a:prstGeom>
          <a:ln w="12700">
            <a:solidFill>
              <a:srgbClr val="CC3300"/>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a:spLocks noChangeArrowheads="1"/>
          </p:cNvSpPr>
          <p:nvPr/>
        </p:nvSpPr>
        <p:spPr bwMode="auto">
          <a:xfrm>
            <a:off x="6573838" y="3754438"/>
            <a:ext cx="1355725" cy="1476375"/>
          </a:xfrm>
          <a:prstGeom prst="rect">
            <a:avLst/>
          </a:prstGeom>
          <a:noFill/>
          <a:ln w="9525">
            <a:noFill/>
            <a:miter lim="800000"/>
            <a:headEnd/>
            <a:tailEnd/>
          </a:ln>
        </p:spPr>
        <p:txBody>
          <a:bodyPr anchor="ctr">
            <a:spAutoFit/>
          </a:bodyPr>
          <a:lstStyle/>
          <a:p>
            <a:r>
              <a:rPr lang="en-US" sz="2000" b="1">
                <a:latin typeface="Calibri" pitchFamily="34" charset="0"/>
              </a:rPr>
              <a:t>USA</a:t>
            </a:r>
          </a:p>
          <a:p>
            <a:r>
              <a:rPr lang="en-US" sz="1400">
                <a:latin typeface="Calibri" pitchFamily="34" charset="0"/>
              </a:rPr>
              <a:t>California</a:t>
            </a:r>
          </a:p>
          <a:p>
            <a:r>
              <a:rPr lang="en-US" sz="1400">
                <a:latin typeface="Calibri" pitchFamily="34" charset="0"/>
              </a:rPr>
              <a:t>New York</a:t>
            </a:r>
          </a:p>
          <a:p>
            <a:r>
              <a:rPr lang="en-US" sz="1400">
                <a:latin typeface="Calibri" pitchFamily="34" charset="0"/>
              </a:rPr>
              <a:t>Texas</a:t>
            </a:r>
          </a:p>
          <a:p>
            <a:r>
              <a:rPr lang="en-US" sz="1400">
                <a:latin typeface="Calibri" pitchFamily="34" charset="0"/>
              </a:rPr>
              <a:t>Oregon</a:t>
            </a:r>
          </a:p>
          <a:p>
            <a:r>
              <a:rPr lang="en-US" sz="1400">
                <a:latin typeface="Calibri" pitchFamily="34" charset="0"/>
              </a:rPr>
              <a:t>Minnesota</a:t>
            </a:r>
          </a:p>
        </p:txBody>
      </p:sp>
      <p:sp>
        <p:nvSpPr>
          <p:cNvPr id="20" name="Oval 19"/>
          <p:cNvSpPr/>
          <p:nvPr/>
        </p:nvSpPr>
        <p:spPr>
          <a:xfrm>
            <a:off x="889000" y="2957513"/>
            <a:ext cx="228600" cy="228600"/>
          </a:xfrm>
          <a:prstGeom prst="ellipse">
            <a:avLst/>
          </a:prstGeom>
          <a:blipFill>
            <a:blip r:embed="rId4" cstate="print"/>
            <a:stretch>
              <a:fillRect/>
            </a:stretch>
          </a:blip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MS PGothic" pitchFamily="34" charset="-128"/>
            </a:endParaRPr>
          </a:p>
        </p:txBody>
      </p:sp>
      <p:sp>
        <p:nvSpPr>
          <p:cNvPr id="21" name="Oval 20"/>
          <p:cNvSpPr/>
          <p:nvPr/>
        </p:nvSpPr>
        <p:spPr>
          <a:xfrm>
            <a:off x="3860800" y="3262313"/>
            <a:ext cx="228600" cy="228600"/>
          </a:xfrm>
          <a:prstGeom prst="ellipse">
            <a:avLst/>
          </a:prstGeom>
          <a:blipFill>
            <a:blip r:embed="rId4" cstate="print"/>
            <a:stretch>
              <a:fillRect/>
            </a:stretch>
          </a:blip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MS PGothic" pitchFamily="34" charset="-128"/>
            </a:endParaRPr>
          </a:p>
        </p:txBody>
      </p:sp>
      <p:sp>
        <p:nvSpPr>
          <p:cNvPr id="22" name="Oval 21"/>
          <p:cNvSpPr/>
          <p:nvPr/>
        </p:nvSpPr>
        <p:spPr>
          <a:xfrm>
            <a:off x="3022600" y="3871913"/>
            <a:ext cx="228600" cy="228600"/>
          </a:xfrm>
          <a:prstGeom prst="ellipse">
            <a:avLst/>
          </a:prstGeom>
          <a:blipFill>
            <a:blip r:embed="rId4" cstate="print"/>
            <a:stretch>
              <a:fillRect/>
            </a:stretch>
          </a:blip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MS PGothic" pitchFamily="34" charset="-128"/>
            </a:endParaRPr>
          </a:p>
        </p:txBody>
      </p:sp>
      <p:sp>
        <p:nvSpPr>
          <p:cNvPr id="23" name="Oval 22"/>
          <p:cNvSpPr/>
          <p:nvPr/>
        </p:nvSpPr>
        <p:spPr>
          <a:xfrm>
            <a:off x="7213600" y="3186113"/>
            <a:ext cx="228600" cy="228600"/>
          </a:xfrm>
          <a:prstGeom prst="ellipse">
            <a:avLst/>
          </a:prstGeom>
          <a:blipFill>
            <a:blip r:embed="rId4" cstate="print"/>
            <a:stretch>
              <a:fillRect/>
            </a:stretch>
          </a:blip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MS PGothic" pitchFamily="34" charset="-128"/>
            </a:endParaRPr>
          </a:p>
        </p:txBody>
      </p:sp>
      <p:sp>
        <p:nvSpPr>
          <p:cNvPr id="24" name="Oval 23"/>
          <p:cNvSpPr/>
          <p:nvPr/>
        </p:nvSpPr>
        <p:spPr>
          <a:xfrm>
            <a:off x="4013200" y="5014913"/>
            <a:ext cx="228600" cy="228600"/>
          </a:xfrm>
          <a:prstGeom prst="ellipse">
            <a:avLst/>
          </a:prstGeom>
          <a:blipFill>
            <a:blip r:embed="rId4" cstate="print"/>
            <a:stretch>
              <a:fillRect/>
            </a:stretch>
          </a:blip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MS PGothic" pitchFamily="34" charset="-128"/>
            </a:endParaRPr>
          </a:p>
        </p:txBody>
      </p:sp>
      <p:sp>
        <p:nvSpPr>
          <p:cNvPr id="25" name="Oval 24"/>
          <p:cNvSpPr/>
          <p:nvPr/>
        </p:nvSpPr>
        <p:spPr>
          <a:xfrm>
            <a:off x="3175000" y="4481513"/>
            <a:ext cx="228600" cy="228600"/>
          </a:xfrm>
          <a:prstGeom prst="ellipse">
            <a:avLst/>
          </a:prstGeom>
          <a:blipFill>
            <a:blip r:embed="rId4" cstate="print"/>
            <a:stretch>
              <a:fillRect/>
            </a:stretch>
          </a:blip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MS PGothic" pitchFamily="34" charset="-128"/>
            </a:endParaRPr>
          </a:p>
        </p:txBody>
      </p:sp>
      <p:sp>
        <p:nvSpPr>
          <p:cNvPr id="26" name="Oval 25"/>
          <p:cNvSpPr/>
          <p:nvPr/>
        </p:nvSpPr>
        <p:spPr>
          <a:xfrm>
            <a:off x="3057525" y="4405313"/>
            <a:ext cx="228600" cy="228600"/>
          </a:xfrm>
          <a:prstGeom prst="ellipse">
            <a:avLst/>
          </a:prstGeom>
          <a:blipFill>
            <a:blip r:embed="rId4" cstate="print"/>
            <a:stretch>
              <a:fillRect/>
            </a:stretch>
          </a:blip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MS PGothic" pitchFamily="34" charset="-128"/>
            </a:endParaRPr>
          </a:p>
        </p:txBody>
      </p:sp>
      <p:sp>
        <p:nvSpPr>
          <p:cNvPr id="27" name="TextBox 26"/>
          <p:cNvSpPr txBox="1">
            <a:spLocks noChangeArrowheads="1"/>
          </p:cNvSpPr>
          <p:nvPr/>
        </p:nvSpPr>
        <p:spPr bwMode="auto">
          <a:xfrm>
            <a:off x="4954588" y="3414713"/>
            <a:ext cx="1598612" cy="1046162"/>
          </a:xfrm>
          <a:prstGeom prst="rect">
            <a:avLst/>
          </a:prstGeom>
          <a:noFill/>
          <a:ln w="9525">
            <a:noFill/>
            <a:miter lim="800000"/>
            <a:headEnd/>
            <a:tailEnd/>
          </a:ln>
        </p:spPr>
        <p:txBody>
          <a:bodyPr anchor="ctr">
            <a:spAutoFit/>
          </a:bodyPr>
          <a:lstStyle/>
          <a:p>
            <a:r>
              <a:rPr lang="en-US" sz="2000" b="1">
                <a:latin typeface="Calibri" pitchFamily="34" charset="0"/>
              </a:rPr>
              <a:t>Vietnam</a:t>
            </a:r>
          </a:p>
          <a:p>
            <a:r>
              <a:rPr lang="en-US" sz="1400">
                <a:latin typeface="Calibri" pitchFamily="34" charset="0"/>
              </a:rPr>
              <a:t>Hanoi</a:t>
            </a:r>
          </a:p>
          <a:p>
            <a:r>
              <a:rPr lang="en-US" sz="1400">
                <a:latin typeface="Calibri" pitchFamily="34" charset="0"/>
              </a:rPr>
              <a:t>Danang</a:t>
            </a:r>
          </a:p>
          <a:p>
            <a:r>
              <a:rPr lang="en-US" sz="1400">
                <a:latin typeface="Calibri" pitchFamily="34" charset="0"/>
              </a:rPr>
              <a:t>Ho Chi Minh City</a:t>
            </a:r>
          </a:p>
        </p:txBody>
      </p:sp>
      <p:cxnSp>
        <p:nvCxnSpPr>
          <p:cNvPr id="28" name="Elbow Connector 27"/>
          <p:cNvCxnSpPr/>
          <p:nvPr/>
        </p:nvCxnSpPr>
        <p:spPr>
          <a:xfrm flipV="1">
            <a:off x="3109913" y="3643313"/>
            <a:ext cx="1817687" cy="341312"/>
          </a:xfrm>
          <a:prstGeom prst="bentConnector3">
            <a:avLst>
              <a:gd name="adj1" fmla="val 50000"/>
            </a:avLst>
          </a:prstGeom>
          <a:ln w="12700">
            <a:solidFill>
              <a:srgbClr val="CC3300"/>
            </a:solidFill>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a:spLocks noChangeArrowheads="1"/>
          </p:cNvSpPr>
          <p:nvPr/>
        </p:nvSpPr>
        <p:spPr bwMode="auto">
          <a:xfrm>
            <a:off x="457200" y="4140200"/>
            <a:ext cx="1254125" cy="369888"/>
          </a:xfrm>
          <a:prstGeom prst="rect">
            <a:avLst/>
          </a:prstGeom>
          <a:noFill/>
          <a:ln w="9525">
            <a:noFill/>
            <a:miter lim="800000"/>
            <a:headEnd/>
            <a:tailEnd/>
          </a:ln>
        </p:spPr>
        <p:txBody>
          <a:bodyPr anchor="ctr">
            <a:spAutoFit/>
          </a:bodyPr>
          <a:lstStyle/>
          <a:p>
            <a:pPr algn="r"/>
            <a:r>
              <a:rPr lang="en-US" b="1">
                <a:latin typeface="Calibri" pitchFamily="34" charset="0"/>
              </a:rPr>
              <a:t>Thailand</a:t>
            </a:r>
          </a:p>
        </p:txBody>
      </p:sp>
      <p:cxnSp>
        <p:nvCxnSpPr>
          <p:cNvPr id="30" name="Elbow Connector 29"/>
          <p:cNvCxnSpPr>
            <a:stCxn id="31" idx="2"/>
          </p:cNvCxnSpPr>
          <p:nvPr/>
        </p:nvCxnSpPr>
        <p:spPr>
          <a:xfrm rot="10800000" flipV="1">
            <a:off x="619125" y="4229100"/>
            <a:ext cx="2209800" cy="266700"/>
          </a:xfrm>
          <a:prstGeom prst="bentConnector3">
            <a:avLst>
              <a:gd name="adj1" fmla="val 50000"/>
            </a:avLst>
          </a:prstGeom>
          <a:ln w="12700">
            <a:solidFill>
              <a:srgbClr val="CC3300"/>
            </a:solidFill>
            <a:tailEnd type="arrow"/>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2828925" y="4114800"/>
            <a:ext cx="228600" cy="228600"/>
          </a:xfrm>
          <a:prstGeom prst="ellipse">
            <a:avLst/>
          </a:prstGeom>
          <a:blipFill>
            <a:blip r:embed="rId4" cstate="print"/>
            <a:stretch>
              <a:fillRect/>
            </a:stretch>
          </a:blip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MS PGothic" pitchFamily="34" charset="-128"/>
            </a:endParaRPr>
          </a:p>
        </p:txBody>
      </p:sp>
      <p:cxnSp>
        <p:nvCxnSpPr>
          <p:cNvPr id="32" name="Elbow Connector 31"/>
          <p:cNvCxnSpPr/>
          <p:nvPr/>
        </p:nvCxnSpPr>
        <p:spPr>
          <a:xfrm>
            <a:off x="3627438" y="4379913"/>
            <a:ext cx="1477962" cy="496887"/>
          </a:xfrm>
          <a:prstGeom prst="bentConnector3">
            <a:avLst>
              <a:gd name="adj1" fmla="val 50000"/>
            </a:avLst>
          </a:prstGeom>
          <a:ln w="12700">
            <a:solidFill>
              <a:srgbClr val="CC3300"/>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a:spLocks noChangeArrowheads="1"/>
          </p:cNvSpPr>
          <p:nvPr/>
        </p:nvSpPr>
        <p:spPr bwMode="auto">
          <a:xfrm>
            <a:off x="4495800" y="4876800"/>
            <a:ext cx="1524000" cy="369888"/>
          </a:xfrm>
          <a:prstGeom prst="rect">
            <a:avLst/>
          </a:prstGeom>
          <a:noFill/>
          <a:ln w="9525">
            <a:noFill/>
            <a:miter lim="800000"/>
            <a:headEnd/>
            <a:tailEnd/>
          </a:ln>
        </p:spPr>
        <p:txBody>
          <a:bodyPr anchor="ctr">
            <a:spAutoFit/>
          </a:bodyPr>
          <a:lstStyle/>
          <a:p>
            <a:pPr algn="ctr"/>
            <a:r>
              <a:rPr lang="en-US" b="1">
                <a:latin typeface="Calibri" pitchFamily="34" charset="0"/>
              </a:rPr>
              <a:t>Philippines</a:t>
            </a:r>
          </a:p>
        </p:txBody>
      </p:sp>
      <p:sp>
        <p:nvSpPr>
          <p:cNvPr id="34" name="Oval 33"/>
          <p:cNvSpPr/>
          <p:nvPr/>
        </p:nvSpPr>
        <p:spPr>
          <a:xfrm>
            <a:off x="3505200" y="4267200"/>
            <a:ext cx="228600" cy="228600"/>
          </a:xfrm>
          <a:prstGeom prst="ellipse">
            <a:avLst/>
          </a:prstGeom>
          <a:blipFill>
            <a:blip r:embed="rId4" cstate="print"/>
            <a:stretch>
              <a:fillRect/>
            </a:stretch>
          </a:blip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MS PGothic" pitchFamily="34" charset="-128"/>
            </a:endParaRPr>
          </a:p>
        </p:txBody>
      </p:sp>
      <p:pic>
        <p:nvPicPr>
          <p:cNvPr id="40994" name="Picture 35" descr="mocup nam dai.wmf"/>
          <p:cNvPicPr>
            <a:picLocks noChangeAspect="1"/>
          </p:cNvPicPr>
          <p:nvPr/>
        </p:nvPicPr>
        <p:blipFill>
          <a:blip r:embed="rId5"/>
          <a:srcRect/>
          <a:stretch>
            <a:fillRect/>
          </a:stretch>
        </p:blipFill>
        <p:spPr bwMode="auto">
          <a:xfrm>
            <a:off x="2752725" y="6467475"/>
            <a:ext cx="6400800" cy="407988"/>
          </a:xfrm>
          <a:prstGeom prst="rect">
            <a:avLst/>
          </a:prstGeom>
          <a:noFill/>
          <a:ln w="9525">
            <a:noFill/>
            <a:miter lim="800000"/>
            <a:headEnd/>
            <a:tailEnd/>
          </a:ln>
        </p:spPr>
      </p:pic>
      <p:sp>
        <p:nvSpPr>
          <p:cNvPr id="37" name="Footer Placeholder 4"/>
          <p:cNvSpPr txBox="1">
            <a:spLocks/>
          </p:cNvSpPr>
          <p:nvPr/>
        </p:nvSpPr>
        <p:spPr>
          <a:xfrm>
            <a:off x="5257800" y="6491288"/>
            <a:ext cx="2895600" cy="365125"/>
          </a:xfrm>
          <a:prstGeom prst="rect">
            <a:avLst/>
          </a:prstGeom>
        </p:spPr>
        <p:txBody>
          <a:bodyPr anchor="ctr"/>
          <a:lstStyle>
            <a:lvl1pPr algn="r">
              <a:defRPr sz="1000">
                <a:solidFill>
                  <a:schemeClr val="bg1"/>
                </a:solidFill>
                <a:latin typeface="Arial" pitchFamily="34" charset="0"/>
                <a:cs typeface="Arial" pitchFamily="34" charset="0"/>
              </a:defRPr>
            </a:lvl1pPr>
          </a:lstStyle>
          <a:p>
            <a:pPr fontAlgn="auto">
              <a:spcBef>
                <a:spcPts val="0"/>
              </a:spcBef>
              <a:spcAft>
                <a:spcPts val="0"/>
              </a:spcAft>
              <a:defRPr/>
            </a:pPr>
            <a:r>
              <a:rPr lang="en-US" dirty="0" smtClean="0">
                <a:ea typeface="+mn-ea"/>
              </a:rPr>
              <a:t>© Copyright 2012 FPT Software</a:t>
            </a:r>
          </a:p>
        </p:txBody>
      </p:sp>
      <p:sp>
        <p:nvSpPr>
          <p:cNvPr id="40996" name="Slide Number Placeholder 5"/>
          <p:cNvSpPr txBox="1">
            <a:spLocks/>
          </p:cNvSpPr>
          <p:nvPr/>
        </p:nvSpPr>
        <p:spPr bwMode="auto">
          <a:xfrm>
            <a:off x="8153400" y="6491288"/>
            <a:ext cx="533400" cy="365125"/>
          </a:xfrm>
          <a:prstGeom prst="rect">
            <a:avLst/>
          </a:prstGeom>
          <a:noFill/>
          <a:ln w="9525">
            <a:noFill/>
            <a:miter lim="800000"/>
            <a:headEnd/>
            <a:tailEnd/>
          </a:ln>
        </p:spPr>
        <p:txBody>
          <a:bodyPr anchor="ctr"/>
          <a:lstStyle/>
          <a:p>
            <a:pPr algn="r"/>
            <a:fld id="{DD92C072-5649-4BB7-B805-5FD33A4AC6CA}" type="slidenum">
              <a:rPr lang="en-US" sz="1000">
                <a:solidFill>
                  <a:schemeClr val="bg1"/>
                </a:solidFill>
              </a:rPr>
              <a:pPr algn="r"/>
              <a:t>24</a:t>
            </a:fld>
            <a:endParaRPr lang="en-US" sz="1000">
              <a:solidFill>
                <a:schemeClr val="bg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iterate type="lt">
                                    <p:tmPct val="5000"/>
                                  </p:iterate>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fltVal val="0"/>
                                          </p:val>
                                        </p:tav>
                                        <p:tav tm="100000">
                                          <p:val>
                                            <p:strVal val="#ppt_w"/>
                                          </p:val>
                                        </p:tav>
                                      </p:tavLst>
                                    </p:anim>
                                    <p:anim calcmode="lin" valueType="num">
                                      <p:cBhvr>
                                        <p:cTn id="8" dur="1000" fill="hold"/>
                                        <p:tgtEl>
                                          <p:spTgt spid="20"/>
                                        </p:tgtEl>
                                        <p:attrNameLst>
                                          <p:attrName>ppt_h</p:attrName>
                                        </p:attrNameLst>
                                      </p:cBhvr>
                                      <p:tavLst>
                                        <p:tav tm="0">
                                          <p:val>
                                            <p:fltVal val="0"/>
                                          </p:val>
                                        </p:tav>
                                        <p:tav tm="100000">
                                          <p:val>
                                            <p:strVal val="#ppt_h"/>
                                          </p:val>
                                        </p:tav>
                                      </p:tavLst>
                                    </p:anim>
                                    <p:anim calcmode="lin" valueType="num">
                                      <p:cBhvr>
                                        <p:cTn id="9" dur="1000" fill="hold"/>
                                        <p:tgtEl>
                                          <p:spTgt spid="20"/>
                                        </p:tgtEl>
                                        <p:attrNameLst>
                                          <p:attrName>style.rotation</p:attrName>
                                        </p:attrNameLst>
                                      </p:cBhvr>
                                      <p:tavLst>
                                        <p:tav tm="0">
                                          <p:val>
                                            <p:fltVal val="90"/>
                                          </p:val>
                                        </p:tav>
                                        <p:tav tm="100000">
                                          <p:val>
                                            <p:fltVal val="0"/>
                                          </p:val>
                                        </p:tav>
                                      </p:tavLst>
                                    </p:anim>
                                    <p:animEffect transition="in" filter="fade">
                                      <p:cBhvr>
                                        <p:cTn id="10" dur="1000"/>
                                        <p:tgtEl>
                                          <p:spTgt spid="20"/>
                                        </p:tgtEl>
                                      </p:cBhvr>
                                    </p:animEffect>
                                  </p:childTnLst>
                                </p:cTn>
                              </p:par>
                              <p:par>
                                <p:cTn id="11" presetID="31" presetClass="entr" presetSubtype="0" fill="hold" grpId="0" nodeType="withEffect">
                                  <p:stCondLst>
                                    <p:cond delay="0"/>
                                  </p:stCondLst>
                                  <p:iterate type="lt">
                                    <p:tmPct val="5000"/>
                                  </p:iterate>
                                  <p:childTnLst>
                                    <p:set>
                                      <p:cBhvr>
                                        <p:cTn id="12" dur="1" fill="hold">
                                          <p:stCondLst>
                                            <p:cond delay="0"/>
                                          </p:stCondLst>
                                        </p:cTn>
                                        <p:tgtEl>
                                          <p:spTgt spid="22"/>
                                        </p:tgtEl>
                                        <p:attrNameLst>
                                          <p:attrName>style.visibility</p:attrName>
                                        </p:attrNameLst>
                                      </p:cBhvr>
                                      <p:to>
                                        <p:strVal val="visible"/>
                                      </p:to>
                                    </p:set>
                                    <p:anim calcmode="lin" valueType="num">
                                      <p:cBhvr>
                                        <p:cTn id="13" dur="1000" fill="hold"/>
                                        <p:tgtEl>
                                          <p:spTgt spid="22"/>
                                        </p:tgtEl>
                                        <p:attrNameLst>
                                          <p:attrName>ppt_w</p:attrName>
                                        </p:attrNameLst>
                                      </p:cBhvr>
                                      <p:tavLst>
                                        <p:tav tm="0">
                                          <p:val>
                                            <p:fltVal val="0"/>
                                          </p:val>
                                        </p:tav>
                                        <p:tav tm="100000">
                                          <p:val>
                                            <p:strVal val="#ppt_w"/>
                                          </p:val>
                                        </p:tav>
                                      </p:tavLst>
                                    </p:anim>
                                    <p:anim calcmode="lin" valueType="num">
                                      <p:cBhvr>
                                        <p:cTn id="14" dur="1000" fill="hold"/>
                                        <p:tgtEl>
                                          <p:spTgt spid="22"/>
                                        </p:tgtEl>
                                        <p:attrNameLst>
                                          <p:attrName>ppt_h</p:attrName>
                                        </p:attrNameLst>
                                      </p:cBhvr>
                                      <p:tavLst>
                                        <p:tav tm="0">
                                          <p:val>
                                            <p:fltVal val="0"/>
                                          </p:val>
                                        </p:tav>
                                        <p:tav tm="100000">
                                          <p:val>
                                            <p:strVal val="#ppt_h"/>
                                          </p:val>
                                        </p:tav>
                                      </p:tavLst>
                                    </p:anim>
                                    <p:anim calcmode="lin" valueType="num">
                                      <p:cBhvr>
                                        <p:cTn id="15" dur="1000" fill="hold"/>
                                        <p:tgtEl>
                                          <p:spTgt spid="22"/>
                                        </p:tgtEl>
                                        <p:attrNameLst>
                                          <p:attrName>style.rotation</p:attrName>
                                        </p:attrNameLst>
                                      </p:cBhvr>
                                      <p:tavLst>
                                        <p:tav tm="0">
                                          <p:val>
                                            <p:fltVal val="90"/>
                                          </p:val>
                                        </p:tav>
                                        <p:tav tm="100000">
                                          <p:val>
                                            <p:fltVal val="0"/>
                                          </p:val>
                                        </p:tav>
                                      </p:tavLst>
                                    </p:anim>
                                    <p:animEffect transition="in" filter="fade">
                                      <p:cBhvr>
                                        <p:cTn id="16" dur="1000"/>
                                        <p:tgtEl>
                                          <p:spTgt spid="22"/>
                                        </p:tgtEl>
                                      </p:cBhvr>
                                    </p:animEffect>
                                  </p:childTnLst>
                                </p:cTn>
                              </p:par>
                              <p:par>
                                <p:cTn id="17" presetID="31" presetClass="entr" presetSubtype="0" fill="hold" grpId="0" nodeType="withEffect">
                                  <p:stCondLst>
                                    <p:cond delay="0"/>
                                  </p:stCondLst>
                                  <p:iterate type="lt">
                                    <p:tmPct val="5000"/>
                                  </p:iterate>
                                  <p:childTnLst>
                                    <p:set>
                                      <p:cBhvr>
                                        <p:cTn id="18" dur="1" fill="hold">
                                          <p:stCondLst>
                                            <p:cond delay="0"/>
                                          </p:stCondLst>
                                        </p:cTn>
                                        <p:tgtEl>
                                          <p:spTgt spid="21"/>
                                        </p:tgtEl>
                                        <p:attrNameLst>
                                          <p:attrName>style.visibility</p:attrName>
                                        </p:attrNameLst>
                                      </p:cBhvr>
                                      <p:to>
                                        <p:strVal val="visible"/>
                                      </p:to>
                                    </p:set>
                                    <p:anim calcmode="lin" valueType="num">
                                      <p:cBhvr>
                                        <p:cTn id="19" dur="1000" fill="hold"/>
                                        <p:tgtEl>
                                          <p:spTgt spid="21"/>
                                        </p:tgtEl>
                                        <p:attrNameLst>
                                          <p:attrName>ppt_w</p:attrName>
                                        </p:attrNameLst>
                                      </p:cBhvr>
                                      <p:tavLst>
                                        <p:tav tm="0">
                                          <p:val>
                                            <p:fltVal val="0"/>
                                          </p:val>
                                        </p:tav>
                                        <p:tav tm="100000">
                                          <p:val>
                                            <p:strVal val="#ppt_w"/>
                                          </p:val>
                                        </p:tav>
                                      </p:tavLst>
                                    </p:anim>
                                    <p:anim calcmode="lin" valueType="num">
                                      <p:cBhvr>
                                        <p:cTn id="20" dur="1000" fill="hold"/>
                                        <p:tgtEl>
                                          <p:spTgt spid="21"/>
                                        </p:tgtEl>
                                        <p:attrNameLst>
                                          <p:attrName>ppt_h</p:attrName>
                                        </p:attrNameLst>
                                      </p:cBhvr>
                                      <p:tavLst>
                                        <p:tav tm="0">
                                          <p:val>
                                            <p:fltVal val="0"/>
                                          </p:val>
                                        </p:tav>
                                        <p:tav tm="100000">
                                          <p:val>
                                            <p:strVal val="#ppt_h"/>
                                          </p:val>
                                        </p:tav>
                                      </p:tavLst>
                                    </p:anim>
                                    <p:anim calcmode="lin" valueType="num">
                                      <p:cBhvr>
                                        <p:cTn id="21" dur="1000" fill="hold"/>
                                        <p:tgtEl>
                                          <p:spTgt spid="21"/>
                                        </p:tgtEl>
                                        <p:attrNameLst>
                                          <p:attrName>style.rotation</p:attrName>
                                        </p:attrNameLst>
                                      </p:cBhvr>
                                      <p:tavLst>
                                        <p:tav tm="0">
                                          <p:val>
                                            <p:fltVal val="90"/>
                                          </p:val>
                                        </p:tav>
                                        <p:tav tm="100000">
                                          <p:val>
                                            <p:fltVal val="0"/>
                                          </p:val>
                                        </p:tav>
                                      </p:tavLst>
                                    </p:anim>
                                    <p:animEffect transition="in" filter="fade">
                                      <p:cBhvr>
                                        <p:cTn id="22" dur="1000"/>
                                        <p:tgtEl>
                                          <p:spTgt spid="21"/>
                                        </p:tgtEl>
                                      </p:cBhvr>
                                    </p:animEffect>
                                  </p:childTnLst>
                                </p:cTn>
                              </p:par>
                              <p:par>
                                <p:cTn id="23" presetID="31" presetClass="entr" presetSubtype="0" fill="hold" grpId="0" nodeType="withEffect">
                                  <p:stCondLst>
                                    <p:cond delay="0"/>
                                  </p:stCondLst>
                                  <p:iterate type="lt">
                                    <p:tmPct val="5000"/>
                                  </p:iterate>
                                  <p:childTnLst>
                                    <p:set>
                                      <p:cBhvr>
                                        <p:cTn id="24" dur="1" fill="hold">
                                          <p:stCondLst>
                                            <p:cond delay="0"/>
                                          </p:stCondLst>
                                        </p:cTn>
                                        <p:tgtEl>
                                          <p:spTgt spid="23"/>
                                        </p:tgtEl>
                                        <p:attrNameLst>
                                          <p:attrName>style.visibility</p:attrName>
                                        </p:attrNameLst>
                                      </p:cBhvr>
                                      <p:to>
                                        <p:strVal val="visible"/>
                                      </p:to>
                                    </p:set>
                                    <p:anim calcmode="lin" valueType="num">
                                      <p:cBhvr>
                                        <p:cTn id="25" dur="1000" fill="hold"/>
                                        <p:tgtEl>
                                          <p:spTgt spid="23"/>
                                        </p:tgtEl>
                                        <p:attrNameLst>
                                          <p:attrName>ppt_w</p:attrName>
                                        </p:attrNameLst>
                                      </p:cBhvr>
                                      <p:tavLst>
                                        <p:tav tm="0">
                                          <p:val>
                                            <p:fltVal val="0"/>
                                          </p:val>
                                        </p:tav>
                                        <p:tav tm="100000">
                                          <p:val>
                                            <p:strVal val="#ppt_w"/>
                                          </p:val>
                                        </p:tav>
                                      </p:tavLst>
                                    </p:anim>
                                    <p:anim calcmode="lin" valueType="num">
                                      <p:cBhvr>
                                        <p:cTn id="26" dur="1000" fill="hold"/>
                                        <p:tgtEl>
                                          <p:spTgt spid="23"/>
                                        </p:tgtEl>
                                        <p:attrNameLst>
                                          <p:attrName>ppt_h</p:attrName>
                                        </p:attrNameLst>
                                      </p:cBhvr>
                                      <p:tavLst>
                                        <p:tav tm="0">
                                          <p:val>
                                            <p:fltVal val="0"/>
                                          </p:val>
                                        </p:tav>
                                        <p:tav tm="100000">
                                          <p:val>
                                            <p:strVal val="#ppt_h"/>
                                          </p:val>
                                        </p:tav>
                                      </p:tavLst>
                                    </p:anim>
                                    <p:anim calcmode="lin" valueType="num">
                                      <p:cBhvr>
                                        <p:cTn id="27" dur="1000" fill="hold"/>
                                        <p:tgtEl>
                                          <p:spTgt spid="23"/>
                                        </p:tgtEl>
                                        <p:attrNameLst>
                                          <p:attrName>style.rotation</p:attrName>
                                        </p:attrNameLst>
                                      </p:cBhvr>
                                      <p:tavLst>
                                        <p:tav tm="0">
                                          <p:val>
                                            <p:fltVal val="90"/>
                                          </p:val>
                                        </p:tav>
                                        <p:tav tm="100000">
                                          <p:val>
                                            <p:fltVal val="0"/>
                                          </p:val>
                                        </p:tav>
                                      </p:tavLst>
                                    </p:anim>
                                    <p:animEffect transition="in" filter="fade">
                                      <p:cBhvr>
                                        <p:cTn id="28" dur="1000"/>
                                        <p:tgtEl>
                                          <p:spTgt spid="23"/>
                                        </p:tgtEl>
                                      </p:cBhvr>
                                    </p:animEffect>
                                  </p:childTnLst>
                                </p:cTn>
                              </p:par>
                              <p:par>
                                <p:cTn id="29" presetID="31" presetClass="entr" presetSubtype="0" fill="hold" grpId="0" nodeType="withEffect">
                                  <p:stCondLst>
                                    <p:cond delay="0"/>
                                  </p:stCondLst>
                                  <p:iterate type="lt">
                                    <p:tmPct val="5000"/>
                                  </p:iterate>
                                  <p:childTnLst>
                                    <p:set>
                                      <p:cBhvr>
                                        <p:cTn id="30" dur="1" fill="hold">
                                          <p:stCondLst>
                                            <p:cond delay="0"/>
                                          </p:stCondLst>
                                        </p:cTn>
                                        <p:tgtEl>
                                          <p:spTgt spid="24"/>
                                        </p:tgtEl>
                                        <p:attrNameLst>
                                          <p:attrName>style.visibility</p:attrName>
                                        </p:attrNameLst>
                                      </p:cBhvr>
                                      <p:to>
                                        <p:strVal val="visible"/>
                                      </p:to>
                                    </p:set>
                                    <p:anim calcmode="lin" valueType="num">
                                      <p:cBhvr>
                                        <p:cTn id="31" dur="1000" fill="hold"/>
                                        <p:tgtEl>
                                          <p:spTgt spid="24"/>
                                        </p:tgtEl>
                                        <p:attrNameLst>
                                          <p:attrName>ppt_w</p:attrName>
                                        </p:attrNameLst>
                                      </p:cBhvr>
                                      <p:tavLst>
                                        <p:tav tm="0">
                                          <p:val>
                                            <p:fltVal val="0"/>
                                          </p:val>
                                        </p:tav>
                                        <p:tav tm="100000">
                                          <p:val>
                                            <p:strVal val="#ppt_w"/>
                                          </p:val>
                                        </p:tav>
                                      </p:tavLst>
                                    </p:anim>
                                    <p:anim calcmode="lin" valueType="num">
                                      <p:cBhvr>
                                        <p:cTn id="32" dur="1000" fill="hold"/>
                                        <p:tgtEl>
                                          <p:spTgt spid="24"/>
                                        </p:tgtEl>
                                        <p:attrNameLst>
                                          <p:attrName>ppt_h</p:attrName>
                                        </p:attrNameLst>
                                      </p:cBhvr>
                                      <p:tavLst>
                                        <p:tav tm="0">
                                          <p:val>
                                            <p:fltVal val="0"/>
                                          </p:val>
                                        </p:tav>
                                        <p:tav tm="100000">
                                          <p:val>
                                            <p:strVal val="#ppt_h"/>
                                          </p:val>
                                        </p:tav>
                                      </p:tavLst>
                                    </p:anim>
                                    <p:anim calcmode="lin" valueType="num">
                                      <p:cBhvr>
                                        <p:cTn id="33" dur="1000" fill="hold"/>
                                        <p:tgtEl>
                                          <p:spTgt spid="24"/>
                                        </p:tgtEl>
                                        <p:attrNameLst>
                                          <p:attrName>style.rotation</p:attrName>
                                        </p:attrNameLst>
                                      </p:cBhvr>
                                      <p:tavLst>
                                        <p:tav tm="0">
                                          <p:val>
                                            <p:fltVal val="90"/>
                                          </p:val>
                                        </p:tav>
                                        <p:tav tm="100000">
                                          <p:val>
                                            <p:fltVal val="0"/>
                                          </p:val>
                                        </p:tav>
                                      </p:tavLst>
                                    </p:anim>
                                    <p:animEffect transition="in" filter="fade">
                                      <p:cBhvr>
                                        <p:cTn id="34" dur="1000"/>
                                        <p:tgtEl>
                                          <p:spTgt spid="24"/>
                                        </p:tgtEl>
                                      </p:cBhvr>
                                    </p:animEffect>
                                  </p:childTnLst>
                                </p:cTn>
                              </p:par>
                              <p:par>
                                <p:cTn id="35" presetID="31" presetClass="entr" presetSubtype="0" fill="hold" grpId="0" nodeType="withEffect">
                                  <p:stCondLst>
                                    <p:cond delay="0"/>
                                  </p:stCondLst>
                                  <p:iterate type="lt">
                                    <p:tmPct val="5000"/>
                                  </p:iterate>
                                  <p:childTnLst>
                                    <p:set>
                                      <p:cBhvr>
                                        <p:cTn id="36" dur="1" fill="hold">
                                          <p:stCondLst>
                                            <p:cond delay="0"/>
                                          </p:stCondLst>
                                        </p:cTn>
                                        <p:tgtEl>
                                          <p:spTgt spid="25"/>
                                        </p:tgtEl>
                                        <p:attrNameLst>
                                          <p:attrName>style.visibility</p:attrName>
                                        </p:attrNameLst>
                                      </p:cBhvr>
                                      <p:to>
                                        <p:strVal val="visible"/>
                                      </p:to>
                                    </p:set>
                                    <p:anim calcmode="lin" valueType="num">
                                      <p:cBhvr>
                                        <p:cTn id="37" dur="1000" fill="hold"/>
                                        <p:tgtEl>
                                          <p:spTgt spid="25"/>
                                        </p:tgtEl>
                                        <p:attrNameLst>
                                          <p:attrName>ppt_w</p:attrName>
                                        </p:attrNameLst>
                                      </p:cBhvr>
                                      <p:tavLst>
                                        <p:tav tm="0">
                                          <p:val>
                                            <p:fltVal val="0"/>
                                          </p:val>
                                        </p:tav>
                                        <p:tav tm="100000">
                                          <p:val>
                                            <p:strVal val="#ppt_w"/>
                                          </p:val>
                                        </p:tav>
                                      </p:tavLst>
                                    </p:anim>
                                    <p:anim calcmode="lin" valueType="num">
                                      <p:cBhvr>
                                        <p:cTn id="38" dur="1000" fill="hold"/>
                                        <p:tgtEl>
                                          <p:spTgt spid="25"/>
                                        </p:tgtEl>
                                        <p:attrNameLst>
                                          <p:attrName>ppt_h</p:attrName>
                                        </p:attrNameLst>
                                      </p:cBhvr>
                                      <p:tavLst>
                                        <p:tav tm="0">
                                          <p:val>
                                            <p:fltVal val="0"/>
                                          </p:val>
                                        </p:tav>
                                        <p:tav tm="100000">
                                          <p:val>
                                            <p:strVal val="#ppt_h"/>
                                          </p:val>
                                        </p:tav>
                                      </p:tavLst>
                                    </p:anim>
                                    <p:anim calcmode="lin" valueType="num">
                                      <p:cBhvr>
                                        <p:cTn id="39" dur="1000" fill="hold"/>
                                        <p:tgtEl>
                                          <p:spTgt spid="25"/>
                                        </p:tgtEl>
                                        <p:attrNameLst>
                                          <p:attrName>style.rotation</p:attrName>
                                        </p:attrNameLst>
                                      </p:cBhvr>
                                      <p:tavLst>
                                        <p:tav tm="0">
                                          <p:val>
                                            <p:fltVal val="90"/>
                                          </p:val>
                                        </p:tav>
                                        <p:tav tm="100000">
                                          <p:val>
                                            <p:fltVal val="0"/>
                                          </p:val>
                                        </p:tav>
                                      </p:tavLst>
                                    </p:anim>
                                    <p:animEffect transition="in" filter="fade">
                                      <p:cBhvr>
                                        <p:cTn id="40" dur="1000"/>
                                        <p:tgtEl>
                                          <p:spTgt spid="25"/>
                                        </p:tgtEl>
                                      </p:cBhvr>
                                    </p:animEffect>
                                  </p:childTnLst>
                                </p:cTn>
                              </p:par>
                              <p:par>
                                <p:cTn id="41" presetID="31" presetClass="entr" presetSubtype="0" fill="hold" grpId="0" nodeType="withEffect">
                                  <p:stCondLst>
                                    <p:cond delay="0"/>
                                  </p:stCondLst>
                                  <p:iterate type="lt">
                                    <p:tmPct val="5000"/>
                                  </p:iterate>
                                  <p:childTnLst>
                                    <p:set>
                                      <p:cBhvr>
                                        <p:cTn id="42" dur="1" fill="hold">
                                          <p:stCondLst>
                                            <p:cond delay="0"/>
                                          </p:stCondLst>
                                        </p:cTn>
                                        <p:tgtEl>
                                          <p:spTgt spid="26"/>
                                        </p:tgtEl>
                                        <p:attrNameLst>
                                          <p:attrName>style.visibility</p:attrName>
                                        </p:attrNameLst>
                                      </p:cBhvr>
                                      <p:to>
                                        <p:strVal val="visible"/>
                                      </p:to>
                                    </p:set>
                                    <p:anim calcmode="lin" valueType="num">
                                      <p:cBhvr>
                                        <p:cTn id="43" dur="1000" fill="hold"/>
                                        <p:tgtEl>
                                          <p:spTgt spid="26"/>
                                        </p:tgtEl>
                                        <p:attrNameLst>
                                          <p:attrName>ppt_w</p:attrName>
                                        </p:attrNameLst>
                                      </p:cBhvr>
                                      <p:tavLst>
                                        <p:tav tm="0">
                                          <p:val>
                                            <p:fltVal val="0"/>
                                          </p:val>
                                        </p:tav>
                                        <p:tav tm="100000">
                                          <p:val>
                                            <p:strVal val="#ppt_w"/>
                                          </p:val>
                                        </p:tav>
                                      </p:tavLst>
                                    </p:anim>
                                    <p:anim calcmode="lin" valueType="num">
                                      <p:cBhvr>
                                        <p:cTn id="44" dur="1000" fill="hold"/>
                                        <p:tgtEl>
                                          <p:spTgt spid="26"/>
                                        </p:tgtEl>
                                        <p:attrNameLst>
                                          <p:attrName>ppt_h</p:attrName>
                                        </p:attrNameLst>
                                      </p:cBhvr>
                                      <p:tavLst>
                                        <p:tav tm="0">
                                          <p:val>
                                            <p:fltVal val="0"/>
                                          </p:val>
                                        </p:tav>
                                        <p:tav tm="100000">
                                          <p:val>
                                            <p:strVal val="#ppt_h"/>
                                          </p:val>
                                        </p:tav>
                                      </p:tavLst>
                                    </p:anim>
                                    <p:anim calcmode="lin" valueType="num">
                                      <p:cBhvr>
                                        <p:cTn id="45" dur="1000" fill="hold"/>
                                        <p:tgtEl>
                                          <p:spTgt spid="26"/>
                                        </p:tgtEl>
                                        <p:attrNameLst>
                                          <p:attrName>style.rotation</p:attrName>
                                        </p:attrNameLst>
                                      </p:cBhvr>
                                      <p:tavLst>
                                        <p:tav tm="0">
                                          <p:val>
                                            <p:fltVal val="90"/>
                                          </p:val>
                                        </p:tav>
                                        <p:tav tm="100000">
                                          <p:val>
                                            <p:fltVal val="0"/>
                                          </p:val>
                                        </p:tav>
                                      </p:tavLst>
                                    </p:anim>
                                    <p:animEffect transition="in" filter="fade">
                                      <p:cBhvr>
                                        <p:cTn id="46" dur="1000"/>
                                        <p:tgtEl>
                                          <p:spTgt spid="26"/>
                                        </p:tgtEl>
                                      </p:cBhvr>
                                    </p:animEffect>
                                  </p:childTnLst>
                                </p:cTn>
                              </p:par>
                              <p:par>
                                <p:cTn id="47" presetID="17" presetClass="entr" presetSubtype="1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p:cTn id="49" dur="500" fill="hold"/>
                                        <p:tgtEl>
                                          <p:spTgt spid="11"/>
                                        </p:tgtEl>
                                        <p:attrNameLst>
                                          <p:attrName>ppt_w</p:attrName>
                                        </p:attrNameLst>
                                      </p:cBhvr>
                                      <p:tavLst>
                                        <p:tav tm="0">
                                          <p:val>
                                            <p:fltVal val="0"/>
                                          </p:val>
                                        </p:tav>
                                        <p:tav tm="100000">
                                          <p:val>
                                            <p:strVal val="#ppt_w"/>
                                          </p:val>
                                        </p:tav>
                                      </p:tavLst>
                                    </p:anim>
                                    <p:anim calcmode="lin" valueType="num">
                                      <p:cBhvr>
                                        <p:cTn id="50" dur="500" fill="hold"/>
                                        <p:tgtEl>
                                          <p:spTgt spid="11"/>
                                        </p:tgtEl>
                                        <p:attrNameLst>
                                          <p:attrName>ppt_h</p:attrName>
                                        </p:attrNameLst>
                                      </p:cBhvr>
                                      <p:tavLst>
                                        <p:tav tm="0">
                                          <p:val>
                                            <p:strVal val="#ppt_h"/>
                                          </p:val>
                                        </p:tav>
                                        <p:tav tm="100000">
                                          <p:val>
                                            <p:strVal val="#ppt_h"/>
                                          </p:val>
                                        </p:tav>
                                      </p:tavLst>
                                    </p:anim>
                                  </p:childTnLst>
                                </p:cTn>
                              </p:par>
                              <p:par>
                                <p:cTn id="51" presetID="17" presetClass="entr" presetSubtype="1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p:cTn id="53" dur="500" fill="hold"/>
                                        <p:tgtEl>
                                          <p:spTgt spid="13"/>
                                        </p:tgtEl>
                                        <p:attrNameLst>
                                          <p:attrName>ppt_w</p:attrName>
                                        </p:attrNameLst>
                                      </p:cBhvr>
                                      <p:tavLst>
                                        <p:tav tm="0">
                                          <p:val>
                                            <p:fltVal val="0"/>
                                          </p:val>
                                        </p:tav>
                                        <p:tav tm="100000">
                                          <p:val>
                                            <p:strVal val="#ppt_w"/>
                                          </p:val>
                                        </p:tav>
                                      </p:tavLst>
                                    </p:anim>
                                    <p:anim calcmode="lin" valueType="num">
                                      <p:cBhvr>
                                        <p:cTn id="54" dur="500" fill="hold"/>
                                        <p:tgtEl>
                                          <p:spTgt spid="13"/>
                                        </p:tgtEl>
                                        <p:attrNameLst>
                                          <p:attrName>ppt_h</p:attrName>
                                        </p:attrNameLst>
                                      </p:cBhvr>
                                      <p:tavLst>
                                        <p:tav tm="0">
                                          <p:val>
                                            <p:strVal val="#ppt_h"/>
                                          </p:val>
                                        </p:tav>
                                        <p:tav tm="100000">
                                          <p:val>
                                            <p:strVal val="#ppt_h"/>
                                          </p:val>
                                        </p:tav>
                                      </p:tavLst>
                                    </p:anim>
                                  </p:childTnLst>
                                </p:cTn>
                              </p:par>
                              <p:par>
                                <p:cTn id="55" presetID="17" presetClass="entr" presetSubtype="10" fill="hold" nodeType="withEffect">
                                  <p:stCondLst>
                                    <p:cond delay="0"/>
                                  </p:stCondLst>
                                  <p:childTnLst>
                                    <p:set>
                                      <p:cBhvr>
                                        <p:cTn id="56" dur="1" fill="hold">
                                          <p:stCondLst>
                                            <p:cond delay="0"/>
                                          </p:stCondLst>
                                        </p:cTn>
                                        <p:tgtEl>
                                          <p:spTgt spid="18"/>
                                        </p:tgtEl>
                                        <p:attrNameLst>
                                          <p:attrName>style.visibility</p:attrName>
                                        </p:attrNameLst>
                                      </p:cBhvr>
                                      <p:to>
                                        <p:strVal val="visible"/>
                                      </p:to>
                                    </p:set>
                                    <p:anim calcmode="lin" valueType="num">
                                      <p:cBhvr>
                                        <p:cTn id="57" dur="500" fill="hold"/>
                                        <p:tgtEl>
                                          <p:spTgt spid="18"/>
                                        </p:tgtEl>
                                        <p:attrNameLst>
                                          <p:attrName>ppt_w</p:attrName>
                                        </p:attrNameLst>
                                      </p:cBhvr>
                                      <p:tavLst>
                                        <p:tav tm="0">
                                          <p:val>
                                            <p:fltVal val="0"/>
                                          </p:val>
                                        </p:tav>
                                        <p:tav tm="100000">
                                          <p:val>
                                            <p:strVal val="#ppt_w"/>
                                          </p:val>
                                        </p:tav>
                                      </p:tavLst>
                                    </p:anim>
                                    <p:anim calcmode="lin" valueType="num">
                                      <p:cBhvr>
                                        <p:cTn id="58" dur="500" fill="hold"/>
                                        <p:tgtEl>
                                          <p:spTgt spid="18"/>
                                        </p:tgtEl>
                                        <p:attrNameLst>
                                          <p:attrName>ppt_h</p:attrName>
                                        </p:attrNameLst>
                                      </p:cBhvr>
                                      <p:tavLst>
                                        <p:tav tm="0">
                                          <p:val>
                                            <p:strVal val="#ppt_h"/>
                                          </p:val>
                                        </p:tav>
                                        <p:tav tm="100000">
                                          <p:val>
                                            <p:strVal val="#ppt_h"/>
                                          </p:val>
                                        </p:tav>
                                      </p:tavLst>
                                    </p:anim>
                                  </p:childTnLst>
                                </p:cTn>
                              </p:par>
                              <p:par>
                                <p:cTn id="59" presetID="17" presetClass="entr" presetSubtype="10" fill="hold" nodeType="withEffect">
                                  <p:stCondLst>
                                    <p:cond delay="0"/>
                                  </p:stCondLst>
                                  <p:childTnLst>
                                    <p:set>
                                      <p:cBhvr>
                                        <p:cTn id="60" dur="1" fill="hold">
                                          <p:stCondLst>
                                            <p:cond delay="0"/>
                                          </p:stCondLst>
                                        </p:cTn>
                                        <p:tgtEl>
                                          <p:spTgt spid="16"/>
                                        </p:tgtEl>
                                        <p:attrNameLst>
                                          <p:attrName>style.visibility</p:attrName>
                                        </p:attrNameLst>
                                      </p:cBhvr>
                                      <p:to>
                                        <p:strVal val="visible"/>
                                      </p:to>
                                    </p:set>
                                    <p:anim calcmode="lin" valueType="num">
                                      <p:cBhvr>
                                        <p:cTn id="61" dur="500" fill="hold"/>
                                        <p:tgtEl>
                                          <p:spTgt spid="16"/>
                                        </p:tgtEl>
                                        <p:attrNameLst>
                                          <p:attrName>ppt_w</p:attrName>
                                        </p:attrNameLst>
                                      </p:cBhvr>
                                      <p:tavLst>
                                        <p:tav tm="0">
                                          <p:val>
                                            <p:fltVal val="0"/>
                                          </p:val>
                                        </p:tav>
                                        <p:tav tm="100000">
                                          <p:val>
                                            <p:strVal val="#ppt_w"/>
                                          </p:val>
                                        </p:tav>
                                      </p:tavLst>
                                    </p:anim>
                                    <p:anim calcmode="lin" valueType="num">
                                      <p:cBhvr>
                                        <p:cTn id="62" dur="500" fill="hold"/>
                                        <p:tgtEl>
                                          <p:spTgt spid="16"/>
                                        </p:tgtEl>
                                        <p:attrNameLst>
                                          <p:attrName>ppt_h</p:attrName>
                                        </p:attrNameLst>
                                      </p:cBhvr>
                                      <p:tavLst>
                                        <p:tav tm="0">
                                          <p:val>
                                            <p:strVal val="#ppt_h"/>
                                          </p:val>
                                        </p:tav>
                                        <p:tav tm="100000">
                                          <p:val>
                                            <p:strVal val="#ppt_h"/>
                                          </p:val>
                                        </p:tav>
                                      </p:tavLst>
                                    </p:anim>
                                  </p:childTnLst>
                                </p:cTn>
                              </p:par>
                              <p:par>
                                <p:cTn id="63" presetID="17" presetClass="entr" presetSubtype="10"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anim calcmode="lin" valueType="num">
                                      <p:cBhvr>
                                        <p:cTn id="65" dur="500" fill="hold"/>
                                        <p:tgtEl>
                                          <p:spTgt spid="15"/>
                                        </p:tgtEl>
                                        <p:attrNameLst>
                                          <p:attrName>ppt_w</p:attrName>
                                        </p:attrNameLst>
                                      </p:cBhvr>
                                      <p:tavLst>
                                        <p:tav tm="0">
                                          <p:val>
                                            <p:fltVal val="0"/>
                                          </p:val>
                                        </p:tav>
                                        <p:tav tm="100000">
                                          <p:val>
                                            <p:strVal val="#ppt_w"/>
                                          </p:val>
                                        </p:tav>
                                      </p:tavLst>
                                    </p:anim>
                                    <p:anim calcmode="lin" valueType="num">
                                      <p:cBhvr>
                                        <p:cTn id="66" dur="500" fill="hold"/>
                                        <p:tgtEl>
                                          <p:spTgt spid="15"/>
                                        </p:tgtEl>
                                        <p:attrNameLst>
                                          <p:attrName>ppt_h</p:attrName>
                                        </p:attrNameLst>
                                      </p:cBhvr>
                                      <p:tavLst>
                                        <p:tav tm="0">
                                          <p:val>
                                            <p:strVal val="#ppt_h"/>
                                          </p:val>
                                        </p:tav>
                                        <p:tav tm="100000">
                                          <p:val>
                                            <p:strVal val="#ppt_h"/>
                                          </p:val>
                                        </p:tav>
                                      </p:tavLst>
                                    </p:anim>
                                  </p:childTnLst>
                                </p:cTn>
                              </p:par>
                              <p:par>
                                <p:cTn id="67" presetID="17" presetClass="entr" presetSubtype="10" fill="hold" nodeType="withEffect">
                                  <p:stCondLst>
                                    <p:cond delay="0"/>
                                  </p:stCondLst>
                                  <p:childTnLst>
                                    <p:set>
                                      <p:cBhvr>
                                        <p:cTn id="68" dur="1" fill="hold">
                                          <p:stCondLst>
                                            <p:cond delay="0"/>
                                          </p:stCondLst>
                                        </p:cTn>
                                        <p:tgtEl>
                                          <p:spTgt spid="12"/>
                                        </p:tgtEl>
                                        <p:attrNameLst>
                                          <p:attrName>style.visibility</p:attrName>
                                        </p:attrNameLst>
                                      </p:cBhvr>
                                      <p:to>
                                        <p:strVal val="visible"/>
                                      </p:to>
                                    </p:set>
                                    <p:anim calcmode="lin" valueType="num">
                                      <p:cBhvr>
                                        <p:cTn id="69" dur="500" fill="hold"/>
                                        <p:tgtEl>
                                          <p:spTgt spid="12"/>
                                        </p:tgtEl>
                                        <p:attrNameLst>
                                          <p:attrName>ppt_w</p:attrName>
                                        </p:attrNameLst>
                                      </p:cBhvr>
                                      <p:tavLst>
                                        <p:tav tm="0">
                                          <p:val>
                                            <p:fltVal val="0"/>
                                          </p:val>
                                        </p:tav>
                                        <p:tav tm="100000">
                                          <p:val>
                                            <p:strVal val="#ppt_w"/>
                                          </p:val>
                                        </p:tav>
                                      </p:tavLst>
                                    </p:anim>
                                    <p:anim calcmode="lin" valueType="num">
                                      <p:cBhvr>
                                        <p:cTn id="70" dur="500" fill="hold"/>
                                        <p:tgtEl>
                                          <p:spTgt spid="12"/>
                                        </p:tgtEl>
                                        <p:attrNameLst>
                                          <p:attrName>ppt_h</p:attrName>
                                        </p:attrNameLst>
                                      </p:cBhvr>
                                      <p:tavLst>
                                        <p:tav tm="0">
                                          <p:val>
                                            <p:strVal val="#ppt_h"/>
                                          </p:val>
                                        </p:tav>
                                        <p:tav tm="100000">
                                          <p:val>
                                            <p:strVal val="#ppt_h"/>
                                          </p:val>
                                        </p:tav>
                                      </p:tavLst>
                                    </p:anim>
                                  </p:childTnLst>
                                </p:cTn>
                              </p:par>
                              <p:par>
                                <p:cTn id="71" presetID="23" presetClass="entr" presetSubtype="16" fill="hold" grpId="0" nodeType="withEffect">
                                  <p:stCondLst>
                                    <p:cond delay="0"/>
                                  </p:stCondLst>
                                  <p:childTnLst>
                                    <p:set>
                                      <p:cBhvr>
                                        <p:cTn id="72" dur="1" fill="hold">
                                          <p:stCondLst>
                                            <p:cond delay="0"/>
                                          </p:stCondLst>
                                        </p:cTn>
                                        <p:tgtEl>
                                          <p:spTgt spid="8"/>
                                        </p:tgtEl>
                                        <p:attrNameLst>
                                          <p:attrName>style.visibility</p:attrName>
                                        </p:attrNameLst>
                                      </p:cBhvr>
                                      <p:to>
                                        <p:strVal val="visible"/>
                                      </p:to>
                                    </p:set>
                                    <p:anim calcmode="lin" valueType="num">
                                      <p:cBhvr>
                                        <p:cTn id="73" dur="500" fill="hold"/>
                                        <p:tgtEl>
                                          <p:spTgt spid="8"/>
                                        </p:tgtEl>
                                        <p:attrNameLst>
                                          <p:attrName>ppt_w</p:attrName>
                                        </p:attrNameLst>
                                      </p:cBhvr>
                                      <p:tavLst>
                                        <p:tav tm="0">
                                          <p:val>
                                            <p:fltVal val="0"/>
                                          </p:val>
                                        </p:tav>
                                        <p:tav tm="100000">
                                          <p:val>
                                            <p:strVal val="#ppt_w"/>
                                          </p:val>
                                        </p:tav>
                                      </p:tavLst>
                                    </p:anim>
                                    <p:anim calcmode="lin" valueType="num">
                                      <p:cBhvr>
                                        <p:cTn id="74" dur="500" fill="hold"/>
                                        <p:tgtEl>
                                          <p:spTgt spid="8"/>
                                        </p:tgtEl>
                                        <p:attrNameLst>
                                          <p:attrName>ppt_h</p:attrName>
                                        </p:attrNameLst>
                                      </p:cBhvr>
                                      <p:tavLst>
                                        <p:tav tm="0">
                                          <p:val>
                                            <p:fltVal val="0"/>
                                          </p:val>
                                        </p:tav>
                                        <p:tav tm="100000">
                                          <p:val>
                                            <p:strVal val="#ppt_h"/>
                                          </p:val>
                                        </p:tav>
                                      </p:tavLst>
                                    </p:anim>
                                  </p:childTnLst>
                                </p:cTn>
                              </p:par>
                              <p:par>
                                <p:cTn id="75" presetID="23" presetClass="entr" presetSubtype="16" fill="hold" grpId="0" nodeType="withEffect">
                                  <p:stCondLst>
                                    <p:cond delay="0"/>
                                  </p:stCondLst>
                                  <p:childTnLst>
                                    <p:set>
                                      <p:cBhvr>
                                        <p:cTn id="76" dur="1" fill="hold">
                                          <p:stCondLst>
                                            <p:cond delay="0"/>
                                          </p:stCondLst>
                                        </p:cTn>
                                        <p:tgtEl>
                                          <p:spTgt spid="14"/>
                                        </p:tgtEl>
                                        <p:attrNameLst>
                                          <p:attrName>style.visibility</p:attrName>
                                        </p:attrNameLst>
                                      </p:cBhvr>
                                      <p:to>
                                        <p:strVal val="visible"/>
                                      </p:to>
                                    </p:set>
                                    <p:anim calcmode="lin" valueType="num">
                                      <p:cBhvr>
                                        <p:cTn id="77" dur="500" fill="hold"/>
                                        <p:tgtEl>
                                          <p:spTgt spid="14"/>
                                        </p:tgtEl>
                                        <p:attrNameLst>
                                          <p:attrName>ppt_w</p:attrName>
                                        </p:attrNameLst>
                                      </p:cBhvr>
                                      <p:tavLst>
                                        <p:tav tm="0">
                                          <p:val>
                                            <p:fltVal val="0"/>
                                          </p:val>
                                        </p:tav>
                                        <p:tav tm="100000">
                                          <p:val>
                                            <p:strVal val="#ppt_w"/>
                                          </p:val>
                                        </p:tav>
                                      </p:tavLst>
                                    </p:anim>
                                    <p:anim calcmode="lin" valueType="num">
                                      <p:cBhvr>
                                        <p:cTn id="78" dur="500" fill="hold"/>
                                        <p:tgtEl>
                                          <p:spTgt spid="14"/>
                                        </p:tgtEl>
                                        <p:attrNameLst>
                                          <p:attrName>ppt_h</p:attrName>
                                        </p:attrNameLst>
                                      </p:cBhvr>
                                      <p:tavLst>
                                        <p:tav tm="0">
                                          <p:val>
                                            <p:fltVal val="0"/>
                                          </p:val>
                                        </p:tav>
                                        <p:tav tm="100000">
                                          <p:val>
                                            <p:strVal val="#ppt_h"/>
                                          </p:val>
                                        </p:tav>
                                      </p:tavLst>
                                    </p:anim>
                                  </p:childTnLst>
                                </p:cTn>
                              </p:par>
                              <p:par>
                                <p:cTn id="79" presetID="23" presetClass="entr" presetSubtype="16" fill="hold" grpId="0" nodeType="withEffect">
                                  <p:stCondLst>
                                    <p:cond delay="0"/>
                                  </p:stCondLst>
                                  <p:childTnLst>
                                    <p:set>
                                      <p:cBhvr>
                                        <p:cTn id="80" dur="1" fill="hold">
                                          <p:stCondLst>
                                            <p:cond delay="0"/>
                                          </p:stCondLst>
                                        </p:cTn>
                                        <p:tgtEl>
                                          <p:spTgt spid="19"/>
                                        </p:tgtEl>
                                        <p:attrNameLst>
                                          <p:attrName>style.visibility</p:attrName>
                                        </p:attrNameLst>
                                      </p:cBhvr>
                                      <p:to>
                                        <p:strVal val="visible"/>
                                      </p:to>
                                    </p:set>
                                    <p:anim calcmode="lin" valueType="num">
                                      <p:cBhvr>
                                        <p:cTn id="81" dur="500" fill="hold"/>
                                        <p:tgtEl>
                                          <p:spTgt spid="19"/>
                                        </p:tgtEl>
                                        <p:attrNameLst>
                                          <p:attrName>ppt_w</p:attrName>
                                        </p:attrNameLst>
                                      </p:cBhvr>
                                      <p:tavLst>
                                        <p:tav tm="0">
                                          <p:val>
                                            <p:fltVal val="0"/>
                                          </p:val>
                                        </p:tav>
                                        <p:tav tm="100000">
                                          <p:val>
                                            <p:strVal val="#ppt_w"/>
                                          </p:val>
                                        </p:tav>
                                      </p:tavLst>
                                    </p:anim>
                                    <p:anim calcmode="lin" valueType="num">
                                      <p:cBhvr>
                                        <p:cTn id="82" dur="500" fill="hold"/>
                                        <p:tgtEl>
                                          <p:spTgt spid="19"/>
                                        </p:tgtEl>
                                        <p:attrNameLst>
                                          <p:attrName>ppt_h</p:attrName>
                                        </p:attrNameLst>
                                      </p:cBhvr>
                                      <p:tavLst>
                                        <p:tav tm="0">
                                          <p:val>
                                            <p:fltVal val="0"/>
                                          </p:val>
                                        </p:tav>
                                        <p:tav tm="100000">
                                          <p:val>
                                            <p:strVal val="#ppt_h"/>
                                          </p:val>
                                        </p:tav>
                                      </p:tavLst>
                                    </p:anim>
                                  </p:childTnLst>
                                </p:cTn>
                              </p:par>
                              <p:par>
                                <p:cTn id="83" presetID="23" presetClass="entr" presetSubtype="16"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 calcmode="lin" valueType="num">
                                      <p:cBhvr>
                                        <p:cTn id="85" dur="500" fill="hold"/>
                                        <p:tgtEl>
                                          <p:spTgt spid="9"/>
                                        </p:tgtEl>
                                        <p:attrNameLst>
                                          <p:attrName>ppt_w</p:attrName>
                                        </p:attrNameLst>
                                      </p:cBhvr>
                                      <p:tavLst>
                                        <p:tav tm="0">
                                          <p:val>
                                            <p:fltVal val="0"/>
                                          </p:val>
                                        </p:tav>
                                        <p:tav tm="100000">
                                          <p:val>
                                            <p:strVal val="#ppt_w"/>
                                          </p:val>
                                        </p:tav>
                                      </p:tavLst>
                                    </p:anim>
                                    <p:anim calcmode="lin" valueType="num">
                                      <p:cBhvr>
                                        <p:cTn id="86" dur="500" fill="hold"/>
                                        <p:tgtEl>
                                          <p:spTgt spid="9"/>
                                        </p:tgtEl>
                                        <p:attrNameLst>
                                          <p:attrName>ppt_h</p:attrName>
                                        </p:attrNameLst>
                                      </p:cBhvr>
                                      <p:tavLst>
                                        <p:tav tm="0">
                                          <p:val>
                                            <p:fltVal val="0"/>
                                          </p:val>
                                        </p:tav>
                                        <p:tav tm="100000">
                                          <p:val>
                                            <p:strVal val="#ppt_h"/>
                                          </p:val>
                                        </p:tav>
                                      </p:tavLst>
                                    </p:anim>
                                  </p:childTnLst>
                                </p:cTn>
                              </p:par>
                              <p:par>
                                <p:cTn id="87" presetID="23" presetClass="entr" presetSubtype="16" fill="hold" grpId="0" nodeType="withEffect">
                                  <p:stCondLst>
                                    <p:cond delay="0"/>
                                  </p:stCondLst>
                                  <p:childTnLst>
                                    <p:set>
                                      <p:cBhvr>
                                        <p:cTn id="88" dur="1" fill="hold">
                                          <p:stCondLst>
                                            <p:cond delay="0"/>
                                          </p:stCondLst>
                                        </p:cTn>
                                        <p:tgtEl>
                                          <p:spTgt spid="10"/>
                                        </p:tgtEl>
                                        <p:attrNameLst>
                                          <p:attrName>style.visibility</p:attrName>
                                        </p:attrNameLst>
                                      </p:cBhvr>
                                      <p:to>
                                        <p:strVal val="visible"/>
                                      </p:to>
                                    </p:set>
                                    <p:anim calcmode="lin" valueType="num">
                                      <p:cBhvr>
                                        <p:cTn id="89" dur="500" fill="hold"/>
                                        <p:tgtEl>
                                          <p:spTgt spid="10"/>
                                        </p:tgtEl>
                                        <p:attrNameLst>
                                          <p:attrName>ppt_w</p:attrName>
                                        </p:attrNameLst>
                                      </p:cBhvr>
                                      <p:tavLst>
                                        <p:tav tm="0">
                                          <p:val>
                                            <p:fltVal val="0"/>
                                          </p:val>
                                        </p:tav>
                                        <p:tav tm="100000">
                                          <p:val>
                                            <p:strVal val="#ppt_w"/>
                                          </p:val>
                                        </p:tav>
                                      </p:tavLst>
                                    </p:anim>
                                    <p:anim calcmode="lin" valueType="num">
                                      <p:cBhvr>
                                        <p:cTn id="90" dur="500" fill="hold"/>
                                        <p:tgtEl>
                                          <p:spTgt spid="10"/>
                                        </p:tgtEl>
                                        <p:attrNameLst>
                                          <p:attrName>ppt_h</p:attrName>
                                        </p:attrNameLst>
                                      </p:cBhvr>
                                      <p:tavLst>
                                        <p:tav tm="0">
                                          <p:val>
                                            <p:fltVal val="0"/>
                                          </p:val>
                                        </p:tav>
                                        <p:tav tm="100000">
                                          <p:val>
                                            <p:strVal val="#ppt_h"/>
                                          </p:val>
                                        </p:tav>
                                      </p:tavLst>
                                    </p:anim>
                                  </p:childTnLst>
                                </p:cTn>
                              </p:par>
                              <p:par>
                                <p:cTn id="91" presetID="23" presetClass="entr" presetSubtype="16" fill="hold" grpId="0" nodeType="withEffect">
                                  <p:stCondLst>
                                    <p:cond delay="0"/>
                                  </p:stCondLst>
                                  <p:childTnLst>
                                    <p:set>
                                      <p:cBhvr>
                                        <p:cTn id="92" dur="1" fill="hold">
                                          <p:stCondLst>
                                            <p:cond delay="0"/>
                                          </p:stCondLst>
                                        </p:cTn>
                                        <p:tgtEl>
                                          <p:spTgt spid="17"/>
                                        </p:tgtEl>
                                        <p:attrNameLst>
                                          <p:attrName>style.visibility</p:attrName>
                                        </p:attrNameLst>
                                      </p:cBhvr>
                                      <p:to>
                                        <p:strVal val="visible"/>
                                      </p:to>
                                    </p:set>
                                    <p:anim calcmode="lin" valueType="num">
                                      <p:cBhvr>
                                        <p:cTn id="93" dur="500" fill="hold"/>
                                        <p:tgtEl>
                                          <p:spTgt spid="17"/>
                                        </p:tgtEl>
                                        <p:attrNameLst>
                                          <p:attrName>ppt_w</p:attrName>
                                        </p:attrNameLst>
                                      </p:cBhvr>
                                      <p:tavLst>
                                        <p:tav tm="0">
                                          <p:val>
                                            <p:fltVal val="0"/>
                                          </p:val>
                                        </p:tav>
                                        <p:tav tm="100000">
                                          <p:val>
                                            <p:strVal val="#ppt_w"/>
                                          </p:val>
                                        </p:tav>
                                      </p:tavLst>
                                    </p:anim>
                                    <p:anim calcmode="lin" valueType="num">
                                      <p:cBhvr>
                                        <p:cTn id="94" dur="500" fill="hold"/>
                                        <p:tgtEl>
                                          <p:spTgt spid="17"/>
                                        </p:tgtEl>
                                        <p:attrNameLst>
                                          <p:attrName>ppt_h</p:attrName>
                                        </p:attrNameLst>
                                      </p:cBhvr>
                                      <p:tavLst>
                                        <p:tav tm="0">
                                          <p:val>
                                            <p:fltVal val="0"/>
                                          </p:val>
                                        </p:tav>
                                        <p:tav tm="100000">
                                          <p:val>
                                            <p:strVal val="#ppt_h"/>
                                          </p:val>
                                        </p:tav>
                                      </p:tavLst>
                                    </p:anim>
                                  </p:childTnLst>
                                </p:cTn>
                              </p:par>
                              <p:par>
                                <p:cTn id="95" presetID="17" presetClass="entr" presetSubtype="10" fill="hold" nodeType="withEffect">
                                  <p:stCondLst>
                                    <p:cond delay="0"/>
                                  </p:stCondLst>
                                  <p:childTnLst>
                                    <p:set>
                                      <p:cBhvr>
                                        <p:cTn id="96" dur="1" fill="hold">
                                          <p:stCondLst>
                                            <p:cond delay="0"/>
                                          </p:stCondLst>
                                        </p:cTn>
                                        <p:tgtEl>
                                          <p:spTgt spid="28"/>
                                        </p:tgtEl>
                                        <p:attrNameLst>
                                          <p:attrName>style.visibility</p:attrName>
                                        </p:attrNameLst>
                                      </p:cBhvr>
                                      <p:to>
                                        <p:strVal val="visible"/>
                                      </p:to>
                                    </p:set>
                                    <p:anim calcmode="lin" valueType="num">
                                      <p:cBhvr>
                                        <p:cTn id="97" dur="500" fill="hold"/>
                                        <p:tgtEl>
                                          <p:spTgt spid="28"/>
                                        </p:tgtEl>
                                        <p:attrNameLst>
                                          <p:attrName>ppt_w</p:attrName>
                                        </p:attrNameLst>
                                      </p:cBhvr>
                                      <p:tavLst>
                                        <p:tav tm="0">
                                          <p:val>
                                            <p:fltVal val="0"/>
                                          </p:val>
                                        </p:tav>
                                        <p:tav tm="100000">
                                          <p:val>
                                            <p:strVal val="#ppt_w"/>
                                          </p:val>
                                        </p:tav>
                                      </p:tavLst>
                                    </p:anim>
                                    <p:anim calcmode="lin" valueType="num">
                                      <p:cBhvr>
                                        <p:cTn id="98" dur="500" fill="hold"/>
                                        <p:tgtEl>
                                          <p:spTgt spid="28"/>
                                        </p:tgtEl>
                                        <p:attrNameLst>
                                          <p:attrName>ppt_h</p:attrName>
                                        </p:attrNameLst>
                                      </p:cBhvr>
                                      <p:tavLst>
                                        <p:tav tm="0">
                                          <p:val>
                                            <p:strVal val="#ppt_h"/>
                                          </p:val>
                                        </p:tav>
                                        <p:tav tm="100000">
                                          <p:val>
                                            <p:strVal val="#ppt_h"/>
                                          </p:val>
                                        </p:tav>
                                      </p:tavLst>
                                    </p:anim>
                                  </p:childTnLst>
                                </p:cTn>
                              </p:par>
                              <p:par>
                                <p:cTn id="99" presetID="23" presetClass="entr" presetSubtype="16" fill="hold" grpId="0" nodeType="withEffect">
                                  <p:stCondLst>
                                    <p:cond delay="0"/>
                                  </p:stCondLst>
                                  <p:childTnLst>
                                    <p:set>
                                      <p:cBhvr>
                                        <p:cTn id="100" dur="1" fill="hold">
                                          <p:stCondLst>
                                            <p:cond delay="0"/>
                                          </p:stCondLst>
                                        </p:cTn>
                                        <p:tgtEl>
                                          <p:spTgt spid="27"/>
                                        </p:tgtEl>
                                        <p:attrNameLst>
                                          <p:attrName>style.visibility</p:attrName>
                                        </p:attrNameLst>
                                      </p:cBhvr>
                                      <p:to>
                                        <p:strVal val="visible"/>
                                      </p:to>
                                    </p:set>
                                    <p:anim calcmode="lin" valueType="num">
                                      <p:cBhvr>
                                        <p:cTn id="101" dur="500" fill="hold"/>
                                        <p:tgtEl>
                                          <p:spTgt spid="27"/>
                                        </p:tgtEl>
                                        <p:attrNameLst>
                                          <p:attrName>ppt_w</p:attrName>
                                        </p:attrNameLst>
                                      </p:cBhvr>
                                      <p:tavLst>
                                        <p:tav tm="0">
                                          <p:val>
                                            <p:fltVal val="0"/>
                                          </p:val>
                                        </p:tav>
                                        <p:tav tm="100000">
                                          <p:val>
                                            <p:strVal val="#ppt_w"/>
                                          </p:val>
                                        </p:tav>
                                      </p:tavLst>
                                    </p:anim>
                                    <p:anim calcmode="lin" valueType="num">
                                      <p:cBhvr>
                                        <p:cTn id="102" dur="500" fill="hold"/>
                                        <p:tgtEl>
                                          <p:spTgt spid="27"/>
                                        </p:tgtEl>
                                        <p:attrNameLst>
                                          <p:attrName>ppt_h</p:attrName>
                                        </p:attrNameLst>
                                      </p:cBhvr>
                                      <p:tavLst>
                                        <p:tav tm="0">
                                          <p:val>
                                            <p:fltVal val="0"/>
                                          </p:val>
                                        </p:tav>
                                        <p:tav tm="100000">
                                          <p:val>
                                            <p:strVal val="#ppt_h"/>
                                          </p:val>
                                        </p:tav>
                                      </p:tavLst>
                                    </p:anim>
                                  </p:childTnLst>
                                </p:cTn>
                              </p:par>
                              <p:par>
                                <p:cTn id="103" presetID="16" presetClass="entr" presetSubtype="26" fill="hold" grpId="1" nodeType="withEffect">
                                  <p:stCondLst>
                                    <p:cond delay="0"/>
                                  </p:stCondLst>
                                  <p:childTnLst>
                                    <p:set>
                                      <p:cBhvr>
                                        <p:cTn id="104" dur="1" fill="hold">
                                          <p:stCondLst>
                                            <p:cond delay="0"/>
                                          </p:stCondLst>
                                        </p:cTn>
                                        <p:tgtEl>
                                          <p:spTgt spid="10"/>
                                        </p:tgtEl>
                                        <p:attrNameLst>
                                          <p:attrName>style.visibility</p:attrName>
                                        </p:attrNameLst>
                                      </p:cBhvr>
                                      <p:to>
                                        <p:strVal val="visible"/>
                                      </p:to>
                                    </p:set>
                                    <p:animEffect transition="in" filter="barn(inHorizontal)">
                                      <p:cBhvr>
                                        <p:cTn id="105" dur="500"/>
                                        <p:tgtEl>
                                          <p:spTgt spid="10"/>
                                        </p:tgtEl>
                                      </p:cBhvr>
                                    </p:animEffect>
                                  </p:childTnLst>
                                </p:cTn>
                              </p:par>
                              <p:par>
                                <p:cTn id="106" presetID="31" presetClass="entr" presetSubtype="0" fill="hold" grpId="0" nodeType="withEffect">
                                  <p:stCondLst>
                                    <p:cond delay="0"/>
                                  </p:stCondLst>
                                  <p:iterate type="lt">
                                    <p:tmPct val="5000"/>
                                  </p:iterate>
                                  <p:childTnLst>
                                    <p:set>
                                      <p:cBhvr>
                                        <p:cTn id="107" dur="1" fill="hold">
                                          <p:stCondLst>
                                            <p:cond delay="0"/>
                                          </p:stCondLst>
                                        </p:cTn>
                                        <p:tgtEl>
                                          <p:spTgt spid="31"/>
                                        </p:tgtEl>
                                        <p:attrNameLst>
                                          <p:attrName>style.visibility</p:attrName>
                                        </p:attrNameLst>
                                      </p:cBhvr>
                                      <p:to>
                                        <p:strVal val="visible"/>
                                      </p:to>
                                    </p:set>
                                    <p:anim calcmode="lin" valueType="num">
                                      <p:cBhvr>
                                        <p:cTn id="108" dur="1000" fill="hold"/>
                                        <p:tgtEl>
                                          <p:spTgt spid="31"/>
                                        </p:tgtEl>
                                        <p:attrNameLst>
                                          <p:attrName>ppt_w</p:attrName>
                                        </p:attrNameLst>
                                      </p:cBhvr>
                                      <p:tavLst>
                                        <p:tav tm="0">
                                          <p:val>
                                            <p:fltVal val="0"/>
                                          </p:val>
                                        </p:tav>
                                        <p:tav tm="100000">
                                          <p:val>
                                            <p:strVal val="#ppt_w"/>
                                          </p:val>
                                        </p:tav>
                                      </p:tavLst>
                                    </p:anim>
                                    <p:anim calcmode="lin" valueType="num">
                                      <p:cBhvr>
                                        <p:cTn id="109" dur="1000" fill="hold"/>
                                        <p:tgtEl>
                                          <p:spTgt spid="31"/>
                                        </p:tgtEl>
                                        <p:attrNameLst>
                                          <p:attrName>ppt_h</p:attrName>
                                        </p:attrNameLst>
                                      </p:cBhvr>
                                      <p:tavLst>
                                        <p:tav tm="0">
                                          <p:val>
                                            <p:fltVal val="0"/>
                                          </p:val>
                                        </p:tav>
                                        <p:tav tm="100000">
                                          <p:val>
                                            <p:strVal val="#ppt_h"/>
                                          </p:val>
                                        </p:tav>
                                      </p:tavLst>
                                    </p:anim>
                                    <p:anim calcmode="lin" valueType="num">
                                      <p:cBhvr>
                                        <p:cTn id="110" dur="1000" fill="hold"/>
                                        <p:tgtEl>
                                          <p:spTgt spid="31"/>
                                        </p:tgtEl>
                                        <p:attrNameLst>
                                          <p:attrName>style.rotation</p:attrName>
                                        </p:attrNameLst>
                                      </p:cBhvr>
                                      <p:tavLst>
                                        <p:tav tm="0">
                                          <p:val>
                                            <p:fltVal val="90"/>
                                          </p:val>
                                        </p:tav>
                                        <p:tav tm="100000">
                                          <p:val>
                                            <p:fltVal val="0"/>
                                          </p:val>
                                        </p:tav>
                                      </p:tavLst>
                                    </p:anim>
                                    <p:animEffect transition="in" filter="fade">
                                      <p:cBhvr>
                                        <p:cTn id="111" dur="1000"/>
                                        <p:tgtEl>
                                          <p:spTgt spid="31"/>
                                        </p:tgtEl>
                                      </p:cBhvr>
                                    </p:animEffect>
                                  </p:childTnLst>
                                </p:cTn>
                              </p:par>
                              <p:par>
                                <p:cTn id="112" presetID="17" presetClass="entr" presetSubtype="10" fill="hold" nodeType="withEffect">
                                  <p:stCondLst>
                                    <p:cond delay="0"/>
                                  </p:stCondLst>
                                  <p:childTnLst>
                                    <p:set>
                                      <p:cBhvr>
                                        <p:cTn id="113" dur="1" fill="hold">
                                          <p:stCondLst>
                                            <p:cond delay="0"/>
                                          </p:stCondLst>
                                        </p:cTn>
                                        <p:tgtEl>
                                          <p:spTgt spid="30"/>
                                        </p:tgtEl>
                                        <p:attrNameLst>
                                          <p:attrName>style.visibility</p:attrName>
                                        </p:attrNameLst>
                                      </p:cBhvr>
                                      <p:to>
                                        <p:strVal val="visible"/>
                                      </p:to>
                                    </p:set>
                                    <p:anim calcmode="lin" valueType="num">
                                      <p:cBhvr>
                                        <p:cTn id="114" dur="500" fill="hold"/>
                                        <p:tgtEl>
                                          <p:spTgt spid="30"/>
                                        </p:tgtEl>
                                        <p:attrNameLst>
                                          <p:attrName>ppt_w</p:attrName>
                                        </p:attrNameLst>
                                      </p:cBhvr>
                                      <p:tavLst>
                                        <p:tav tm="0">
                                          <p:val>
                                            <p:fltVal val="0"/>
                                          </p:val>
                                        </p:tav>
                                        <p:tav tm="100000">
                                          <p:val>
                                            <p:strVal val="#ppt_w"/>
                                          </p:val>
                                        </p:tav>
                                      </p:tavLst>
                                    </p:anim>
                                    <p:anim calcmode="lin" valueType="num">
                                      <p:cBhvr>
                                        <p:cTn id="115" dur="500" fill="hold"/>
                                        <p:tgtEl>
                                          <p:spTgt spid="30"/>
                                        </p:tgtEl>
                                        <p:attrNameLst>
                                          <p:attrName>ppt_h</p:attrName>
                                        </p:attrNameLst>
                                      </p:cBhvr>
                                      <p:tavLst>
                                        <p:tav tm="0">
                                          <p:val>
                                            <p:strVal val="#ppt_h"/>
                                          </p:val>
                                        </p:tav>
                                        <p:tav tm="100000">
                                          <p:val>
                                            <p:strVal val="#ppt_h"/>
                                          </p:val>
                                        </p:tav>
                                      </p:tavLst>
                                    </p:anim>
                                  </p:childTnLst>
                                </p:cTn>
                              </p:par>
                              <p:par>
                                <p:cTn id="116" presetID="23" presetClass="entr" presetSubtype="16" fill="hold" grpId="0" nodeType="withEffect">
                                  <p:stCondLst>
                                    <p:cond delay="0"/>
                                  </p:stCondLst>
                                  <p:childTnLst>
                                    <p:set>
                                      <p:cBhvr>
                                        <p:cTn id="117" dur="1" fill="hold">
                                          <p:stCondLst>
                                            <p:cond delay="0"/>
                                          </p:stCondLst>
                                        </p:cTn>
                                        <p:tgtEl>
                                          <p:spTgt spid="29"/>
                                        </p:tgtEl>
                                        <p:attrNameLst>
                                          <p:attrName>style.visibility</p:attrName>
                                        </p:attrNameLst>
                                      </p:cBhvr>
                                      <p:to>
                                        <p:strVal val="visible"/>
                                      </p:to>
                                    </p:set>
                                    <p:anim calcmode="lin" valueType="num">
                                      <p:cBhvr>
                                        <p:cTn id="118" dur="500" fill="hold"/>
                                        <p:tgtEl>
                                          <p:spTgt spid="29"/>
                                        </p:tgtEl>
                                        <p:attrNameLst>
                                          <p:attrName>ppt_w</p:attrName>
                                        </p:attrNameLst>
                                      </p:cBhvr>
                                      <p:tavLst>
                                        <p:tav tm="0">
                                          <p:val>
                                            <p:fltVal val="0"/>
                                          </p:val>
                                        </p:tav>
                                        <p:tav tm="100000">
                                          <p:val>
                                            <p:strVal val="#ppt_w"/>
                                          </p:val>
                                        </p:tav>
                                      </p:tavLst>
                                    </p:anim>
                                    <p:anim calcmode="lin" valueType="num">
                                      <p:cBhvr>
                                        <p:cTn id="119" dur="500" fill="hold"/>
                                        <p:tgtEl>
                                          <p:spTgt spid="29"/>
                                        </p:tgtEl>
                                        <p:attrNameLst>
                                          <p:attrName>ppt_h</p:attrName>
                                        </p:attrNameLst>
                                      </p:cBhvr>
                                      <p:tavLst>
                                        <p:tav tm="0">
                                          <p:val>
                                            <p:fltVal val="0"/>
                                          </p:val>
                                        </p:tav>
                                        <p:tav tm="100000">
                                          <p:val>
                                            <p:strVal val="#ppt_h"/>
                                          </p:val>
                                        </p:tav>
                                      </p:tavLst>
                                    </p:anim>
                                  </p:childTnLst>
                                </p:cTn>
                              </p:par>
                              <p:par>
                                <p:cTn id="120" presetID="31" presetClass="entr" presetSubtype="0" fill="hold" grpId="0" nodeType="withEffect">
                                  <p:stCondLst>
                                    <p:cond delay="0"/>
                                  </p:stCondLst>
                                  <p:iterate type="lt">
                                    <p:tmPct val="5000"/>
                                  </p:iterate>
                                  <p:childTnLst>
                                    <p:set>
                                      <p:cBhvr>
                                        <p:cTn id="121" dur="1" fill="hold">
                                          <p:stCondLst>
                                            <p:cond delay="0"/>
                                          </p:stCondLst>
                                        </p:cTn>
                                        <p:tgtEl>
                                          <p:spTgt spid="34"/>
                                        </p:tgtEl>
                                        <p:attrNameLst>
                                          <p:attrName>style.visibility</p:attrName>
                                        </p:attrNameLst>
                                      </p:cBhvr>
                                      <p:to>
                                        <p:strVal val="visible"/>
                                      </p:to>
                                    </p:set>
                                    <p:anim calcmode="lin" valueType="num">
                                      <p:cBhvr>
                                        <p:cTn id="122" dur="1000" fill="hold"/>
                                        <p:tgtEl>
                                          <p:spTgt spid="34"/>
                                        </p:tgtEl>
                                        <p:attrNameLst>
                                          <p:attrName>ppt_w</p:attrName>
                                        </p:attrNameLst>
                                      </p:cBhvr>
                                      <p:tavLst>
                                        <p:tav tm="0">
                                          <p:val>
                                            <p:fltVal val="0"/>
                                          </p:val>
                                        </p:tav>
                                        <p:tav tm="100000">
                                          <p:val>
                                            <p:strVal val="#ppt_w"/>
                                          </p:val>
                                        </p:tav>
                                      </p:tavLst>
                                    </p:anim>
                                    <p:anim calcmode="lin" valueType="num">
                                      <p:cBhvr>
                                        <p:cTn id="123" dur="1000" fill="hold"/>
                                        <p:tgtEl>
                                          <p:spTgt spid="34"/>
                                        </p:tgtEl>
                                        <p:attrNameLst>
                                          <p:attrName>ppt_h</p:attrName>
                                        </p:attrNameLst>
                                      </p:cBhvr>
                                      <p:tavLst>
                                        <p:tav tm="0">
                                          <p:val>
                                            <p:fltVal val="0"/>
                                          </p:val>
                                        </p:tav>
                                        <p:tav tm="100000">
                                          <p:val>
                                            <p:strVal val="#ppt_h"/>
                                          </p:val>
                                        </p:tav>
                                      </p:tavLst>
                                    </p:anim>
                                    <p:anim calcmode="lin" valueType="num">
                                      <p:cBhvr>
                                        <p:cTn id="124" dur="1000" fill="hold"/>
                                        <p:tgtEl>
                                          <p:spTgt spid="34"/>
                                        </p:tgtEl>
                                        <p:attrNameLst>
                                          <p:attrName>style.rotation</p:attrName>
                                        </p:attrNameLst>
                                      </p:cBhvr>
                                      <p:tavLst>
                                        <p:tav tm="0">
                                          <p:val>
                                            <p:fltVal val="90"/>
                                          </p:val>
                                        </p:tav>
                                        <p:tav tm="100000">
                                          <p:val>
                                            <p:fltVal val="0"/>
                                          </p:val>
                                        </p:tav>
                                      </p:tavLst>
                                    </p:anim>
                                    <p:animEffect transition="in" filter="fade">
                                      <p:cBhvr>
                                        <p:cTn id="125" dur="1000"/>
                                        <p:tgtEl>
                                          <p:spTgt spid="34"/>
                                        </p:tgtEl>
                                      </p:cBhvr>
                                    </p:animEffect>
                                  </p:childTnLst>
                                </p:cTn>
                              </p:par>
                              <p:par>
                                <p:cTn id="126" presetID="17" presetClass="entr" presetSubtype="10" fill="hold" nodeType="withEffect">
                                  <p:stCondLst>
                                    <p:cond delay="0"/>
                                  </p:stCondLst>
                                  <p:childTnLst>
                                    <p:set>
                                      <p:cBhvr>
                                        <p:cTn id="127" dur="1" fill="hold">
                                          <p:stCondLst>
                                            <p:cond delay="0"/>
                                          </p:stCondLst>
                                        </p:cTn>
                                        <p:tgtEl>
                                          <p:spTgt spid="32"/>
                                        </p:tgtEl>
                                        <p:attrNameLst>
                                          <p:attrName>style.visibility</p:attrName>
                                        </p:attrNameLst>
                                      </p:cBhvr>
                                      <p:to>
                                        <p:strVal val="visible"/>
                                      </p:to>
                                    </p:set>
                                    <p:anim calcmode="lin" valueType="num">
                                      <p:cBhvr>
                                        <p:cTn id="128" dur="500" fill="hold"/>
                                        <p:tgtEl>
                                          <p:spTgt spid="32"/>
                                        </p:tgtEl>
                                        <p:attrNameLst>
                                          <p:attrName>ppt_w</p:attrName>
                                        </p:attrNameLst>
                                      </p:cBhvr>
                                      <p:tavLst>
                                        <p:tav tm="0">
                                          <p:val>
                                            <p:fltVal val="0"/>
                                          </p:val>
                                        </p:tav>
                                        <p:tav tm="100000">
                                          <p:val>
                                            <p:strVal val="#ppt_w"/>
                                          </p:val>
                                        </p:tav>
                                      </p:tavLst>
                                    </p:anim>
                                    <p:anim calcmode="lin" valueType="num">
                                      <p:cBhvr>
                                        <p:cTn id="129" dur="500" fill="hold"/>
                                        <p:tgtEl>
                                          <p:spTgt spid="32"/>
                                        </p:tgtEl>
                                        <p:attrNameLst>
                                          <p:attrName>ppt_h</p:attrName>
                                        </p:attrNameLst>
                                      </p:cBhvr>
                                      <p:tavLst>
                                        <p:tav tm="0">
                                          <p:val>
                                            <p:strVal val="#ppt_h"/>
                                          </p:val>
                                        </p:tav>
                                        <p:tav tm="100000">
                                          <p:val>
                                            <p:strVal val="#ppt_h"/>
                                          </p:val>
                                        </p:tav>
                                      </p:tavLst>
                                    </p:anim>
                                  </p:childTnLst>
                                </p:cTn>
                              </p:par>
                              <p:par>
                                <p:cTn id="130" presetID="23" presetClass="entr" presetSubtype="16" fill="hold" grpId="0" nodeType="withEffect">
                                  <p:stCondLst>
                                    <p:cond delay="0"/>
                                  </p:stCondLst>
                                  <p:childTnLst>
                                    <p:set>
                                      <p:cBhvr>
                                        <p:cTn id="131" dur="1" fill="hold">
                                          <p:stCondLst>
                                            <p:cond delay="0"/>
                                          </p:stCondLst>
                                        </p:cTn>
                                        <p:tgtEl>
                                          <p:spTgt spid="33"/>
                                        </p:tgtEl>
                                        <p:attrNameLst>
                                          <p:attrName>style.visibility</p:attrName>
                                        </p:attrNameLst>
                                      </p:cBhvr>
                                      <p:to>
                                        <p:strVal val="visible"/>
                                      </p:to>
                                    </p:set>
                                    <p:anim calcmode="lin" valueType="num">
                                      <p:cBhvr>
                                        <p:cTn id="132" dur="500" fill="hold"/>
                                        <p:tgtEl>
                                          <p:spTgt spid="33"/>
                                        </p:tgtEl>
                                        <p:attrNameLst>
                                          <p:attrName>ppt_w</p:attrName>
                                        </p:attrNameLst>
                                      </p:cBhvr>
                                      <p:tavLst>
                                        <p:tav tm="0">
                                          <p:val>
                                            <p:fltVal val="0"/>
                                          </p:val>
                                        </p:tav>
                                        <p:tav tm="100000">
                                          <p:val>
                                            <p:strVal val="#ppt_w"/>
                                          </p:val>
                                        </p:tav>
                                      </p:tavLst>
                                    </p:anim>
                                    <p:anim calcmode="lin" valueType="num">
                                      <p:cBhvr>
                                        <p:cTn id="133" dur="500" fill="hold"/>
                                        <p:tgtEl>
                                          <p:spTgt spid="3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0" grpId="1"/>
      <p:bldP spid="14" grpId="0"/>
      <p:bldP spid="17" grpId="0"/>
      <p:bldP spid="19" grpId="0"/>
      <p:bldP spid="20" grpId="0" animBg="1"/>
      <p:bldP spid="21" grpId="0" animBg="1"/>
      <p:bldP spid="22" grpId="0" animBg="1"/>
      <p:bldP spid="23" grpId="0" animBg="1"/>
      <p:bldP spid="24" grpId="0" animBg="1"/>
      <p:bldP spid="25" grpId="0" animBg="1"/>
      <p:bldP spid="26" grpId="0" animBg="1"/>
      <p:bldP spid="27" grpId="0"/>
      <p:bldP spid="29" grpId="0"/>
      <p:bldP spid="31" grpId="0" animBg="1"/>
      <p:bldP spid="33" grpId="0"/>
      <p:bldP spid="3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41987" name="Rectangle 3"/>
          <p:cNvSpPr>
            <a:spLocks noChangeArrowheads="1"/>
          </p:cNvSpPr>
          <p:nvPr/>
        </p:nvSpPr>
        <p:spPr bwMode="auto">
          <a:xfrm>
            <a:off x="0" y="1303338"/>
            <a:ext cx="9144000" cy="5499100"/>
          </a:xfrm>
          <a:prstGeom prst="rect">
            <a:avLst/>
          </a:prstGeom>
          <a:solidFill>
            <a:schemeClr val="bg1"/>
          </a:solidFill>
          <a:ln w="12700" algn="ctr">
            <a:noFill/>
            <a:round/>
            <a:headEnd/>
            <a:tailEnd/>
          </a:ln>
        </p:spPr>
        <p:txBody>
          <a:bodyPr lIns="90000" tIns="46800" rIns="90000" bIns="46800" anchor="ctr">
            <a:spAutoFit/>
          </a:bodyPr>
          <a:lstStyle/>
          <a:p>
            <a:endParaRPr lang="en-US"/>
          </a:p>
        </p:txBody>
      </p:sp>
      <p:sp>
        <p:nvSpPr>
          <p:cNvPr id="30723" name="Title 1"/>
          <p:cNvSpPr>
            <a:spLocks noGrp="1"/>
          </p:cNvSpPr>
          <p:nvPr>
            <p:ph type="title"/>
          </p:nvPr>
        </p:nvSpPr>
        <p:spPr bwMode="auto">
          <a:ln>
            <a:miter lim="800000"/>
            <a:headEnd/>
            <a:tailEnd/>
          </a:ln>
        </p:spPr>
        <p:txBody>
          <a:bodyPr vert="horz" wrap="square" lIns="91440" tIns="45720" rIns="91440" bIns="45720" numCol="1" anchor="t" anchorCtr="0" compatLnSpc="1">
            <a:prstTxWarp prst="textNoShape">
              <a:avLst/>
            </a:prstTxWarp>
          </a:bodyPr>
          <a:lstStyle/>
          <a:p>
            <a:pPr>
              <a:defRPr/>
            </a:pPr>
            <a:r>
              <a:rPr lang="en-US" dirty="0" smtClean="0">
                <a:solidFill>
                  <a:schemeClr val="tx2">
                    <a:lumMod val="50000"/>
                    <a:lumOff val="50000"/>
                  </a:schemeClr>
                </a:solidFill>
                <a:latin typeface="Arial" pitchFamily="34" charset="0"/>
              </a:rPr>
              <a:t>Global Presence</a:t>
            </a:r>
          </a:p>
        </p:txBody>
      </p:sp>
      <p:sp>
        <p:nvSpPr>
          <p:cNvPr id="41989" name="TextBox 68"/>
          <p:cNvSpPr txBox="1">
            <a:spLocks noChangeArrowheads="1"/>
          </p:cNvSpPr>
          <p:nvPr/>
        </p:nvSpPr>
        <p:spPr bwMode="auto">
          <a:xfrm>
            <a:off x="1295400" y="1127125"/>
            <a:ext cx="5943600" cy="430213"/>
          </a:xfrm>
          <a:prstGeom prst="rect">
            <a:avLst/>
          </a:prstGeom>
          <a:noFill/>
          <a:ln w="9525">
            <a:noFill/>
            <a:miter lim="800000"/>
            <a:headEnd/>
            <a:tailEnd/>
          </a:ln>
        </p:spPr>
        <p:txBody>
          <a:bodyPr>
            <a:spAutoFit/>
          </a:bodyPr>
          <a:lstStyle/>
          <a:p>
            <a:pPr algn="ctr"/>
            <a:r>
              <a:rPr lang="en-US" sz="2200" i="1">
                <a:solidFill>
                  <a:srgbClr val="F6910A"/>
                </a:solidFill>
                <a:latin typeface="Calibri" pitchFamily="34" charset="0"/>
              </a:rPr>
              <a:t>We are where our customers are</a:t>
            </a:r>
          </a:p>
        </p:txBody>
      </p:sp>
      <p:pic>
        <p:nvPicPr>
          <p:cNvPr id="41990" name="Picture 69" descr="world map.wmf"/>
          <p:cNvPicPr>
            <a:picLocks noChangeAspect="1"/>
          </p:cNvPicPr>
          <p:nvPr/>
        </p:nvPicPr>
        <p:blipFill>
          <a:blip r:embed="rId3">
            <a:lum bright="18000" contrast="-4000"/>
          </a:blip>
          <a:srcRect/>
          <a:stretch>
            <a:fillRect/>
          </a:stretch>
        </p:blipFill>
        <p:spPr bwMode="auto">
          <a:xfrm>
            <a:off x="144463" y="1584325"/>
            <a:ext cx="8923337" cy="4252913"/>
          </a:xfrm>
          <a:prstGeom prst="rect">
            <a:avLst/>
          </a:prstGeom>
          <a:noFill/>
          <a:ln w="9525">
            <a:noFill/>
            <a:miter lim="800000"/>
            <a:headEnd/>
            <a:tailEnd/>
          </a:ln>
        </p:spPr>
      </p:pic>
      <p:sp>
        <p:nvSpPr>
          <p:cNvPr id="8" name="TextBox 7"/>
          <p:cNvSpPr txBox="1">
            <a:spLocks noChangeArrowheads="1"/>
          </p:cNvSpPr>
          <p:nvPr/>
        </p:nvSpPr>
        <p:spPr bwMode="auto">
          <a:xfrm>
            <a:off x="2905125" y="2255838"/>
            <a:ext cx="914400" cy="369887"/>
          </a:xfrm>
          <a:prstGeom prst="rect">
            <a:avLst/>
          </a:prstGeom>
          <a:noFill/>
          <a:ln w="9525">
            <a:noFill/>
            <a:miter lim="800000"/>
            <a:headEnd/>
            <a:tailEnd/>
          </a:ln>
        </p:spPr>
        <p:txBody>
          <a:bodyPr anchor="ctr">
            <a:spAutoFit/>
          </a:bodyPr>
          <a:lstStyle/>
          <a:p>
            <a:pPr>
              <a:defRPr/>
            </a:pPr>
            <a:r>
              <a:rPr lang="en-US" b="1" dirty="0">
                <a:solidFill>
                  <a:schemeClr val="bg1">
                    <a:lumMod val="75000"/>
                  </a:schemeClr>
                </a:solidFill>
                <a:latin typeface="Calibri" pitchFamily="34" charset="0"/>
                <a:ea typeface="+mn-ea"/>
              </a:rPr>
              <a:t>EU</a:t>
            </a:r>
          </a:p>
        </p:txBody>
      </p:sp>
      <p:sp>
        <p:nvSpPr>
          <p:cNvPr id="9" name="TextBox 8"/>
          <p:cNvSpPr txBox="1">
            <a:spLocks noChangeArrowheads="1"/>
          </p:cNvSpPr>
          <p:nvPr/>
        </p:nvSpPr>
        <p:spPr bwMode="auto">
          <a:xfrm>
            <a:off x="574675" y="4338638"/>
            <a:ext cx="1254125" cy="369887"/>
          </a:xfrm>
          <a:prstGeom prst="rect">
            <a:avLst/>
          </a:prstGeom>
          <a:noFill/>
          <a:ln w="9525">
            <a:noFill/>
            <a:miter lim="800000"/>
            <a:headEnd/>
            <a:tailEnd/>
          </a:ln>
        </p:spPr>
        <p:txBody>
          <a:bodyPr anchor="ctr">
            <a:spAutoFit/>
          </a:bodyPr>
          <a:lstStyle/>
          <a:p>
            <a:pPr algn="r">
              <a:defRPr/>
            </a:pPr>
            <a:r>
              <a:rPr lang="en-US" b="1" dirty="0">
                <a:solidFill>
                  <a:schemeClr val="bg1">
                    <a:lumMod val="75000"/>
                  </a:schemeClr>
                </a:solidFill>
                <a:latin typeface="Calibri" pitchFamily="34" charset="0"/>
                <a:ea typeface="+mn-ea"/>
              </a:rPr>
              <a:t>Malaysia</a:t>
            </a:r>
          </a:p>
        </p:txBody>
      </p:sp>
      <p:cxnSp>
        <p:nvCxnSpPr>
          <p:cNvPr id="10" name="Elbow Connector 9"/>
          <p:cNvCxnSpPr/>
          <p:nvPr/>
        </p:nvCxnSpPr>
        <p:spPr>
          <a:xfrm flipV="1">
            <a:off x="1041400" y="2444750"/>
            <a:ext cx="1828800" cy="609600"/>
          </a:xfrm>
          <a:prstGeom prst="bentConnector3">
            <a:avLst>
              <a:gd name="adj1" fmla="val 50000"/>
            </a:avLst>
          </a:prstGeom>
          <a:ln w="12700">
            <a:solidFill>
              <a:schemeClr val="accent2">
                <a:lumMod val="40000"/>
                <a:lumOff val="6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1" name="Elbow Connector 10"/>
          <p:cNvCxnSpPr>
            <a:stCxn id="25" idx="2"/>
          </p:cNvCxnSpPr>
          <p:nvPr/>
        </p:nvCxnSpPr>
        <p:spPr>
          <a:xfrm rot="10800000" flipV="1">
            <a:off x="736600" y="4427538"/>
            <a:ext cx="2209800" cy="266700"/>
          </a:xfrm>
          <a:prstGeom prst="bentConnector3">
            <a:avLst>
              <a:gd name="adj1" fmla="val 50000"/>
            </a:avLst>
          </a:prstGeom>
          <a:ln w="12700">
            <a:solidFill>
              <a:schemeClr val="accent2">
                <a:lumMod val="40000"/>
                <a:lumOff val="6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2" name="Elbow Connector 11"/>
          <p:cNvCxnSpPr/>
          <p:nvPr/>
        </p:nvCxnSpPr>
        <p:spPr>
          <a:xfrm flipV="1">
            <a:off x="4000500" y="2027238"/>
            <a:ext cx="1612900" cy="1320800"/>
          </a:xfrm>
          <a:prstGeom prst="bentConnector3">
            <a:avLst>
              <a:gd name="adj1" fmla="val 36567"/>
            </a:avLst>
          </a:prstGeom>
          <a:ln w="12700">
            <a:solidFill>
              <a:schemeClr val="accent2">
                <a:lumMod val="40000"/>
                <a:lumOff val="6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41996" name="TextBox 12"/>
          <p:cNvSpPr txBox="1">
            <a:spLocks noChangeArrowheads="1"/>
          </p:cNvSpPr>
          <p:nvPr/>
        </p:nvSpPr>
        <p:spPr bwMode="auto">
          <a:xfrm>
            <a:off x="5618163" y="1843088"/>
            <a:ext cx="1003300" cy="1016000"/>
          </a:xfrm>
          <a:prstGeom prst="rect">
            <a:avLst/>
          </a:prstGeom>
          <a:noFill/>
          <a:ln w="9525">
            <a:noFill/>
            <a:miter lim="800000"/>
            <a:headEnd/>
            <a:tailEnd/>
          </a:ln>
        </p:spPr>
        <p:txBody>
          <a:bodyPr anchor="ctr">
            <a:spAutoFit/>
          </a:bodyPr>
          <a:lstStyle/>
          <a:p>
            <a:r>
              <a:rPr lang="en-US" b="1">
                <a:solidFill>
                  <a:srgbClr val="BFBFBF"/>
                </a:solidFill>
                <a:latin typeface="Calibri" pitchFamily="34" charset="0"/>
              </a:rPr>
              <a:t>Japan</a:t>
            </a:r>
          </a:p>
          <a:p>
            <a:r>
              <a:rPr lang="en-US" sz="1400">
                <a:solidFill>
                  <a:srgbClr val="BFBFBF"/>
                </a:solidFill>
                <a:latin typeface="Calibri" pitchFamily="34" charset="0"/>
              </a:rPr>
              <a:t>Tokyo</a:t>
            </a:r>
          </a:p>
          <a:p>
            <a:r>
              <a:rPr lang="en-US" sz="1400">
                <a:solidFill>
                  <a:srgbClr val="BFBFBF"/>
                </a:solidFill>
                <a:latin typeface="Calibri" pitchFamily="34" charset="0"/>
              </a:rPr>
              <a:t>Osaka</a:t>
            </a:r>
          </a:p>
          <a:p>
            <a:endParaRPr lang="en-US" sz="1400" b="1">
              <a:solidFill>
                <a:srgbClr val="BFBFBF"/>
              </a:solidFill>
              <a:latin typeface="Calibri" pitchFamily="34" charset="0"/>
            </a:endParaRPr>
          </a:p>
        </p:txBody>
      </p:sp>
      <p:cxnSp>
        <p:nvCxnSpPr>
          <p:cNvPr id="14" name="Elbow Connector 13"/>
          <p:cNvCxnSpPr/>
          <p:nvPr/>
        </p:nvCxnSpPr>
        <p:spPr>
          <a:xfrm rot="10800000" flipV="1">
            <a:off x="1422400" y="4605338"/>
            <a:ext cx="1812925" cy="1384300"/>
          </a:xfrm>
          <a:prstGeom prst="bentConnector3">
            <a:avLst>
              <a:gd name="adj1" fmla="val 22124"/>
            </a:avLst>
          </a:prstGeom>
          <a:ln w="12700">
            <a:solidFill>
              <a:schemeClr val="accent2">
                <a:lumMod val="40000"/>
                <a:lumOff val="6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5" name="Elbow Connector 14"/>
          <p:cNvCxnSpPr/>
          <p:nvPr/>
        </p:nvCxnSpPr>
        <p:spPr>
          <a:xfrm rot="16200000" flipH="1">
            <a:off x="4083050" y="5164138"/>
            <a:ext cx="663575" cy="558800"/>
          </a:xfrm>
          <a:prstGeom prst="bentConnector3">
            <a:avLst>
              <a:gd name="adj1" fmla="val 50000"/>
            </a:avLst>
          </a:prstGeom>
          <a:ln w="12700">
            <a:solidFill>
              <a:srgbClr val="CC33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a:spLocks noChangeArrowheads="1"/>
          </p:cNvSpPr>
          <p:nvPr/>
        </p:nvSpPr>
        <p:spPr bwMode="auto">
          <a:xfrm>
            <a:off x="3932238" y="5786438"/>
            <a:ext cx="1524000" cy="369887"/>
          </a:xfrm>
          <a:prstGeom prst="rect">
            <a:avLst/>
          </a:prstGeom>
          <a:noFill/>
          <a:ln w="9525">
            <a:noFill/>
            <a:miter lim="800000"/>
            <a:headEnd/>
            <a:tailEnd/>
          </a:ln>
        </p:spPr>
        <p:txBody>
          <a:bodyPr anchor="ctr">
            <a:spAutoFit/>
          </a:bodyPr>
          <a:lstStyle/>
          <a:p>
            <a:pPr algn="ctr">
              <a:defRPr/>
            </a:pPr>
            <a:r>
              <a:rPr lang="en-US" b="1">
                <a:solidFill>
                  <a:schemeClr val="bg1">
                    <a:lumMod val="75000"/>
                  </a:schemeClr>
                </a:solidFill>
                <a:latin typeface="Calibri" pitchFamily="34" charset="0"/>
                <a:ea typeface="+mn-ea"/>
              </a:rPr>
              <a:t>Australia</a:t>
            </a:r>
          </a:p>
        </p:txBody>
      </p:sp>
      <p:cxnSp>
        <p:nvCxnSpPr>
          <p:cNvPr id="17" name="Elbow Connector 16"/>
          <p:cNvCxnSpPr/>
          <p:nvPr/>
        </p:nvCxnSpPr>
        <p:spPr>
          <a:xfrm rot="5400000">
            <a:off x="5997576" y="3919537"/>
            <a:ext cx="1878012" cy="766763"/>
          </a:xfrm>
          <a:prstGeom prst="bentConnector3">
            <a:avLst>
              <a:gd name="adj1" fmla="val 16835"/>
            </a:avLst>
          </a:prstGeom>
          <a:ln w="12700">
            <a:solidFill>
              <a:schemeClr val="accent2">
                <a:lumMod val="40000"/>
                <a:lumOff val="6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a:spLocks noChangeArrowheads="1"/>
          </p:cNvSpPr>
          <p:nvPr/>
        </p:nvSpPr>
        <p:spPr bwMode="auto">
          <a:xfrm>
            <a:off x="6573838" y="3738563"/>
            <a:ext cx="1355725" cy="1476375"/>
          </a:xfrm>
          <a:prstGeom prst="rect">
            <a:avLst/>
          </a:prstGeom>
          <a:noFill/>
          <a:ln w="9525">
            <a:noFill/>
            <a:miter lim="800000"/>
            <a:headEnd/>
            <a:tailEnd/>
          </a:ln>
        </p:spPr>
        <p:txBody>
          <a:bodyPr anchor="ctr">
            <a:spAutoFit/>
          </a:bodyPr>
          <a:lstStyle/>
          <a:p>
            <a:pPr>
              <a:defRPr/>
            </a:pPr>
            <a:r>
              <a:rPr lang="en-US" sz="2000" b="1" dirty="0">
                <a:solidFill>
                  <a:schemeClr val="bg1">
                    <a:lumMod val="75000"/>
                  </a:schemeClr>
                </a:solidFill>
                <a:latin typeface="Calibri" pitchFamily="34" charset="0"/>
                <a:ea typeface="+mn-ea"/>
              </a:rPr>
              <a:t>USA</a:t>
            </a:r>
          </a:p>
          <a:p>
            <a:pPr>
              <a:defRPr/>
            </a:pPr>
            <a:r>
              <a:rPr lang="en-US" sz="1400" dirty="0">
                <a:solidFill>
                  <a:schemeClr val="bg1">
                    <a:lumMod val="75000"/>
                  </a:schemeClr>
                </a:solidFill>
                <a:latin typeface="Calibri" pitchFamily="34" charset="0"/>
                <a:ea typeface="+mn-ea"/>
              </a:rPr>
              <a:t>California</a:t>
            </a:r>
          </a:p>
          <a:p>
            <a:pPr>
              <a:defRPr/>
            </a:pPr>
            <a:r>
              <a:rPr lang="en-US" sz="1400" dirty="0">
                <a:solidFill>
                  <a:schemeClr val="bg1">
                    <a:lumMod val="75000"/>
                  </a:schemeClr>
                </a:solidFill>
                <a:latin typeface="Calibri" pitchFamily="34" charset="0"/>
                <a:ea typeface="+mn-ea"/>
              </a:rPr>
              <a:t>New York</a:t>
            </a:r>
          </a:p>
          <a:p>
            <a:pPr>
              <a:defRPr/>
            </a:pPr>
            <a:r>
              <a:rPr lang="en-US" sz="1400" dirty="0">
                <a:solidFill>
                  <a:schemeClr val="bg1">
                    <a:lumMod val="75000"/>
                  </a:schemeClr>
                </a:solidFill>
                <a:latin typeface="Calibri" pitchFamily="34" charset="0"/>
                <a:ea typeface="+mn-ea"/>
              </a:rPr>
              <a:t>Texas</a:t>
            </a:r>
          </a:p>
          <a:p>
            <a:pPr>
              <a:defRPr/>
            </a:pPr>
            <a:r>
              <a:rPr lang="en-US" sz="1400" dirty="0">
                <a:solidFill>
                  <a:schemeClr val="bg1">
                    <a:lumMod val="75000"/>
                  </a:schemeClr>
                </a:solidFill>
                <a:latin typeface="Calibri" pitchFamily="34" charset="0"/>
                <a:ea typeface="+mn-ea"/>
              </a:rPr>
              <a:t>Oregon</a:t>
            </a:r>
          </a:p>
          <a:p>
            <a:pPr>
              <a:defRPr/>
            </a:pPr>
            <a:r>
              <a:rPr lang="en-US" sz="1400" dirty="0">
                <a:solidFill>
                  <a:schemeClr val="bg1">
                    <a:lumMod val="75000"/>
                  </a:schemeClr>
                </a:solidFill>
                <a:latin typeface="Calibri" pitchFamily="34" charset="0"/>
                <a:ea typeface="+mn-ea"/>
              </a:rPr>
              <a:t>Minnesota</a:t>
            </a:r>
          </a:p>
        </p:txBody>
      </p:sp>
      <p:sp>
        <p:nvSpPr>
          <p:cNvPr id="19" name="Oval 18"/>
          <p:cNvSpPr>
            <a:spLocks noChangeArrowheads="1"/>
          </p:cNvSpPr>
          <p:nvPr/>
        </p:nvSpPr>
        <p:spPr bwMode="auto">
          <a:xfrm>
            <a:off x="889000" y="2941638"/>
            <a:ext cx="228600" cy="228600"/>
          </a:xfrm>
          <a:prstGeom prst="ellipse">
            <a:avLst/>
          </a:prstGeom>
          <a:blipFill dpi="0" rotWithShape="1">
            <a:blip r:embed="rId4" cstate="print">
              <a:lum bright="14000"/>
            </a:blip>
            <a:srcRect/>
            <a:stretch>
              <a:fillRect/>
            </a:stretch>
          </a:blipFill>
          <a:ln w="25400">
            <a:solidFill>
              <a:schemeClr val="bg1"/>
            </a:solidFill>
            <a:round/>
            <a:headEnd/>
            <a:tailEnd/>
          </a:ln>
          <a:effectLst>
            <a:outerShdw blurRad="63500" dist="38100" dir="2700000" algn="tl" rotWithShape="0">
              <a:srgbClr val="000000">
                <a:alpha val="39999"/>
              </a:srgbClr>
            </a:outerShdw>
          </a:effectLst>
        </p:spPr>
        <p:txBody>
          <a:bodyPr anchor="ctr"/>
          <a:lstStyle/>
          <a:p>
            <a:pPr algn="ctr">
              <a:defRPr/>
            </a:pPr>
            <a:endParaRPr lang="en-US">
              <a:solidFill>
                <a:srgbClr val="FFFFFF"/>
              </a:solidFill>
              <a:latin typeface="Verdana" pitchFamily="34" charset="0"/>
            </a:endParaRPr>
          </a:p>
        </p:txBody>
      </p:sp>
      <p:sp>
        <p:nvSpPr>
          <p:cNvPr id="20" name="Oval 19"/>
          <p:cNvSpPr>
            <a:spLocks noChangeArrowheads="1"/>
          </p:cNvSpPr>
          <p:nvPr/>
        </p:nvSpPr>
        <p:spPr bwMode="auto">
          <a:xfrm>
            <a:off x="3860800" y="3246438"/>
            <a:ext cx="228600" cy="228600"/>
          </a:xfrm>
          <a:prstGeom prst="ellipse">
            <a:avLst/>
          </a:prstGeom>
          <a:blipFill dpi="0" rotWithShape="1">
            <a:blip r:embed="rId4" cstate="print">
              <a:lum bright="14000"/>
            </a:blip>
            <a:srcRect/>
            <a:stretch>
              <a:fillRect/>
            </a:stretch>
          </a:blipFill>
          <a:ln w="25400">
            <a:solidFill>
              <a:schemeClr val="bg1"/>
            </a:solidFill>
            <a:round/>
            <a:headEnd/>
            <a:tailEnd/>
          </a:ln>
          <a:effectLst>
            <a:outerShdw blurRad="63500" dist="38100" dir="2700000" algn="tl" rotWithShape="0">
              <a:srgbClr val="000000">
                <a:alpha val="39999"/>
              </a:srgbClr>
            </a:outerShdw>
          </a:effectLst>
        </p:spPr>
        <p:txBody>
          <a:bodyPr anchor="ctr"/>
          <a:lstStyle/>
          <a:p>
            <a:pPr algn="ctr">
              <a:defRPr/>
            </a:pPr>
            <a:endParaRPr lang="en-US">
              <a:solidFill>
                <a:srgbClr val="FFFFFF"/>
              </a:solidFill>
              <a:latin typeface="Verdana" pitchFamily="34" charset="0"/>
            </a:endParaRPr>
          </a:p>
        </p:txBody>
      </p:sp>
      <p:sp>
        <p:nvSpPr>
          <p:cNvPr id="21" name="Oval 20"/>
          <p:cNvSpPr>
            <a:spLocks noChangeArrowheads="1"/>
          </p:cNvSpPr>
          <p:nvPr/>
        </p:nvSpPr>
        <p:spPr bwMode="auto">
          <a:xfrm>
            <a:off x="3022600" y="3856038"/>
            <a:ext cx="228600" cy="228600"/>
          </a:xfrm>
          <a:prstGeom prst="ellipse">
            <a:avLst/>
          </a:prstGeom>
          <a:blipFill dpi="0" rotWithShape="1">
            <a:blip r:embed="rId4" cstate="print">
              <a:lum bright="14000"/>
            </a:blip>
            <a:srcRect/>
            <a:stretch>
              <a:fillRect/>
            </a:stretch>
          </a:blipFill>
          <a:ln w="25400">
            <a:solidFill>
              <a:schemeClr val="bg1"/>
            </a:solidFill>
            <a:round/>
            <a:headEnd/>
            <a:tailEnd/>
          </a:ln>
          <a:effectLst>
            <a:outerShdw blurRad="63500" dist="38100" dir="2700000" algn="tl" rotWithShape="0">
              <a:srgbClr val="000000">
                <a:alpha val="39999"/>
              </a:srgbClr>
            </a:outerShdw>
          </a:effectLst>
        </p:spPr>
        <p:txBody>
          <a:bodyPr anchor="ctr"/>
          <a:lstStyle/>
          <a:p>
            <a:pPr algn="ctr">
              <a:defRPr/>
            </a:pPr>
            <a:endParaRPr lang="en-US">
              <a:solidFill>
                <a:srgbClr val="FFFFFF"/>
              </a:solidFill>
              <a:latin typeface="Verdana" pitchFamily="34" charset="0"/>
            </a:endParaRPr>
          </a:p>
        </p:txBody>
      </p:sp>
      <p:sp>
        <p:nvSpPr>
          <p:cNvPr id="22" name="Oval 21"/>
          <p:cNvSpPr>
            <a:spLocks noChangeArrowheads="1"/>
          </p:cNvSpPr>
          <p:nvPr/>
        </p:nvSpPr>
        <p:spPr bwMode="auto">
          <a:xfrm>
            <a:off x="7213600" y="3170238"/>
            <a:ext cx="228600" cy="228600"/>
          </a:xfrm>
          <a:prstGeom prst="ellipse">
            <a:avLst/>
          </a:prstGeom>
          <a:blipFill dpi="0" rotWithShape="1">
            <a:blip r:embed="rId4" cstate="print">
              <a:lum bright="14000"/>
            </a:blip>
            <a:srcRect/>
            <a:stretch>
              <a:fillRect/>
            </a:stretch>
          </a:blipFill>
          <a:ln w="25400">
            <a:solidFill>
              <a:schemeClr val="bg1"/>
            </a:solidFill>
            <a:round/>
            <a:headEnd/>
            <a:tailEnd/>
          </a:ln>
          <a:effectLst>
            <a:outerShdw blurRad="63500" dist="38100" dir="2700000" algn="tl" rotWithShape="0">
              <a:srgbClr val="000000">
                <a:alpha val="39999"/>
              </a:srgbClr>
            </a:outerShdw>
          </a:effectLst>
        </p:spPr>
        <p:txBody>
          <a:bodyPr anchor="ctr"/>
          <a:lstStyle/>
          <a:p>
            <a:pPr algn="ctr">
              <a:defRPr/>
            </a:pPr>
            <a:endParaRPr lang="en-US">
              <a:solidFill>
                <a:srgbClr val="FFFFFF"/>
              </a:solidFill>
              <a:latin typeface="Verdana" pitchFamily="34" charset="0"/>
            </a:endParaRPr>
          </a:p>
        </p:txBody>
      </p:sp>
      <p:sp>
        <p:nvSpPr>
          <p:cNvPr id="23" name="Oval 22"/>
          <p:cNvSpPr>
            <a:spLocks noChangeArrowheads="1"/>
          </p:cNvSpPr>
          <p:nvPr/>
        </p:nvSpPr>
        <p:spPr bwMode="auto">
          <a:xfrm>
            <a:off x="4013200" y="4999038"/>
            <a:ext cx="228600" cy="228600"/>
          </a:xfrm>
          <a:prstGeom prst="ellipse">
            <a:avLst/>
          </a:prstGeom>
          <a:blipFill dpi="0" rotWithShape="1">
            <a:blip r:embed="rId4" cstate="print">
              <a:lum bright="14000"/>
            </a:blip>
            <a:srcRect/>
            <a:stretch>
              <a:fillRect/>
            </a:stretch>
          </a:blipFill>
          <a:ln w="25400">
            <a:solidFill>
              <a:schemeClr val="bg1"/>
            </a:solidFill>
            <a:round/>
            <a:headEnd/>
            <a:tailEnd/>
          </a:ln>
          <a:effectLst>
            <a:outerShdw blurRad="63500" dist="38100" dir="2700000" algn="tl" rotWithShape="0">
              <a:srgbClr val="000000">
                <a:alpha val="39999"/>
              </a:srgbClr>
            </a:outerShdw>
          </a:effectLst>
        </p:spPr>
        <p:txBody>
          <a:bodyPr anchor="ctr"/>
          <a:lstStyle/>
          <a:p>
            <a:pPr algn="ctr">
              <a:defRPr/>
            </a:pPr>
            <a:endParaRPr lang="en-US">
              <a:solidFill>
                <a:srgbClr val="FFFFFF"/>
              </a:solidFill>
              <a:latin typeface="Verdana" pitchFamily="34" charset="0"/>
            </a:endParaRPr>
          </a:p>
        </p:txBody>
      </p:sp>
      <p:sp>
        <p:nvSpPr>
          <p:cNvPr id="24" name="Oval 23"/>
          <p:cNvSpPr>
            <a:spLocks noChangeArrowheads="1"/>
          </p:cNvSpPr>
          <p:nvPr/>
        </p:nvSpPr>
        <p:spPr bwMode="auto">
          <a:xfrm>
            <a:off x="3175000" y="4465638"/>
            <a:ext cx="228600" cy="228600"/>
          </a:xfrm>
          <a:prstGeom prst="ellipse">
            <a:avLst/>
          </a:prstGeom>
          <a:blipFill dpi="0" rotWithShape="1">
            <a:blip r:embed="rId4" cstate="print">
              <a:lum bright="14000"/>
            </a:blip>
            <a:srcRect/>
            <a:stretch>
              <a:fillRect/>
            </a:stretch>
          </a:blipFill>
          <a:ln w="25400">
            <a:solidFill>
              <a:schemeClr val="bg1"/>
            </a:solidFill>
            <a:round/>
            <a:headEnd/>
            <a:tailEnd/>
          </a:ln>
          <a:effectLst>
            <a:outerShdw blurRad="63500" dist="38100" dir="2700000" algn="tl" rotWithShape="0">
              <a:srgbClr val="000000">
                <a:alpha val="39999"/>
              </a:srgbClr>
            </a:outerShdw>
          </a:effectLst>
        </p:spPr>
        <p:txBody>
          <a:bodyPr anchor="ctr"/>
          <a:lstStyle/>
          <a:p>
            <a:pPr algn="ctr">
              <a:defRPr/>
            </a:pPr>
            <a:endParaRPr lang="en-US">
              <a:solidFill>
                <a:srgbClr val="FFFFFF"/>
              </a:solidFill>
              <a:latin typeface="Verdana" pitchFamily="34" charset="0"/>
            </a:endParaRPr>
          </a:p>
        </p:txBody>
      </p:sp>
      <p:sp>
        <p:nvSpPr>
          <p:cNvPr id="25" name="Oval 24"/>
          <p:cNvSpPr>
            <a:spLocks noChangeArrowheads="1"/>
          </p:cNvSpPr>
          <p:nvPr/>
        </p:nvSpPr>
        <p:spPr bwMode="auto">
          <a:xfrm>
            <a:off x="2946400" y="4313238"/>
            <a:ext cx="228600" cy="228600"/>
          </a:xfrm>
          <a:prstGeom prst="ellipse">
            <a:avLst/>
          </a:prstGeom>
          <a:blipFill dpi="0" rotWithShape="1">
            <a:blip r:embed="rId4" cstate="print">
              <a:lum bright="14000"/>
            </a:blip>
            <a:srcRect/>
            <a:stretch>
              <a:fillRect/>
            </a:stretch>
          </a:blipFill>
          <a:ln w="25400">
            <a:solidFill>
              <a:schemeClr val="bg1"/>
            </a:solidFill>
            <a:round/>
            <a:headEnd/>
            <a:tailEnd/>
          </a:ln>
          <a:effectLst>
            <a:outerShdw blurRad="63500" dist="38100" dir="2700000" algn="tl" rotWithShape="0">
              <a:srgbClr val="000000">
                <a:alpha val="39999"/>
              </a:srgbClr>
            </a:outerShdw>
          </a:effectLst>
        </p:spPr>
        <p:txBody>
          <a:bodyPr anchor="ctr"/>
          <a:lstStyle/>
          <a:p>
            <a:pPr algn="ctr">
              <a:defRPr/>
            </a:pPr>
            <a:endParaRPr lang="en-US">
              <a:solidFill>
                <a:srgbClr val="FFFFFF"/>
              </a:solidFill>
              <a:latin typeface="Verdana" pitchFamily="34" charset="0"/>
            </a:endParaRPr>
          </a:p>
        </p:txBody>
      </p:sp>
      <p:sp>
        <p:nvSpPr>
          <p:cNvPr id="26" name="TextBox 25"/>
          <p:cNvSpPr txBox="1">
            <a:spLocks noChangeArrowheads="1"/>
          </p:cNvSpPr>
          <p:nvPr/>
        </p:nvSpPr>
        <p:spPr bwMode="auto">
          <a:xfrm>
            <a:off x="4954588" y="3398838"/>
            <a:ext cx="1598612" cy="1046162"/>
          </a:xfrm>
          <a:prstGeom prst="rect">
            <a:avLst/>
          </a:prstGeom>
          <a:noFill/>
          <a:ln w="9525">
            <a:noFill/>
            <a:miter lim="800000"/>
            <a:headEnd/>
            <a:tailEnd/>
          </a:ln>
        </p:spPr>
        <p:txBody>
          <a:bodyPr anchor="ctr">
            <a:spAutoFit/>
          </a:bodyPr>
          <a:lstStyle/>
          <a:p>
            <a:pPr>
              <a:defRPr/>
            </a:pPr>
            <a:r>
              <a:rPr lang="en-US" sz="2000" b="1" dirty="0">
                <a:solidFill>
                  <a:schemeClr val="bg1">
                    <a:lumMod val="75000"/>
                  </a:schemeClr>
                </a:solidFill>
                <a:latin typeface="Calibri" pitchFamily="34" charset="0"/>
                <a:ea typeface="+mn-ea"/>
              </a:rPr>
              <a:t>Vietnam</a:t>
            </a:r>
          </a:p>
          <a:p>
            <a:pPr>
              <a:defRPr/>
            </a:pPr>
            <a:r>
              <a:rPr lang="en-US" sz="1400" dirty="0">
                <a:solidFill>
                  <a:schemeClr val="bg1">
                    <a:lumMod val="75000"/>
                  </a:schemeClr>
                </a:solidFill>
                <a:latin typeface="Calibri" pitchFamily="34" charset="0"/>
                <a:ea typeface="+mn-ea"/>
              </a:rPr>
              <a:t>Hanoi</a:t>
            </a:r>
          </a:p>
          <a:p>
            <a:pPr>
              <a:defRPr/>
            </a:pPr>
            <a:r>
              <a:rPr lang="en-US" sz="1400" dirty="0" err="1">
                <a:solidFill>
                  <a:schemeClr val="bg1">
                    <a:lumMod val="75000"/>
                  </a:schemeClr>
                </a:solidFill>
                <a:latin typeface="Calibri" pitchFamily="34" charset="0"/>
                <a:ea typeface="+mn-ea"/>
              </a:rPr>
              <a:t>Danang</a:t>
            </a:r>
            <a:endParaRPr lang="en-US" sz="1400" dirty="0">
              <a:solidFill>
                <a:schemeClr val="bg1">
                  <a:lumMod val="75000"/>
                </a:schemeClr>
              </a:solidFill>
              <a:latin typeface="Calibri" pitchFamily="34" charset="0"/>
              <a:ea typeface="+mn-ea"/>
            </a:endParaRPr>
          </a:p>
          <a:p>
            <a:pPr>
              <a:defRPr/>
            </a:pPr>
            <a:r>
              <a:rPr lang="en-US" sz="1400" dirty="0">
                <a:solidFill>
                  <a:schemeClr val="bg1">
                    <a:lumMod val="75000"/>
                  </a:schemeClr>
                </a:solidFill>
                <a:latin typeface="Calibri" pitchFamily="34" charset="0"/>
                <a:ea typeface="+mn-ea"/>
              </a:rPr>
              <a:t>Ho Chi Minh City</a:t>
            </a:r>
          </a:p>
        </p:txBody>
      </p:sp>
      <p:cxnSp>
        <p:nvCxnSpPr>
          <p:cNvPr id="27" name="Elbow Connector 26"/>
          <p:cNvCxnSpPr/>
          <p:nvPr/>
        </p:nvCxnSpPr>
        <p:spPr>
          <a:xfrm flipV="1">
            <a:off x="3109913" y="3627438"/>
            <a:ext cx="1817687" cy="341312"/>
          </a:xfrm>
          <a:prstGeom prst="bentConnector3">
            <a:avLst>
              <a:gd name="adj1" fmla="val 50000"/>
            </a:avLst>
          </a:prstGeom>
          <a:ln w="12700">
            <a:solidFill>
              <a:srgbClr val="CC3300"/>
            </a:solidFill>
            <a:tailEnd type="arrow"/>
          </a:ln>
        </p:spPr>
        <p:style>
          <a:lnRef idx="1">
            <a:schemeClr val="accent1"/>
          </a:lnRef>
          <a:fillRef idx="0">
            <a:schemeClr val="accent1"/>
          </a:fillRef>
          <a:effectRef idx="0">
            <a:schemeClr val="accent1"/>
          </a:effectRef>
          <a:fontRef idx="minor">
            <a:schemeClr val="tx1"/>
          </a:fontRef>
        </p:style>
      </p:cxnSp>
      <p:pic>
        <p:nvPicPr>
          <p:cNvPr id="42011" name="Picture 13"/>
          <p:cNvPicPr>
            <a:picLocks noChangeAspect="1" noChangeArrowheads="1"/>
          </p:cNvPicPr>
          <p:nvPr/>
        </p:nvPicPr>
        <p:blipFill>
          <a:blip r:embed="rId5">
            <a:lum bright="72000"/>
          </a:blip>
          <a:srcRect/>
          <a:stretch>
            <a:fillRect/>
          </a:stretch>
        </p:blipFill>
        <p:spPr bwMode="auto">
          <a:xfrm>
            <a:off x="6613525" y="5883275"/>
            <a:ext cx="914400" cy="365125"/>
          </a:xfrm>
          <a:prstGeom prst="rect">
            <a:avLst/>
          </a:prstGeom>
          <a:noFill/>
          <a:ln w="9525">
            <a:noFill/>
            <a:round/>
            <a:headEnd/>
            <a:tailEnd/>
          </a:ln>
        </p:spPr>
      </p:pic>
      <p:pic>
        <p:nvPicPr>
          <p:cNvPr id="42012" name="Picture 63" descr="TSystem 2005.JPG"/>
          <p:cNvPicPr>
            <a:picLocks noChangeAspect="1"/>
          </p:cNvPicPr>
          <p:nvPr/>
        </p:nvPicPr>
        <p:blipFill>
          <a:blip r:embed="rId6">
            <a:lum bright="64000"/>
          </a:blip>
          <a:srcRect/>
          <a:stretch>
            <a:fillRect/>
          </a:stretch>
        </p:blipFill>
        <p:spPr bwMode="auto">
          <a:xfrm>
            <a:off x="1600200" y="4921250"/>
            <a:ext cx="1143000" cy="244475"/>
          </a:xfrm>
          <a:prstGeom prst="rect">
            <a:avLst/>
          </a:prstGeom>
          <a:noFill/>
          <a:ln w="9525">
            <a:noFill/>
            <a:miter lim="800000"/>
            <a:headEnd/>
            <a:tailEnd/>
          </a:ln>
        </p:spPr>
      </p:pic>
      <p:pic>
        <p:nvPicPr>
          <p:cNvPr id="42013" name="Picture 3" descr="\\fsoft-filesrv\Fsoft-Work\FSU1-WORK\CCM\MARKETING\LOGOS - TEMPLATES\Customer logo\Unilever-Logo.png"/>
          <p:cNvPicPr>
            <a:picLocks noChangeAspect="1" noChangeArrowheads="1"/>
          </p:cNvPicPr>
          <p:nvPr/>
        </p:nvPicPr>
        <p:blipFill>
          <a:blip r:embed="rId7">
            <a:lum bright="14000"/>
          </a:blip>
          <a:srcRect/>
          <a:stretch>
            <a:fillRect/>
          </a:stretch>
        </p:blipFill>
        <p:spPr bwMode="auto">
          <a:xfrm>
            <a:off x="5791200" y="4479925"/>
            <a:ext cx="482600" cy="533400"/>
          </a:xfrm>
          <a:prstGeom prst="rect">
            <a:avLst/>
          </a:prstGeom>
          <a:noFill/>
          <a:ln w="9525">
            <a:noFill/>
            <a:miter lim="800000"/>
            <a:headEnd/>
            <a:tailEnd/>
          </a:ln>
        </p:spPr>
      </p:pic>
      <p:pic>
        <p:nvPicPr>
          <p:cNvPr id="42014" name="Picture 48" descr="おいしさ、そして、いのちへ。Eat Well, Live Well AJINOMOTO">
            <a:hlinkClick r:id="rId8"/>
          </p:cNvPr>
          <p:cNvPicPr>
            <a:picLocks noChangeAspect="1" noChangeArrowheads="1"/>
          </p:cNvPicPr>
          <p:nvPr/>
        </p:nvPicPr>
        <p:blipFill>
          <a:blip r:embed="rId9">
            <a:lum bright="14000"/>
          </a:blip>
          <a:srcRect/>
          <a:stretch>
            <a:fillRect/>
          </a:stretch>
        </p:blipFill>
        <p:spPr bwMode="auto">
          <a:xfrm>
            <a:off x="4495800" y="4470400"/>
            <a:ext cx="1238250" cy="390525"/>
          </a:xfrm>
          <a:prstGeom prst="rect">
            <a:avLst/>
          </a:prstGeom>
          <a:noFill/>
          <a:ln w="9525">
            <a:noFill/>
            <a:miter lim="800000"/>
            <a:headEnd/>
            <a:tailEnd/>
          </a:ln>
        </p:spPr>
      </p:pic>
      <p:graphicFrame>
        <p:nvGraphicFramePr>
          <p:cNvPr id="32" name="Chart 31"/>
          <p:cNvGraphicFramePr/>
          <p:nvPr/>
        </p:nvGraphicFramePr>
        <p:xfrm>
          <a:off x="1676400" y="2268706"/>
          <a:ext cx="5867400" cy="3506619"/>
        </p:xfrm>
        <a:graphic>
          <a:graphicData uri="http://schemas.openxmlformats.org/drawingml/2006/chart">
            <c:chart xmlns:c="http://schemas.openxmlformats.org/drawingml/2006/chart" xmlns:r="http://schemas.openxmlformats.org/officeDocument/2006/relationships" r:id="rId10"/>
          </a:graphicData>
        </a:graphic>
      </p:graphicFrame>
      <p:pic>
        <p:nvPicPr>
          <p:cNvPr id="42016" name="Picture 33" descr="mocup nam dai.wmf"/>
          <p:cNvPicPr>
            <a:picLocks noChangeAspect="1"/>
          </p:cNvPicPr>
          <p:nvPr/>
        </p:nvPicPr>
        <p:blipFill>
          <a:blip r:embed="rId11"/>
          <a:srcRect/>
          <a:stretch>
            <a:fillRect/>
          </a:stretch>
        </p:blipFill>
        <p:spPr bwMode="auto">
          <a:xfrm>
            <a:off x="2752725" y="6467475"/>
            <a:ext cx="6400800" cy="407988"/>
          </a:xfrm>
          <a:prstGeom prst="rect">
            <a:avLst/>
          </a:prstGeom>
          <a:noFill/>
          <a:ln w="9525">
            <a:noFill/>
            <a:miter lim="800000"/>
            <a:headEnd/>
            <a:tailEnd/>
          </a:ln>
        </p:spPr>
      </p:pic>
      <p:sp>
        <p:nvSpPr>
          <p:cNvPr id="35" name="Footer Placeholder 4"/>
          <p:cNvSpPr txBox="1">
            <a:spLocks/>
          </p:cNvSpPr>
          <p:nvPr/>
        </p:nvSpPr>
        <p:spPr>
          <a:xfrm>
            <a:off x="5257800" y="6491288"/>
            <a:ext cx="2895600" cy="365125"/>
          </a:xfrm>
          <a:prstGeom prst="rect">
            <a:avLst/>
          </a:prstGeom>
        </p:spPr>
        <p:txBody>
          <a:bodyPr anchor="ctr"/>
          <a:lstStyle>
            <a:lvl1pPr algn="r">
              <a:defRPr sz="1000">
                <a:solidFill>
                  <a:schemeClr val="bg1"/>
                </a:solidFill>
                <a:latin typeface="Arial" pitchFamily="34" charset="0"/>
                <a:cs typeface="Arial" pitchFamily="34" charset="0"/>
              </a:defRPr>
            </a:lvl1pPr>
          </a:lstStyle>
          <a:p>
            <a:pPr fontAlgn="auto">
              <a:spcBef>
                <a:spcPts val="0"/>
              </a:spcBef>
              <a:spcAft>
                <a:spcPts val="0"/>
              </a:spcAft>
              <a:defRPr/>
            </a:pPr>
            <a:r>
              <a:rPr lang="en-US" dirty="0" smtClean="0">
                <a:ea typeface="+mn-ea"/>
              </a:rPr>
              <a:t>© Copyright 2012 FPT Software</a:t>
            </a:r>
          </a:p>
        </p:txBody>
      </p:sp>
      <p:sp>
        <p:nvSpPr>
          <p:cNvPr id="42018" name="Slide Number Placeholder 5"/>
          <p:cNvSpPr txBox="1">
            <a:spLocks/>
          </p:cNvSpPr>
          <p:nvPr/>
        </p:nvSpPr>
        <p:spPr bwMode="auto">
          <a:xfrm>
            <a:off x="8153400" y="6491288"/>
            <a:ext cx="533400" cy="365125"/>
          </a:xfrm>
          <a:prstGeom prst="rect">
            <a:avLst/>
          </a:prstGeom>
          <a:noFill/>
          <a:ln w="9525">
            <a:noFill/>
            <a:miter lim="800000"/>
            <a:headEnd/>
            <a:tailEnd/>
          </a:ln>
        </p:spPr>
        <p:txBody>
          <a:bodyPr anchor="ctr"/>
          <a:lstStyle/>
          <a:p>
            <a:pPr algn="r"/>
            <a:fld id="{77F28617-1BE4-4E61-9E9A-2C5D0AFF4D65}" type="slidenum">
              <a:rPr lang="en-US" sz="1000">
                <a:solidFill>
                  <a:schemeClr val="bg1"/>
                </a:solidFill>
              </a:rPr>
              <a:pPr algn="r"/>
              <a:t>25</a:t>
            </a:fld>
            <a:endParaRPr lang="en-US" sz="1000">
              <a:solidFill>
                <a:schemeClr val="bg1"/>
              </a:solidFill>
            </a:endParaRPr>
          </a:p>
        </p:txBody>
      </p:sp>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Professional IT Services from your trusted Partner</a:t>
            </a:r>
            <a:endParaRPr lang="en-US" sz="2800" dirty="0"/>
          </a:p>
        </p:txBody>
      </p:sp>
      <p:pic>
        <p:nvPicPr>
          <p:cNvPr id="4" name="Picture 34"/>
          <p:cNvPicPr>
            <a:picLocks noChangeAspect="1" noChangeArrowheads="1"/>
          </p:cNvPicPr>
          <p:nvPr/>
        </p:nvPicPr>
        <p:blipFill>
          <a:blip r:embed="rId2" cstate="print"/>
          <a:srcRect/>
          <a:stretch>
            <a:fillRect/>
          </a:stretch>
        </p:blipFill>
        <p:spPr bwMode="auto">
          <a:xfrm>
            <a:off x="429640" y="1529402"/>
            <a:ext cx="1368993" cy="236373"/>
          </a:xfrm>
          <a:prstGeom prst="rect">
            <a:avLst/>
          </a:prstGeom>
          <a:noFill/>
          <a:ln w="9525">
            <a:noFill/>
            <a:round/>
            <a:headEnd/>
            <a:tailEnd/>
          </a:ln>
        </p:spPr>
      </p:pic>
      <p:pic>
        <p:nvPicPr>
          <p:cNvPr id="5" name="Picture 37"/>
          <p:cNvPicPr>
            <a:picLocks noChangeAspect="1" noChangeArrowheads="1"/>
          </p:cNvPicPr>
          <p:nvPr/>
        </p:nvPicPr>
        <p:blipFill>
          <a:blip r:embed="rId3" cstate="print"/>
          <a:srcRect/>
          <a:stretch>
            <a:fillRect/>
          </a:stretch>
        </p:blipFill>
        <p:spPr bwMode="auto">
          <a:xfrm>
            <a:off x="2407682" y="1533288"/>
            <a:ext cx="1219200" cy="228600"/>
          </a:xfrm>
          <a:prstGeom prst="rect">
            <a:avLst/>
          </a:prstGeom>
          <a:noFill/>
          <a:ln w="9525">
            <a:noFill/>
            <a:round/>
            <a:headEnd/>
            <a:tailEnd/>
          </a:ln>
        </p:spPr>
      </p:pic>
      <p:pic>
        <p:nvPicPr>
          <p:cNvPr id="6" name="Picture 13"/>
          <p:cNvPicPr>
            <a:picLocks noChangeAspect="1" noChangeArrowheads="1"/>
          </p:cNvPicPr>
          <p:nvPr/>
        </p:nvPicPr>
        <p:blipFill>
          <a:blip r:embed="rId4" cstate="print"/>
          <a:srcRect/>
          <a:stretch>
            <a:fillRect/>
          </a:stretch>
        </p:blipFill>
        <p:spPr bwMode="auto">
          <a:xfrm>
            <a:off x="541578" y="3459373"/>
            <a:ext cx="1145117" cy="457200"/>
          </a:xfrm>
          <a:prstGeom prst="rect">
            <a:avLst/>
          </a:prstGeom>
          <a:noFill/>
          <a:ln w="9525">
            <a:noFill/>
            <a:round/>
            <a:headEnd/>
            <a:tailEnd/>
          </a:ln>
        </p:spPr>
      </p:pic>
      <p:pic>
        <p:nvPicPr>
          <p:cNvPr id="7" name="Picture 38"/>
          <p:cNvPicPr>
            <a:picLocks noChangeAspect="1" noChangeArrowheads="1"/>
          </p:cNvPicPr>
          <p:nvPr/>
        </p:nvPicPr>
        <p:blipFill>
          <a:blip r:embed="rId5" cstate="print"/>
          <a:srcRect/>
          <a:stretch>
            <a:fillRect/>
          </a:stretch>
        </p:blipFill>
        <p:spPr bwMode="auto">
          <a:xfrm>
            <a:off x="7393334" y="1410618"/>
            <a:ext cx="1554290" cy="473941"/>
          </a:xfrm>
          <a:prstGeom prst="rect">
            <a:avLst/>
          </a:prstGeom>
          <a:noFill/>
          <a:ln w="9525">
            <a:noFill/>
            <a:round/>
            <a:headEnd/>
            <a:tailEnd/>
          </a:ln>
        </p:spPr>
      </p:pic>
      <p:pic>
        <p:nvPicPr>
          <p:cNvPr id="8" name="Picture 40"/>
          <p:cNvPicPr>
            <a:picLocks noChangeAspect="1" noChangeArrowheads="1"/>
          </p:cNvPicPr>
          <p:nvPr/>
        </p:nvPicPr>
        <p:blipFill>
          <a:blip r:embed="rId6" cstate="print"/>
          <a:srcRect/>
          <a:stretch>
            <a:fillRect/>
          </a:stretch>
        </p:blipFill>
        <p:spPr bwMode="auto">
          <a:xfrm>
            <a:off x="5752469" y="2651339"/>
            <a:ext cx="1524000" cy="413288"/>
          </a:xfrm>
          <a:prstGeom prst="rect">
            <a:avLst/>
          </a:prstGeom>
          <a:noFill/>
          <a:ln w="9525">
            <a:noFill/>
            <a:round/>
            <a:headEnd/>
            <a:tailEnd/>
          </a:ln>
        </p:spPr>
      </p:pic>
      <p:pic>
        <p:nvPicPr>
          <p:cNvPr id="9" name="Picture 39"/>
          <p:cNvPicPr>
            <a:picLocks noChangeAspect="1" noChangeArrowheads="1"/>
          </p:cNvPicPr>
          <p:nvPr/>
        </p:nvPicPr>
        <p:blipFill>
          <a:blip r:embed="rId7" cstate="print"/>
          <a:srcRect/>
          <a:stretch>
            <a:fillRect/>
          </a:stretch>
        </p:blipFill>
        <p:spPr bwMode="auto">
          <a:xfrm>
            <a:off x="4276430" y="4571448"/>
            <a:ext cx="1372054" cy="381000"/>
          </a:xfrm>
          <a:prstGeom prst="rect">
            <a:avLst/>
          </a:prstGeom>
          <a:noFill/>
          <a:ln w="9525">
            <a:noFill/>
            <a:round/>
            <a:headEnd/>
            <a:tailEnd/>
          </a:ln>
        </p:spPr>
      </p:pic>
      <p:pic>
        <p:nvPicPr>
          <p:cNvPr id="10" name="Picture 9"/>
          <p:cNvPicPr>
            <a:picLocks noChangeAspect="1" noChangeArrowheads="1"/>
          </p:cNvPicPr>
          <p:nvPr/>
        </p:nvPicPr>
        <p:blipFill>
          <a:blip r:embed="rId8" cstate="print"/>
          <a:srcRect/>
          <a:stretch>
            <a:fillRect/>
          </a:stretch>
        </p:blipFill>
        <p:spPr bwMode="auto">
          <a:xfrm>
            <a:off x="6222463" y="4684834"/>
            <a:ext cx="584012" cy="379459"/>
          </a:xfrm>
          <a:prstGeom prst="rect">
            <a:avLst/>
          </a:prstGeom>
          <a:noFill/>
          <a:ln w="9525">
            <a:noFill/>
            <a:round/>
            <a:headEnd/>
            <a:tailEnd/>
          </a:ln>
        </p:spPr>
      </p:pic>
      <p:pic>
        <p:nvPicPr>
          <p:cNvPr id="11" name="Picture 19"/>
          <p:cNvPicPr>
            <a:picLocks noChangeAspect="1" noChangeArrowheads="1"/>
          </p:cNvPicPr>
          <p:nvPr/>
        </p:nvPicPr>
        <p:blipFill>
          <a:blip r:embed="rId9" cstate="print"/>
          <a:srcRect/>
          <a:stretch>
            <a:fillRect/>
          </a:stretch>
        </p:blipFill>
        <p:spPr bwMode="auto">
          <a:xfrm>
            <a:off x="4314530" y="3526299"/>
            <a:ext cx="1143000" cy="323349"/>
          </a:xfrm>
          <a:prstGeom prst="rect">
            <a:avLst/>
          </a:prstGeom>
          <a:noFill/>
          <a:ln w="9525">
            <a:noFill/>
            <a:round/>
            <a:headEnd/>
            <a:tailEnd/>
          </a:ln>
        </p:spPr>
      </p:pic>
      <p:pic>
        <p:nvPicPr>
          <p:cNvPr id="12" name="Picture 30"/>
          <p:cNvPicPr>
            <a:picLocks noChangeAspect="1" noChangeArrowheads="1"/>
          </p:cNvPicPr>
          <p:nvPr/>
        </p:nvPicPr>
        <p:blipFill>
          <a:blip r:embed="rId10" cstate="print"/>
          <a:srcRect/>
          <a:stretch>
            <a:fillRect/>
          </a:stretch>
        </p:blipFill>
        <p:spPr bwMode="auto">
          <a:xfrm>
            <a:off x="1873250" y="3356430"/>
            <a:ext cx="1143000" cy="704030"/>
          </a:xfrm>
          <a:prstGeom prst="rect">
            <a:avLst/>
          </a:prstGeom>
          <a:noFill/>
          <a:ln w="9525">
            <a:noFill/>
            <a:round/>
            <a:headEnd/>
            <a:tailEnd/>
          </a:ln>
        </p:spPr>
      </p:pic>
      <p:pic>
        <p:nvPicPr>
          <p:cNvPr id="13" name="Picture 12"/>
          <p:cNvPicPr>
            <a:picLocks noChangeAspect="1" noChangeArrowheads="1"/>
          </p:cNvPicPr>
          <p:nvPr/>
        </p:nvPicPr>
        <p:blipFill>
          <a:blip r:embed="rId11" cstate="print"/>
          <a:srcRect/>
          <a:stretch>
            <a:fillRect/>
          </a:stretch>
        </p:blipFill>
        <p:spPr bwMode="auto">
          <a:xfrm>
            <a:off x="2255282" y="2580425"/>
            <a:ext cx="1524000" cy="555116"/>
          </a:xfrm>
          <a:prstGeom prst="rect">
            <a:avLst/>
          </a:prstGeom>
          <a:noFill/>
          <a:ln w="9525">
            <a:noFill/>
            <a:round/>
            <a:headEnd/>
            <a:tailEnd/>
          </a:ln>
        </p:spPr>
      </p:pic>
      <p:pic>
        <p:nvPicPr>
          <p:cNvPr id="14" name="Picture 11"/>
          <p:cNvPicPr>
            <a:picLocks noChangeAspect="1" noChangeArrowheads="1"/>
          </p:cNvPicPr>
          <p:nvPr/>
        </p:nvPicPr>
        <p:blipFill>
          <a:blip r:embed="rId12" cstate="print"/>
          <a:srcRect/>
          <a:stretch>
            <a:fillRect/>
          </a:stretch>
        </p:blipFill>
        <p:spPr bwMode="auto">
          <a:xfrm>
            <a:off x="3168080" y="3356430"/>
            <a:ext cx="685800" cy="688190"/>
          </a:xfrm>
          <a:prstGeom prst="rect">
            <a:avLst/>
          </a:prstGeom>
          <a:noFill/>
          <a:ln w="9525">
            <a:noFill/>
            <a:round/>
            <a:headEnd/>
            <a:tailEnd/>
          </a:ln>
        </p:spPr>
      </p:pic>
      <p:pic>
        <p:nvPicPr>
          <p:cNvPr id="15" name="Picture 29"/>
          <p:cNvPicPr>
            <a:picLocks noChangeAspect="1" noChangeArrowheads="1"/>
          </p:cNvPicPr>
          <p:nvPr/>
        </p:nvPicPr>
        <p:blipFill>
          <a:blip r:embed="rId13" cstate="print"/>
          <a:srcRect/>
          <a:stretch>
            <a:fillRect/>
          </a:stretch>
        </p:blipFill>
        <p:spPr bwMode="auto">
          <a:xfrm>
            <a:off x="4276430" y="5489133"/>
            <a:ext cx="1219200" cy="477077"/>
          </a:xfrm>
          <a:prstGeom prst="rect">
            <a:avLst/>
          </a:prstGeom>
          <a:noFill/>
          <a:ln w="9525">
            <a:noFill/>
            <a:round/>
            <a:headEnd/>
            <a:tailEnd/>
          </a:ln>
        </p:spPr>
      </p:pic>
      <p:pic>
        <p:nvPicPr>
          <p:cNvPr id="16" name="Picture 2" descr="http://fpt-software.com/Partners_Clients/Page%20Images/_t/Epocrates_jpg.jpg">
            <a:hlinkClick r:id="rId14"/>
          </p:cNvPr>
          <p:cNvPicPr>
            <a:picLocks noChangeAspect="1" noChangeArrowheads="1"/>
          </p:cNvPicPr>
          <p:nvPr/>
        </p:nvPicPr>
        <p:blipFill>
          <a:blip r:embed="rId15" cstate="print"/>
          <a:srcRect/>
          <a:stretch>
            <a:fillRect/>
          </a:stretch>
        </p:blipFill>
        <p:spPr bwMode="auto">
          <a:xfrm>
            <a:off x="237836" y="5510338"/>
            <a:ext cx="1752600" cy="434667"/>
          </a:xfrm>
          <a:prstGeom prst="rect">
            <a:avLst/>
          </a:prstGeom>
          <a:noFill/>
          <a:ln w="9525">
            <a:noFill/>
            <a:miter lim="800000"/>
            <a:headEnd/>
            <a:tailEnd/>
          </a:ln>
        </p:spPr>
      </p:pic>
      <p:pic>
        <p:nvPicPr>
          <p:cNvPr id="17" name="Picture 20" descr="sonic_logo.gif"/>
          <p:cNvPicPr>
            <a:picLocks noChangeAspect="1"/>
          </p:cNvPicPr>
          <p:nvPr/>
        </p:nvPicPr>
        <p:blipFill>
          <a:blip r:embed="rId16" cstate="print"/>
          <a:srcRect/>
          <a:stretch>
            <a:fillRect/>
          </a:stretch>
        </p:blipFill>
        <p:spPr bwMode="auto">
          <a:xfrm>
            <a:off x="2397569" y="6300013"/>
            <a:ext cx="1239426" cy="199686"/>
          </a:xfrm>
          <a:prstGeom prst="rect">
            <a:avLst/>
          </a:prstGeom>
          <a:noFill/>
          <a:ln w="9525">
            <a:noFill/>
            <a:miter lim="800000"/>
            <a:headEnd/>
            <a:tailEnd/>
          </a:ln>
        </p:spPr>
      </p:pic>
      <p:pic>
        <p:nvPicPr>
          <p:cNvPr id="18" name="Picture 42"/>
          <p:cNvPicPr>
            <a:picLocks noChangeAspect="1" noChangeArrowheads="1"/>
          </p:cNvPicPr>
          <p:nvPr/>
        </p:nvPicPr>
        <p:blipFill>
          <a:blip r:embed="rId17" cstate="print"/>
          <a:srcRect/>
          <a:stretch>
            <a:fillRect/>
          </a:stretch>
        </p:blipFill>
        <p:spPr bwMode="auto">
          <a:xfrm>
            <a:off x="4228805" y="1454542"/>
            <a:ext cx="1314450" cy="386093"/>
          </a:xfrm>
          <a:prstGeom prst="rect">
            <a:avLst/>
          </a:prstGeom>
          <a:noFill/>
          <a:ln w="9525">
            <a:noFill/>
            <a:round/>
            <a:headEnd/>
            <a:tailEnd/>
          </a:ln>
          <a:effectLst>
            <a:outerShdw dist="53966" dir="13500000" algn="ctr" rotWithShape="0">
              <a:srgbClr val="EEECE1">
                <a:alpha val="50027"/>
              </a:srgbClr>
            </a:outerShdw>
          </a:effectLst>
        </p:spPr>
      </p:pic>
      <p:pic>
        <p:nvPicPr>
          <p:cNvPr id="19" name="Picture 23" descr="TitaniumAnt.jpg"/>
          <p:cNvPicPr>
            <a:picLocks noChangeAspect="1"/>
          </p:cNvPicPr>
          <p:nvPr/>
        </p:nvPicPr>
        <p:blipFill>
          <a:blip r:embed="rId18" cstate="print"/>
          <a:srcRect/>
          <a:stretch>
            <a:fillRect/>
          </a:stretch>
        </p:blipFill>
        <p:spPr bwMode="auto">
          <a:xfrm>
            <a:off x="5697701" y="5499071"/>
            <a:ext cx="1633537" cy="457200"/>
          </a:xfrm>
          <a:prstGeom prst="rect">
            <a:avLst/>
          </a:prstGeom>
          <a:noFill/>
          <a:ln w="9525">
            <a:noFill/>
            <a:miter lim="800000"/>
            <a:headEnd/>
            <a:tailEnd/>
          </a:ln>
        </p:spPr>
      </p:pic>
      <p:pic>
        <p:nvPicPr>
          <p:cNvPr id="20" name="Picture 3" descr="\\fsoft-filesrv\Fsoft-Work\FSU1-WORK\CCM\MARKETING\LOGOS - TEMPLATES\Customer logo\Unilever-Logo.png"/>
          <p:cNvPicPr>
            <a:picLocks noChangeAspect="1" noChangeArrowheads="1"/>
          </p:cNvPicPr>
          <p:nvPr/>
        </p:nvPicPr>
        <p:blipFill>
          <a:blip r:embed="rId19" cstate="print"/>
          <a:srcRect/>
          <a:stretch>
            <a:fillRect/>
          </a:stretch>
        </p:blipFill>
        <p:spPr bwMode="auto">
          <a:xfrm>
            <a:off x="821847" y="1947516"/>
            <a:ext cx="584578" cy="645671"/>
          </a:xfrm>
          <a:prstGeom prst="rect">
            <a:avLst/>
          </a:prstGeom>
          <a:noFill/>
          <a:ln w="9525">
            <a:noFill/>
            <a:miter lim="800000"/>
            <a:headEnd/>
            <a:tailEnd/>
          </a:ln>
        </p:spPr>
      </p:pic>
      <p:pic>
        <p:nvPicPr>
          <p:cNvPr id="21" name="Picture 25" descr="nttdata-mse.jpg"/>
          <p:cNvPicPr>
            <a:picLocks noChangeAspect="1"/>
          </p:cNvPicPr>
          <p:nvPr/>
        </p:nvPicPr>
        <p:blipFill>
          <a:blip r:embed="rId20" cstate="print"/>
          <a:srcRect/>
          <a:stretch>
            <a:fillRect/>
          </a:stretch>
        </p:blipFill>
        <p:spPr bwMode="auto">
          <a:xfrm>
            <a:off x="1841499" y="4656017"/>
            <a:ext cx="2351567" cy="437093"/>
          </a:xfrm>
          <a:prstGeom prst="rect">
            <a:avLst/>
          </a:prstGeom>
          <a:noFill/>
          <a:ln w="9525">
            <a:noFill/>
            <a:miter lim="800000"/>
            <a:headEnd/>
            <a:tailEnd/>
          </a:ln>
        </p:spPr>
      </p:pic>
      <p:pic>
        <p:nvPicPr>
          <p:cNvPr id="22" name="Picture 4" descr="\\fsoft-filesrv\Fsoft-Work\FSU1-WORK\CCM\MARKETING\LOGOS - TEMPLATES\Customer logo\logo-mizuho.gif"/>
          <p:cNvPicPr>
            <a:picLocks noChangeAspect="1" noChangeArrowheads="1"/>
          </p:cNvPicPr>
          <p:nvPr/>
        </p:nvPicPr>
        <p:blipFill>
          <a:blip r:embed="rId21" cstate="print"/>
          <a:srcRect/>
          <a:stretch>
            <a:fillRect/>
          </a:stretch>
        </p:blipFill>
        <p:spPr bwMode="auto">
          <a:xfrm>
            <a:off x="7789479" y="3454633"/>
            <a:ext cx="762000" cy="466680"/>
          </a:xfrm>
          <a:prstGeom prst="rect">
            <a:avLst/>
          </a:prstGeom>
          <a:noFill/>
          <a:ln w="9525">
            <a:noFill/>
            <a:miter lim="800000"/>
            <a:headEnd/>
            <a:tailEnd/>
          </a:ln>
        </p:spPr>
      </p:pic>
      <p:pic>
        <p:nvPicPr>
          <p:cNvPr id="23" name="Picture 1" descr="\\fsoft-filesrv\Fsoft-Work\FSU1-WORK\CCM\MARKETING\LOGOS - TEMPLATES\Customer logo\IBM logo.jpg"/>
          <p:cNvPicPr>
            <a:picLocks noChangeAspect="1" noChangeArrowheads="1"/>
          </p:cNvPicPr>
          <p:nvPr/>
        </p:nvPicPr>
        <p:blipFill>
          <a:blip r:embed="rId22" cstate="print"/>
          <a:srcRect/>
          <a:stretch>
            <a:fillRect/>
          </a:stretch>
        </p:blipFill>
        <p:spPr bwMode="auto">
          <a:xfrm>
            <a:off x="6071567" y="3456118"/>
            <a:ext cx="885805" cy="463710"/>
          </a:xfrm>
          <a:prstGeom prst="rect">
            <a:avLst/>
          </a:prstGeom>
          <a:noFill/>
        </p:spPr>
      </p:pic>
      <p:pic>
        <p:nvPicPr>
          <p:cNvPr id="24" name="Picture 21"/>
          <p:cNvPicPr>
            <a:picLocks noChangeAspect="1" noChangeArrowheads="1"/>
          </p:cNvPicPr>
          <p:nvPr/>
        </p:nvPicPr>
        <p:blipFill>
          <a:blip r:embed="rId23" cstate="print">
            <a:clrChange>
              <a:clrFrom>
                <a:srgbClr val="FFFFFF"/>
              </a:clrFrom>
              <a:clrTo>
                <a:srgbClr val="FFFFFF">
                  <a:alpha val="0"/>
                </a:srgbClr>
              </a:clrTo>
            </a:clrChange>
          </a:blip>
          <a:srcRect/>
          <a:stretch>
            <a:fillRect/>
          </a:stretch>
        </p:blipFill>
        <p:spPr bwMode="auto">
          <a:xfrm>
            <a:off x="3971098" y="2079382"/>
            <a:ext cx="1829864" cy="381939"/>
          </a:xfrm>
          <a:prstGeom prst="rect">
            <a:avLst/>
          </a:prstGeom>
          <a:noFill/>
          <a:ln w="9525">
            <a:noFill/>
            <a:round/>
            <a:headEnd/>
            <a:tailEnd/>
          </a:ln>
        </p:spPr>
      </p:pic>
      <p:pic>
        <p:nvPicPr>
          <p:cNvPr id="25" name="Picture 9"/>
          <p:cNvPicPr>
            <a:picLocks noChangeAspect="1" noChangeArrowheads="1"/>
          </p:cNvPicPr>
          <p:nvPr/>
        </p:nvPicPr>
        <p:blipFill>
          <a:blip r:embed="rId24" cstate="print"/>
          <a:srcRect/>
          <a:stretch>
            <a:fillRect/>
          </a:stretch>
        </p:blipFill>
        <p:spPr bwMode="auto">
          <a:xfrm>
            <a:off x="6090607" y="1489632"/>
            <a:ext cx="847725" cy="315913"/>
          </a:xfrm>
          <a:prstGeom prst="rect">
            <a:avLst/>
          </a:prstGeom>
          <a:noFill/>
          <a:ln w="9525">
            <a:noFill/>
            <a:round/>
            <a:headEnd/>
            <a:tailEnd/>
          </a:ln>
        </p:spPr>
      </p:pic>
      <p:pic>
        <p:nvPicPr>
          <p:cNvPr id="26" name="Picture 22"/>
          <p:cNvPicPr>
            <a:picLocks noChangeAspect="1" noChangeArrowheads="1"/>
          </p:cNvPicPr>
          <p:nvPr/>
        </p:nvPicPr>
        <p:blipFill>
          <a:blip r:embed="rId25" cstate="print"/>
          <a:srcRect/>
          <a:stretch>
            <a:fillRect/>
          </a:stretch>
        </p:blipFill>
        <p:spPr bwMode="auto">
          <a:xfrm>
            <a:off x="2407683" y="2105003"/>
            <a:ext cx="1219199" cy="330697"/>
          </a:xfrm>
          <a:prstGeom prst="rect">
            <a:avLst/>
          </a:prstGeom>
          <a:noFill/>
          <a:ln w="9525">
            <a:noFill/>
            <a:round/>
            <a:headEnd/>
            <a:tailEnd/>
          </a:ln>
        </p:spPr>
      </p:pic>
      <p:sp>
        <p:nvSpPr>
          <p:cNvPr id="27" name="Freeform 4"/>
          <p:cNvSpPr>
            <a:spLocks noChangeArrowheads="1"/>
          </p:cNvSpPr>
          <p:nvPr/>
        </p:nvSpPr>
        <p:spPr bwMode="auto">
          <a:xfrm>
            <a:off x="207963" y="3225800"/>
            <a:ext cx="8674100" cy="1588"/>
          </a:xfrm>
          <a:custGeom>
            <a:avLst/>
            <a:gdLst>
              <a:gd name="T0" fmla="*/ 0 w 24095"/>
              <a:gd name="T1" fmla="*/ 0 h 5"/>
              <a:gd name="T2" fmla="*/ 2147483647 w 24095"/>
              <a:gd name="T3" fmla="*/ 2147483647 h 5"/>
              <a:gd name="T4" fmla="*/ 0 w 24095"/>
              <a:gd name="T5" fmla="*/ 0 h 5"/>
              <a:gd name="T6" fmla="*/ 0 60000 65536"/>
              <a:gd name="T7" fmla="*/ 0 60000 65536"/>
              <a:gd name="T8" fmla="*/ 0 60000 65536"/>
              <a:gd name="T9" fmla="*/ 0 w 24095"/>
              <a:gd name="T10" fmla="*/ 0 h 5"/>
              <a:gd name="T11" fmla="*/ 24095 w 24095"/>
              <a:gd name="T12" fmla="*/ 5 h 5"/>
            </a:gdLst>
            <a:ahLst/>
            <a:cxnLst>
              <a:cxn ang="T6">
                <a:pos x="T0" y="T1"/>
              </a:cxn>
              <a:cxn ang="T7">
                <a:pos x="T2" y="T3"/>
              </a:cxn>
              <a:cxn ang="T8">
                <a:pos x="T4" y="T5"/>
              </a:cxn>
            </a:cxnLst>
            <a:rect l="T9" t="T10" r="T11" b="T12"/>
            <a:pathLst>
              <a:path w="24095" h="5">
                <a:moveTo>
                  <a:pt x="0" y="0"/>
                </a:moveTo>
                <a:lnTo>
                  <a:pt x="24094" y="4"/>
                </a:lnTo>
                <a:lnTo>
                  <a:pt x="0" y="0"/>
                </a:lnTo>
              </a:path>
            </a:pathLst>
          </a:custGeom>
          <a:solidFill>
            <a:srgbClr val="4F81BD"/>
          </a:solidFill>
          <a:ln w="9360">
            <a:solidFill>
              <a:srgbClr val="7F7F7F"/>
            </a:solidFill>
            <a:miter lim="800000"/>
            <a:headEnd/>
            <a:tailEnd/>
          </a:ln>
        </p:spPr>
        <p:txBody>
          <a:bodyPr wrap="none" anchor="ctr"/>
          <a:lstStyle/>
          <a:p>
            <a:pPr>
              <a:buClr>
                <a:srgbClr val="000000"/>
              </a:buClr>
              <a:buSzPct val="100000"/>
              <a:buFont typeface="Times New Roman" pitchFamily="18" charset="0"/>
              <a:buNone/>
            </a:pPr>
            <a:endParaRPr lang="en-US"/>
          </a:p>
        </p:txBody>
      </p:sp>
      <p:pic>
        <p:nvPicPr>
          <p:cNvPr id="28" name="Picture 3" descr="http://fpt-software.com/Partners_Clients/Page%20Images/_t/Omgeo__jpg.jpg">
            <a:hlinkClick r:id="rId26"/>
          </p:cNvPr>
          <p:cNvPicPr>
            <a:picLocks noChangeAspect="1" noChangeArrowheads="1"/>
          </p:cNvPicPr>
          <p:nvPr/>
        </p:nvPicPr>
        <p:blipFill>
          <a:blip r:embed="rId27" cstate="print"/>
          <a:srcRect/>
          <a:stretch>
            <a:fillRect/>
          </a:stretch>
        </p:blipFill>
        <p:spPr bwMode="auto">
          <a:xfrm>
            <a:off x="6222905" y="1971676"/>
            <a:ext cx="583129" cy="597351"/>
          </a:xfrm>
          <a:prstGeom prst="rect">
            <a:avLst/>
          </a:prstGeom>
          <a:noFill/>
        </p:spPr>
      </p:pic>
      <p:pic>
        <p:nvPicPr>
          <p:cNvPr id="29" name="Picture 25"/>
          <p:cNvPicPr>
            <a:picLocks noChangeAspect="1" noChangeArrowheads="1"/>
          </p:cNvPicPr>
          <p:nvPr/>
        </p:nvPicPr>
        <p:blipFill>
          <a:blip r:embed="rId28" cstate="print"/>
          <a:srcRect/>
          <a:stretch>
            <a:fillRect/>
          </a:stretch>
        </p:blipFill>
        <p:spPr bwMode="auto">
          <a:xfrm>
            <a:off x="7663503" y="4038047"/>
            <a:ext cx="1013952" cy="457200"/>
          </a:xfrm>
          <a:prstGeom prst="rect">
            <a:avLst/>
          </a:prstGeom>
          <a:noFill/>
          <a:ln w="9525">
            <a:noFill/>
            <a:round/>
            <a:headEnd/>
            <a:tailEnd/>
          </a:ln>
        </p:spPr>
      </p:pic>
      <p:pic>
        <p:nvPicPr>
          <p:cNvPr id="31" name="Picture 43"/>
          <p:cNvPicPr>
            <a:picLocks noChangeAspect="1" noChangeArrowheads="1"/>
          </p:cNvPicPr>
          <p:nvPr/>
        </p:nvPicPr>
        <p:blipFill>
          <a:blip r:embed="rId29" cstate="print"/>
          <a:srcRect/>
          <a:stretch>
            <a:fillRect/>
          </a:stretch>
        </p:blipFill>
        <p:spPr bwMode="auto">
          <a:xfrm>
            <a:off x="390236" y="6178072"/>
            <a:ext cx="1447800" cy="454499"/>
          </a:xfrm>
          <a:prstGeom prst="rect">
            <a:avLst/>
          </a:prstGeom>
          <a:noFill/>
          <a:ln w="9525">
            <a:noFill/>
            <a:round/>
            <a:headEnd/>
            <a:tailEnd/>
          </a:ln>
          <a:effectLst>
            <a:outerShdw dist="53966" dir="13500000" algn="ctr" rotWithShape="0">
              <a:srgbClr val="EEECE1">
                <a:alpha val="50027"/>
              </a:srgbClr>
            </a:outerShdw>
          </a:effectLst>
        </p:spPr>
      </p:pic>
      <p:pic>
        <p:nvPicPr>
          <p:cNvPr id="32" name="Picture 31" descr="BinaryTree_gif.jpg"/>
          <p:cNvPicPr>
            <a:picLocks noChangeAspect="1"/>
          </p:cNvPicPr>
          <p:nvPr/>
        </p:nvPicPr>
        <p:blipFill>
          <a:blip r:embed="rId30" cstate="print"/>
          <a:stretch>
            <a:fillRect/>
          </a:stretch>
        </p:blipFill>
        <p:spPr>
          <a:xfrm>
            <a:off x="355023" y="4102917"/>
            <a:ext cx="1518227" cy="327461"/>
          </a:xfrm>
          <a:prstGeom prst="rect">
            <a:avLst/>
          </a:prstGeom>
        </p:spPr>
      </p:pic>
      <p:pic>
        <p:nvPicPr>
          <p:cNvPr id="33" name="Picture 33"/>
          <p:cNvPicPr>
            <a:picLocks noChangeAspect="1" noChangeArrowheads="1"/>
          </p:cNvPicPr>
          <p:nvPr/>
        </p:nvPicPr>
        <p:blipFill>
          <a:blip r:embed="rId31" cstate="print"/>
          <a:srcRect/>
          <a:stretch>
            <a:fillRect/>
          </a:stretch>
        </p:blipFill>
        <p:spPr bwMode="auto">
          <a:xfrm>
            <a:off x="4333580" y="4073766"/>
            <a:ext cx="1104900" cy="385763"/>
          </a:xfrm>
          <a:prstGeom prst="rect">
            <a:avLst/>
          </a:prstGeom>
          <a:noFill/>
          <a:ln w="9525">
            <a:noFill/>
            <a:round/>
            <a:headEnd/>
            <a:tailEnd/>
          </a:ln>
        </p:spPr>
      </p:pic>
      <p:pic>
        <p:nvPicPr>
          <p:cNvPr id="34" name="Picture 24"/>
          <p:cNvPicPr>
            <a:picLocks noChangeAspect="1" noChangeArrowheads="1"/>
          </p:cNvPicPr>
          <p:nvPr/>
        </p:nvPicPr>
        <p:blipFill>
          <a:blip r:embed="rId32" cstate="print"/>
          <a:srcRect/>
          <a:stretch>
            <a:fillRect/>
          </a:stretch>
        </p:blipFill>
        <p:spPr bwMode="auto">
          <a:xfrm>
            <a:off x="7598979" y="4712831"/>
            <a:ext cx="1143000" cy="323464"/>
          </a:xfrm>
          <a:prstGeom prst="rect">
            <a:avLst/>
          </a:prstGeom>
          <a:noFill/>
          <a:ln w="9525">
            <a:noFill/>
            <a:round/>
            <a:headEnd/>
            <a:tailEnd/>
          </a:ln>
        </p:spPr>
      </p:pic>
      <p:pic>
        <p:nvPicPr>
          <p:cNvPr id="35" name="Picture 34" descr="Sumimoto3M.gif"/>
          <p:cNvPicPr>
            <a:picLocks noChangeAspect="1"/>
          </p:cNvPicPr>
          <p:nvPr/>
        </p:nvPicPr>
        <p:blipFill>
          <a:blip r:embed="rId33" cstate="print"/>
          <a:stretch>
            <a:fillRect/>
          </a:stretch>
        </p:blipFill>
        <p:spPr>
          <a:xfrm>
            <a:off x="7814060" y="5537171"/>
            <a:ext cx="712839" cy="381000"/>
          </a:xfrm>
          <a:prstGeom prst="rect">
            <a:avLst/>
          </a:prstGeom>
        </p:spPr>
      </p:pic>
      <p:pic>
        <p:nvPicPr>
          <p:cNvPr id="36" name="Picture 35" descr="MobizTechnologies.jpg"/>
          <p:cNvPicPr>
            <a:picLocks noChangeAspect="1"/>
          </p:cNvPicPr>
          <p:nvPr/>
        </p:nvPicPr>
        <p:blipFill>
          <a:blip r:embed="rId34" cstate="print"/>
          <a:stretch>
            <a:fillRect/>
          </a:stretch>
        </p:blipFill>
        <p:spPr>
          <a:xfrm>
            <a:off x="7594063" y="2591283"/>
            <a:ext cx="1152833" cy="533400"/>
          </a:xfrm>
          <a:prstGeom prst="rect">
            <a:avLst/>
          </a:prstGeom>
        </p:spPr>
      </p:pic>
      <p:pic>
        <p:nvPicPr>
          <p:cNvPr id="37" name="Picture 36" descr="RIMS.jpg"/>
          <p:cNvPicPr>
            <a:picLocks noChangeAspect="1"/>
          </p:cNvPicPr>
          <p:nvPr/>
        </p:nvPicPr>
        <p:blipFill>
          <a:blip r:embed="rId35" cstate="print"/>
          <a:stretch>
            <a:fillRect/>
          </a:stretch>
        </p:blipFill>
        <p:spPr>
          <a:xfrm>
            <a:off x="2373034" y="5455093"/>
            <a:ext cx="1288496" cy="545157"/>
          </a:xfrm>
          <a:prstGeom prst="rect">
            <a:avLst/>
          </a:prstGeom>
        </p:spPr>
      </p:pic>
      <p:pic>
        <p:nvPicPr>
          <p:cNvPr id="38" name="Picture 37" descr="corp_id_large.gif"/>
          <p:cNvPicPr>
            <a:picLocks noChangeAspect="1"/>
          </p:cNvPicPr>
          <p:nvPr/>
        </p:nvPicPr>
        <p:blipFill>
          <a:blip r:embed="rId36" cstate="print"/>
          <a:stretch>
            <a:fillRect/>
          </a:stretch>
        </p:blipFill>
        <p:spPr>
          <a:xfrm>
            <a:off x="5938322" y="3961847"/>
            <a:ext cx="1152294" cy="609601"/>
          </a:xfrm>
          <a:prstGeom prst="rect">
            <a:avLst/>
          </a:prstGeom>
        </p:spPr>
      </p:pic>
      <p:pic>
        <p:nvPicPr>
          <p:cNvPr id="39" name="Picture 1"/>
          <p:cNvPicPr>
            <a:picLocks noChangeAspect="1" noChangeArrowheads="1"/>
          </p:cNvPicPr>
          <p:nvPr/>
        </p:nvPicPr>
        <p:blipFill>
          <a:blip r:embed="rId37" cstate="print"/>
          <a:srcRect/>
          <a:stretch>
            <a:fillRect/>
          </a:stretch>
        </p:blipFill>
        <p:spPr bwMode="auto">
          <a:xfrm>
            <a:off x="4372746" y="2559269"/>
            <a:ext cx="1026568" cy="597429"/>
          </a:xfrm>
          <a:prstGeom prst="rect">
            <a:avLst/>
          </a:prstGeom>
          <a:noFill/>
          <a:ln w="9525">
            <a:noFill/>
            <a:miter lim="800000"/>
            <a:headEnd/>
            <a:tailEnd/>
          </a:ln>
          <a:effectLst/>
        </p:spPr>
      </p:pic>
      <p:pic>
        <p:nvPicPr>
          <p:cNvPr id="40" name="Picture 39" descr="harvey nash.wmf"/>
          <p:cNvPicPr>
            <a:picLocks noChangeAspect="1"/>
          </p:cNvPicPr>
          <p:nvPr/>
        </p:nvPicPr>
        <p:blipFill>
          <a:blip r:embed="rId38"/>
          <a:stretch>
            <a:fillRect/>
          </a:stretch>
        </p:blipFill>
        <p:spPr>
          <a:xfrm>
            <a:off x="803180" y="4647929"/>
            <a:ext cx="621912" cy="453268"/>
          </a:xfrm>
          <a:prstGeom prst="rect">
            <a:avLst/>
          </a:prstGeom>
        </p:spPr>
      </p:pic>
      <p:pic>
        <p:nvPicPr>
          <p:cNvPr id="41" name="Picture 2" descr="Schroders">
            <a:hlinkClick r:id="rId39"/>
          </p:cNvPr>
          <p:cNvPicPr>
            <a:picLocks noChangeAspect="1" noChangeArrowheads="1"/>
          </p:cNvPicPr>
          <p:nvPr/>
        </p:nvPicPr>
        <p:blipFill>
          <a:blip r:embed="rId40"/>
          <a:srcRect/>
          <a:stretch>
            <a:fillRect/>
          </a:stretch>
        </p:blipFill>
        <p:spPr bwMode="auto">
          <a:xfrm>
            <a:off x="7447545" y="2145846"/>
            <a:ext cx="1445869" cy="249011"/>
          </a:xfrm>
          <a:prstGeom prst="rect">
            <a:avLst/>
          </a:prstGeom>
          <a:noFill/>
        </p:spPr>
      </p:pic>
      <p:pic>
        <p:nvPicPr>
          <p:cNvPr id="42" name="Picture 2" descr="http://www.crossgate.com/index.php?eID=tx_nawsecuredl&amp;u=0&amp;file=fileadmin/template/main/images/crossgate_logo.gif&amp;t=1316492228&amp;hash=350e7a7a2fb05834a3d9ee36e2507a14">
            <a:hlinkClick r:id="rId41"/>
          </p:cNvPr>
          <p:cNvPicPr>
            <a:picLocks noChangeAspect="1" noChangeArrowheads="1"/>
          </p:cNvPicPr>
          <p:nvPr/>
        </p:nvPicPr>
        <p:blipFill>
          <a:blip r:embed="rId42"/>
          <a:srcRect/>
          <a:stretch>
            <a:fillRect/>
          </a:stretch>
        </p:blipFill>
        <p:spPr bwMode="auto">
          <a:xfrm>
            <a:off x="2154465" y="4076918"/>
            <a:ext cx="1725635" cy="379459"/>
          </a:xfrm>
          <a:prstGeom prst="rect">
            <a:avLst/>
          </a:prstGeom>
          <a:noFill/>
        </p:spPr>
      </p:pic>
      <p:pic>
        <p:nvPicPr>
          <p:cNvPr id="44" name="Picture 43"/>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281445" y="2637320"/>
            <a:ext cx="1665383" cy="441326"/>
          </a:xfrm>
          <a:prstGeom prst="rect">
            <a:avLst/>
          </a:prstGeom>
        </p:spPr>
      </p:pic>
      <p:sp>
        <p:nvSpPr>
          <p:cNvPr id="47" name="Freeform 4"/>
          <p:cNvSpPr>
            <a:spLocks noChangeArrowheads="1"/>
          </p:cNvSpPr>
          <p:nvPr/>
        </p:nvSpPr>
        <p:spPr bwMode="auto">
          <a:xfrm>
            <a:off x="207963" y="5267960"/>
            <a:ext cx="8674100" cy="1588"/>
          </a:xfrm>
          <a:custGeom>
            <a:avLst/>
            <a:gdLst>
              <a:gd name="T0" fmla="*/ 0 w 24095"/>
              <a:gd name="T1" fmla="*/ 0 h 5"/>
              <a:gd name="T2" fmla="*/ 2147483647 w 24095"/>
              <a:gd name="T3" fmla="*/ 2147483647 h 5"/>
              <a:gd name="T4" fmla="*/ 0 w 24095"/>
              <a:gd name="T5" fmla="*/ 0 h 5"/>
              <a:gd name="T6" fmla="*/ 0 60000 65536"/>
              <a:gd name="T7" fmla="*/ 0 60000 65536"/>
              <a:gd name="T8" fmla="*/ 0 60000 65536"/>
              <a:gd name="T9" fmla="*/ 0 w 24095"/>
              <a:gd name="T10" fmla="*/ 0 h 5"/>
              <a:gd name="T11" fmla="*/ 24095 w 24095"/>
              <a:gd name="T12" fmla="*/ 5 h 5"/>
            </a:gdLst>
            <a:ahLst/>
            <a:cxnLst>
              <a:cxn ang="T6">
                <a:pos x="T0" y="T1"/>
              </a:cxn>
              <a:cxn ang="T7">
                <a:pos x="T2" y="T3"/>
              </a:cxn>
              <a:cxn ang="T8">
                <a:pos x="T4" y="T5"/>
              </a:cxn>
            </a:cxnLst>
            <a:rect l="T9" t="T10" r="T11" b="T12"/>
            <a:pathLst>
              <a:path w="24095" h="5">
                <a:moveTo>
                  <a:pt x="0" y="0"/>
                </a:moveTo>
                <a:lnTo>
                  <a:pt x="24094" y="4"/>
                </a:lnTo>
                <a:lnTo>
                  <a:pt x="0" y="0"/>
                </a:lnTo>
              </a:path>
            </a:pathLst>
          </a:custGeom>
          <a:solidFill>
            <a:srgbClr val="4F81BD"/>
          </a:solidFill>
          <a:ln w="9360">
            <a:solidFill>
              <a:srgbClr val="7F7F7F"/>
            </a:solidFill>
            <a:miter lim="800000"/>
            <a:headEnd/>
            <a:tailEnd/>
          </a:ln>
        </p:spPr>
        <p:txBody>
          <a:bodyPr wrap="none" anchor="ctr"/>
          <a:lstStyle/>
          <a:p>
            <a:pPr>
              <a:buClr>
                <a:srgbClr val="000000"/>
              </a:buClr>
              <a:buSzPct val="100000"/>
              <a:buFont typeface="Times New Roman" pitchFamily="18" charset="0"/>
              <a:buNone/>
            </a:pPr>
            <a:endParaRPr lang="en-US"/>
          </a:p>
        </p:txBody>
      </p:sp>
      <p:sp>
        <p:nvSpPr>
          <p:cNvPr id="45" name="TextBox 44"/>
          <p:cNvSpPr txBox="1"/>
          <p:nvPr/>
        </p:nvSpPr>
        <p:spPr>
          <a:xfrm>
            <a:off x="304800" y="806975"/>
            <a:ext cx="4572000" cy="369332"/>
          </a:xfrm>
          <a:prstGeom prst="rect">
            <a:avLst/>
          </a:prstGeom>
          <a:noFill/>
        </p:spPr>
        <p:txBody>
          <a:bodyPr wrap="square" rtlCol="0">
            <a:spAutoFit/>
          </a:bodyPr>
          <a:lstStyle/>
          <a:p>
            <a:r>
              <a:rPr lang="en-US" b="1" dirty="0" smtClean="0">
                <a:solidFill>
                  <a:schemeClr val="accent1">
                    <a:lumMod val="75000"/>
                  </a:schemeClr>
                </a:solidFill>
              </a:rPr>
              <a:t>Our Clients and Partners:</a:t>
            </a:r>
            <a:endParaRPr lang="en-SG" b="1" dirty="0" smtClean="0">
              <a:solidFill>
                <a:schemeClr val="accent1">
                  <a:lumMod val="75000"/>
                </a:schemeClr>
              </a:solidFill>
            </a:endParaRP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265036" y="2654621"/>
            <a:ext cx="2624328" cy="1788160"/>
          </a:xfrm>
          <a:prstGeom prst="round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3" name="Diagram 2"/>
          <p:cNvGraphicFramePr/>
          <p:nvPr>
            <p:extLst>
              <p:ext uri="{D42A27DB-BD31-4B8C-83A1-F6EECF244321}">
                <p14:modId xmlns:p14="http://schemas.microsoft.com/office/powerpoint/2010/main" val="625040899"/>
              </p:ext>
            </p:extLst>
          </p:nvPr>
        </p:nvGraphicFramePr>
        <p:xfrm>
          <a:off x="1168400" y="1219200"/>
          <a:ext cx="6817360" cy="4744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lstStyle/>
          <a:p>
            <a:r>
              <a:rPr lang="en-US" sz="3000" dirty="0" smtClean="0"/>
              <a:t>Professional Services from your trusted Partner</a:t>
            </a:r>
            <a:endParaRPr lang="en-US" sz="3000" dirty="0"/>
          </a:p>
        </p:txBody>
      </p:sp>
    </p:spTree>
    <p:extLst>
      <p:ext uri="{BB962C8B-B14F-4D97-AF65-F5344CB8AC3E}">
        <p14:creationId xmlns:p14="http://schemas.microsoft.com/office/powerpoint/2010/main" val="4272577939"/>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44035" name="Rectangle 3"/>
          <p:cNvSpPr>
            <a:spLocks noChangeArrowheads="1"/>
          </p:cNvSpPr>
          <p:nvPr/>
        </p:nvSpPr>
        <p:spPr bwMode="auto">
          <a:xfrm>
            <a:off x="0" y="1303338"/>
            <a:ext cx="9144000" cy="5499100"/>
          </a:xfrm>
          <a:prstGeom prst="rect">
            <a:avLst/>
          </a:prstGeom>
          <a:solidFill>
            <a:schemeClr val="bg1"/>
          </a:solidFill>
          <a:ln w="12700" algn="ctr">
            <a:noFill/>
            <a:round/>
            <a:headEnd/>
            <a:tailEnd/>
          </a:ln>
        </p:spPr>
        <p:txBody>
          <a:bodyPr lIns="90000" tIns="46800" rIns="90000" bIns="46800" anchor="ctr">
            <a:spAutoFit/>
          </a:bodyPr>
          <a:lstStyle/>
          <a:p>
            <a:endParaRPr lang="en-US"/>
          </a:p>
        </p:txBody>
      </p:sp>
      <p:sp>
        <p:nvSpPr>
          <p:cNvPr id="14" name="Round Diagonal Corner Rectangle 13"/>
          <p:cNvSpPr>
            <a:spLocks/>
          </p:cNvSpPr>
          <p:nvPr/>
        </p:nvSpPr>
        <p:spPr bwMode="auto">
          <a:xfrm>
            <a:off x="284163" y="1447800"/>
            <a:ext cx="2819400" cy="2971800"/>
          </a:xfrm>
          <a:custGeom>
            <a:avLst/>
            <a:gdLst>
              <a:gd name="T0" fmla="*/ 2819400 w 2819400"/>
              <a:gd name="T1" fmla="*/ 1562100 h 3124200"/>
              <a:gd name="T2" fmla="*/ 1409700 w 2819400"/>
              <a:gd name="T3" fmla="*/ 3124200 h 3124200"/>
              <a:gd name="T4" fmla="*/ 0 w 2819400"/>
              <a:gd name="T5" fmla="*/ 1562100 h 3124200"/>
              <a:gd name="T6" fmla="*/ 1409700 w 2819400"/>
              <a:gd name="T7" fmla="*/ 0 h 3124200"/>
              <a:gd name="T8" fmla="*/ 0 60000 65536"/>
              <a:gd name="T9" fmla="*/ 5898240 60000 65536"/>
              <a:gd name="T10" fmla="*/ 11796480 60000 65536"/>
              <a:gd name="T11" fmla="*/ 17694720 60000 65536"/>
              <a:gd name="T12" fmla="*/ 101331 w 2819400"/>
              <a:gd name="T13" fmla="*/ 101331 h 3124200"/>
              <a:gd name="T14" fmla="*/ 2718069 w 2819400"/>
              <a:gd name="T15" fmla="*/ 3022869 h 3124200"/>
            </a:gdLst>
            <a:ahLst/>
            <a:cxnLst>
              <a:cxn ang="T8">
                <a:pos x="T0" y="T1"/>
              </a:cxn>
              <a:cxn ang="T9">
                <a:pos x="T2" y="T3"/>
              </a:cxn>
              <a:cxn ang="T10">
                <a:pos x="T4" y="T5"/>
              </a:cxn>
              <a:cxn ang="T11">
                <a:pos x="T6" y="T7"/>
              </a:cxn>
            </a:cxnLst>
            <a:rect l="T12" t="T13" r="T14" b="T15"/>
            <a:pathLst>
              <a:path w="2819400" h="3124200">
                <a:moveTo>
                  <a:pt x="345969" y="0"/>
                </a:moveTo>
                <a:lnTo>
                  <a:pt x="2819400" y="0"/>
                </a:lnTo>
                <a:lnTo>
                  <a:pt x="2819400" y="2778231"/>
                </a:lnTo>
                <a:cubicBezTo>
                  <a:pt x="2819400" y="2969304"/>
                  <a:pt x="2664504" y="3124199"/>
                  <a:pt x="2473431" y="3124199"/>
                </a:cubicBezTo>
                <a:lnTo>
                  <a:pt x="0" y="3124200"/>
                </a:lnTo>
                <a:lnTo>
                  <a:pt x="0" y="345969"/>
                </a:lnTo>
                <a:lnTo>
                  <a:pt x="-1" y="345968"/>
                </a:lnTo>
                <a:cubicBezTo>
                  <a:pt x="0" y="154895"/>
                  <a:pt x="154895" y="0"/>
                  <a:pt x="345969" y="0"/>
                </a:cubicBezTo>
                <a:cubicBezTo>
                  <a:pt x="345969" y="-1"/>
                  <a:pt x="345969" y="0"/>
                  <a:pt x="345969" y="0"/>
                </a:cubicBezTo>
                <a:close/>
              </a:path>
            </a:pathLst>
          </a:custGeom>
          <a:solidFill>
            <a:srgbClr val="DAE0E6"/>
          </a:solidFill>
          <a:ln w="9525" cap="flat" cmpd="sng">
            <a:noFill/>
            <a:prstDash val="solid"/>
            <a:round/>
            <a:headEnd/>
            <a:tailEnd/>
          </a:ln>
          <a:effectLst>
            <a:outerShdw dist="23000" dir="5400000" rotWithShape="0">
              <a:srgbClr val="000000">
                <a:alpha val="34998"/>
              </a:srgbClr>
            </a:outerShdw>
          </a:effectLst>
        </p:spPr>
        <p:txBody>
          <a:bodyPr anchor="ctr"/>
          <a:lstStyle/>
          <a:p>
            <a:pPr>
              <a:defRPr/>
            </a:pPr>
            <a:endParaRPr lang="en-US" sz="1600">
              <a:latin typeface="Arial" pitchFamily="34" charset="0"/>
              <a:ea typeface="ＭＳ Ｐゴシック" charset="-128"/>
            </a:endParaRPr>
          </a:p>
        </p:txBody>
      </p:sp>
      <p:sp>
        <p:nvSpPr>
          <p:cNvPr id="32771" name="Title 1"/>
          <p:cNvSpPr>
            <a:spLocks noGrp="1"/>
          </p:cNvSpPr>
          <p:nvPr>
            <p:ph type="title"/>
          </p:nvPr>
        </p:nvSpPr>
        <p:spPr bwMode="auto">
          <a:ln>
            <a:miter lim="800000"/>
            <a:headEnd/>
            <a:tailEnd/>
          </a:ln>
        </p:spPr>
        <p:txBody>
          <a:bodyPr vert="horz" wrap="square" lIns="91440" tIns="45720" rIns="91440" bIns="45720" numCol="1" anchor="t" anchorCtr="0" compatLnSpc="1">
            <a:prstTxWarp prst="textNoShape">
              <a:avLst/>
            </a:prstTxWarp>
          </a:bodyPr>
          <a:lstStyle/>
          <a:p>
            <a:pPr>
              <a:defRPr/>
            </a:pPr>
            <a:r>
              <a:rPr lang="en-US" dirty="0" smtClean="0">
                <a:solidFill>
                  <a:schemeClr val="tx2">
                    <a:lumMod val="50000"/>
                    <a:lumOff val="50000"/>
                  </a:schemeClr>
                </a:solidFill>
                <a:latin typeface="Arial" pitchFamily="34" charset="0"/>
              </a:rPr>
              <a:t>Software Process</a:t>
            </a:r>
          </a:p>
        </p:txBody>
      </p:sp>
      <p:pic>
        <p:nvPicPr>
          <p:cNvPr id="44038" name="Picture 51" descr="project management 1.wmf"/>
          <p:cNvPicPr>
            <a:picLocks noChangeAspect="1"/>
          </p:cNvPicPr>
          <p:nvPr/>
        </p:nvPicPr>
        <p:blipFill>
          <a:blip r:embed="rId3"/>
          <a:srcRect/>
          <a:stretch>
            <a:fillRect/>
          </a:stretch>
        </p:blipFill>
        <p:spPr bwMode="auto">
          <a:xfrm>
            <a:off x="3352800" y="1447800"/>
            <a:ext cx="5370513" cy="3124200"/>
          </a:xfrm>
          <a:prstGeom prst="rect">
            <a:avLst/>
          </a:prstGeom>
          <a:noFill/>
          <a:ln w="9525">
            <a:noFill/>
            <a:miter lim="800000"/>
            <a:headEnd/>
            <a:tailEnd/>
          </a:ln>
        </p:spPr>
      </p:pic>
      <p:sp>
        <p:nvSpPr>
          <p:cNvPr id="44039" name="TextBox 7"/>
          <p:cNvSpPr txBox="1">
            <a:spLocks noChangeArrowheads="1"/>
          </p:cNvSpPr>
          <p:nvPr/>
        </p:nvSpPr>
        <p:spPr bwMode="auto">
          <a:xfrm>
            <a:off x="304800" y="1698625"/>
            <a:ext cx="2667000" cy="2503488"/>
          </a:xfrm>
          <a:prstGeom prst="rect">
            <a:avLst/>
          </a:prstGeom>
          <a:noFill/>
          <a:ln w="9525">
            <a:noFill/>
            <a:miter lim="800000"/>
            <a:headEnd/>
            <a:tailEnd/>
          </a:ln>
        </p:spPr>
        <p:txBody>
          <a:bodyPr lIns="0" rIns="0" anchor="ctr">
            <a:spAutoFit/>
          </a:bodyPr>
          <a:lstStyle/>
          <a:p>
            <a:pPr marL="401638" indent="-290513">
              <a:lnSpc>
                <a:spcPts val="1700"/>
              </a:lnSpc>
              <a:buClr>
                <a:srgbClr val="FFFFFF"/>
              </a:buClr>
              <a:buSzPct val="100000"/>
              <a:tabLst>
                <a:tab pos="2911475" algn="l"/>
                <a:tab pos="3825875" algn="l"/>
                <a:tab pos="4740275" algn="l"/>
                <a:tab pos="5654675" algn="l"/>
                <a:tab pos="6569075" algn="l"/>
                <a:tab pos="7483475" algn="l"/>
                <a:tab pos="8397875" algn="l"/>
                <a:tab pos="9312275" algn="l"/>
                <a:tab pos="10226675" algn="l"/>
              </a:tabLst>
            </a:pPr>
            <a:r>
              <a:rPr lang="en-US" sz="2000" b="1" dirty="0"/>
              <a:t>Our Quality</a:t>
            </a:r>
          </a:p>
          <a:p>
            <a:pPr marL="401638" indent="-290513">
              <a:lnSpc>
                <a:spcPts val="1700"/>
              </a:lnSpc>
              <a:buClr>
                <a:srgbClr val="FFFFFF"/>
              </a:buClr>
              <a:buSzPct val="100000"/>
              <a:tabLst>
                <a:tab pos="2911475" algn="l"/>
                <a:tab pos="3825875" algn="l"/>
                <a:tab pos="4740275" algn="l"/>
                <a:tab pos="5654675" algn="l"/>
                <a:tab pos="6569075" algn="l"/>
                <a:tab pos="7483475" algn="l"/>
                <a:tab pos="8397875" algn="l"/>
                <a:tab pos="9312275" algn="l"/>
                <a:tab pos="10226675" algn="l"/>
              </a:tabLst>
            </a:pPr>
            <a:endParaRPr lang="en-US" sz="1200" dirty="0"/>
          </a:p>
          <a:p>
            <a:pPr marL="401638" indent="-290513">
              <a:lnSpc>
                <a:spcPts val="1700"/>
              </a:lnSpc>
              <a:buSzPct val="100000"/>
              <a:buFont typeface="Wingdings" pitchFamily="2" charset="2"/>
              <a:buChar char="§"/>
              <a:tabLst>
                <a:tab pos="2911475" algn="l"/>
                <a:tab pos="3825875" algn="l"/>
                <a:tab pos="4740275" algn="l"/>
                <a:tab pos="5654675" algn="l"/>
                <a:tab pos="6569075" algn="l"/>
                <a:tab pos="7483475" algn="l"/>
                <a:tab pos="8397875" algn="l"/>
                <a:tab pos="9312275" algn="l"/>
                <a:tab pos="10226675" algn="l"/>
              </a:tabLst>
            </a:pPr>
            <a:r>
              <a:rPr lang="en-US" sz="1200" dirty="0"/>
              <a:t>Management System complies with international quality standards: </a:t>
            </a:r>
            <a:r>
              <a:rPr lang="en-US" sz="1200" b="1" dirty="0"/>
              <a:t>CMMI5, ISO 9001:2008.</a:t>
            </a:r>
          </a:p>
          <a:p>
            <a:pPr marL="401638" indent="-290513">
              <a:lnSpc>
                <a:spcPts val="1700"/>
              </a:lnSpc>
              <a:spcBef>
                <a:spcPts val="1800"/>
              </a:spcBef>
              <a:buSzPct val="100000"/>
              <a:buFont typeface="Wingdings" pitchFamily="2" charset="2"/>
              <a:buChar char="§"/>
              <a:tabLst>
                <a:tab pos="2911475" algn="l"/>
                <a:tab pos="3825875" algn="l"/>
                <a:tab pos="4740275" algn="l"/>
                <a:tab pos="5654675" algn="l"/>
                <a:tab pos="6569075" algn="l"/>
                <a:tab pos="7483475" algn="l"/>
                <a:tab pos="8397875" algn="l"/>
                <a:tab pos="9312275" algn="l"/>
                <a:tab pos="10226675" algn="l"/>
              </a:tabLst>
            </a:pPr>
            <a:r>
              <a:rPr lang="en-US" sz="1200" dirty="0"/>
              <a:t>Management Suite is a collection of internal tools for project management allowing customers to use remote access to track and manage projects.</a:t>
            </a:r>
            <a:endParaRPr lang="en-US" sz="1200" dirty="0">
              <a:solidFill>
                <a:schemeClr val="bg1"/>
              </a:solidFill>
            </a:endParaRPr>
          </a:p>
        </p:txBody>
      </p:sp>
      <p:sp>
        <p:nvSpPr>
          <p:cNvPr id="44040" name="Content Placeholder 12"/>
          <p:cNvSpPr txBox="1">
            <a:spLocks/>
          </p:cNvSpPr>
          <p:nvPr/>
        </p:nvSpPr>
        <p:spPr bwMode="auto">
          <a:xfrm>
            <a:off x="914400" y="4724400"/>
            <a:ext cx="7543800" cy="1828800"/>
          </a:xfrm>
          <a:prstGeom prst="rect">
            <a:avLst/>
          </a:prstGeom>
          <a:noFill/>
          <a:ln w="9525">
            <a:noFill/>
            <a:miter lim="800000"/>
            <a:headEnd/>
            <a:tailEnd/>
          </a:ln>
        </p:spPr>
        <p:txBody>
          <a:bodyPr/>
          <a:lstStyle/>
          <a:p>
            <a:pPr marL="228600" indent="-228600">
              <a:spcBef>
                <a:spcPts val="500"/>
              </a:spcBef>
              <a:buSzPct val="120000"/>
              <a:buFont typeface="Wingdings" pitchFamily="2" charset="2"/>
              <a:buChar char="§"/>
              <a:tabLst>
                <a:tab pos="798513" algn="l"/>
                <a:tab pos="1712913" algn="l"/>
                <a:tab pos="2627313" algn="l"/>
                <a:tab pos="3541713" algn="l"/>
                <a:tab pos="4456113" algn="l"/>
                <a:tab pos="5370513" algn="l"/>
                <a:tab pos="6284913" algn="l"/>
                <a:tab pos="7199313" algn="l"/>
                <a:tab pos="8113713" algn="l"/>
                <a:tab pos="9028113" algn="l"/>
                <a:tab pos="9942513" algn="l"/>
              </a:tabLst>
            </a:pPr>
            <a:r>
              <a:rPr lang="en-US" sz="1200" b="1">
                <a:solidFill>
                  <a:srgbClr val="0070C0"/>
                </a:solidFill>
              </a:rPr>
              <a:t>Timesheet: </a:t>
            </a:r>
            <a:r>
              <a:rPr lang="en-US" sz="1200"/>
              <a:t>for all project members to record their time and effort spent.</a:t>
            </a:r>
          </a:p>
          <a:p>
            <a:pPr marL="228600" indent="-228600">
              <a:spcBef>
                <a:spcPts val="1200"/>
              </a:spcBef>
              <a:buSzPct val="120000"/>
              <a:buFont typeface="Wingdings" pitchFamily="2" charset="2"/>
              <a:buChar char="§"/>
              <a:tabLst>
                <a:tab pos="798513" algn="l"/>
                <a:tab pos="1712913" algn="l"/>
                <a:tab pos="2627313" algn="l"/>
                <a:tab pos="3541713" algn="l"/>
                <a:tab pos="4456113" algn="l"/>
                <a:tab pos="5370513" algn="l"/>
                <a:tab pos="6284913" algn="l"/>
                <a:tab pos="7199313" algn="l"/>
                <a:tab pos="8113713" algn="l"/>
                <a:tab pos="9028113" algn="l"/>
                <a:tab pos="9942513" algn="l"/>
              </a:tabLst>
            </a:pPr>
            <a:r>
              <a:rPr lang="en-US" sz="1200" b="1">
                <a:solidFill>
                  <a:srgbClr val="0070C0"/>
                </a:solidFill>
              </a:rPr>
              <a:t>DMS (Defect Management System): </a:t>
            </a:r>
            <a:r>
              <a:rPr lang="en-US" sz="1200"/>
              <a:t>for QA people and project leaders to collect and manage defects raised to software products.</a:t>
            </a:r>
          </a:p>
          <a:p>
            <a:pPr marL="228600" indent="-228600">
              <a:spcBef>
                <a:spcPts val="1200"/>
              </a:spcBef>
              <a:buSzPct val="120000"/>
              <a:buFont typeface="Wingdings" pitchFamily="2" charset="2"/>
              <a:buChar char="§"/>
              <a:tabLst>
                <a:tab pos="798513" algn="l"/>
                <a:tab pos="1712913" algn="l"/>
                <a:tab pos="2627313" algn="l"/>
                <a:tab pos="3541713" algn="l"/>
                <a:tab pos="4456113" algn="l"/>
                <a:tab pos="5370513" algn="l"/>
                <a:tab pos="6284913" algn="l"/>
                <a:tab pos="7199313" algn="l"/>
                <a:tab pos="8113713" algn="l"/>
                <a:tab pos="9028113" algn="l"/>
                <a:tab pos="9942513" algn="l"/>
              </a:tabLst>
            </a:pPr>
            <a:r>
              <a:rPr lang="en-US" sz="1200" b="1">
                <a:solidFill>
                  <a:srgbClr val="0064FF"/>
                </a:solidFill>
              </a:rPr>
              <a:t>Fsoft Insight: </a:t>
            </a:r>
            <a:r>
              <a:rPr lang="en-US" sz="1200"/>
              <a:t>for project managers to plan, track and monitor projects. Effort and defect data from Timesheet and DMS is automatically linked to Fsoft Insight for quantitative management.</a:t>
            </a:r>
          </a:p>
          <a:p>
            <a:pPr marL="228600" indent="-228600">
              <a:spcBef>
                <a:spcPts val="1200"/>
              </a:spcBef>
              <a:buSzPct val="120000"/>
              <a:buFont typeface="Wingdings" pitchFamily="2" charset="2"/>
              <a:buChar char="§"/>
              <a:tabLst>
                <a:tab pos="798513" algn="l"/>
                <a:tab pos="1712913" algn="l"/>
                <a:tab pos="2627313" algn="l"/>
                <a:tab pos="3541713" algn="l"/>
                <a:tab pos="4456113" algn="l"/>
                <a:tab pos="5370513" algn="l"/>
                <a:tab pos="6284913" algn="l"/>
                <a:tab pos="7199313" algn="l"/>
                <a:tab pos="8113713" algn="l"/>
                <a:tab pos="9028113" algn="l"/>
                <a:tab pos="9942513" algn="l"/>
              </a:tabLst>
            </a:pPr>
            <a:r>
              <a:rPr lang="en-US" sz="1200" b="1">
                <a:solidFill>
                  <a:srgbClr val="0064FF"/>
                </a:solidFill>
              </a:rPr>
              <a:t>Dash Board: </a:t>
            </a:r>
            <a:r>
              <a:rPr lang="en-US" sz="1200"/>
              <a:t>for senior managers to overview the status of projects, and manage HR.</a:t>
            </a:r>
          </a:p>
        </p:txBody>
      </p:sp>
      <p:pic>
        <p:nvPicPr>
          <p:cNvPr id="44041" name="Picture 25" descr="dashboard.wmf"/>
          <p:cNvPicPr>
            <a:picLocks noChangeAspect="1"/>
          </p:cNvPicPr>
          <p:nvPr/>
        </p:nvPicPr>
        <p:blipFill>
          <a:blip r:embed="rId4"/>
          <a:srcRect/>
          <a:stretch>
            <a:fillRect/>
          </a:stretch>
        </p:blipFill>
        <p:spPr bwMode="auto">
          <a:xfrm>
            <a:off x="390525" y="6130925"/>
            <a:ext cx="434975" cy="447675"/>
          </a:xfrm>
          <a:prstGeom prst="rect">
            <a:avLst/>
          </a:prstGeom>
          <a:noFill/>
          <a:ln w="9525">
            <a:noFill/>
            <a:miter lim="800000"/>
            <a:headEnd/>
            <a:tailEnd/>
          </a:ln>
        </p:spPr>
      </p:pic>
      <p:pic>
        <p:nvPicPr>
          <p:cNvPr id="44042" name="Picture 27" descr="DMS.wmf"/>
          <p:cNvPicPr>
            <a:picLocks noChangeAspect="1"/>
          </p:cNvPicPr>
          <p:nvPr/>
        </p:nvPicPr>
        <p:blipFill>
          <a:blip r:embed="rId5"/>
          <a:srcRect/>
          <a:stretch>
            <a:fillRect/>
          </a:stretch>
        </p:blipFill>
        <p:spPr bwMode="auto">
          <a:xfrm>
            <a:off x="381000" y="5078413"/>
            <a:ext cx="409575" cy="381000"/>
          </a:xfrm>
          <a:prstGeom prst="rect">
            <a:avLst/>
          </a:prstGeom>
          <a:noFill/>
          <a:ln w="9525">
            <a:noFill/>
            <a:miter lim="800000"/>
            <a:headEnd/>
            <a:tailEnd/>
          </a:ln>
        </p:spPr>
      </p:pic>
      <p:pic>
        <p:nvPicPr>
          <p:cNvPr id="44043" name="Picture 28" descr="timesheet.wmf"/>
          <p:cNvPicPr>
            <a:picLocks noChangeAspect="1"/>
          </p:cNvPicPr>
          <p:nvPr/>
        </p:nvPicPr>
        <p:blipFill>
          <a:blip r:embed="rId6"/>
          <a:srcRect/>
          <a:stretch>
            <a:fillRect/>
          </a:stretch>
        </p:blipFill>
        <p:spPr bwMode="auto">
          <a:xfrm>
            <a:off x="401638" y="4637088"/>
            <a:ext cx="396875" cy="349250"/>
          </a:xfrm>
          <a:prstGeom prst="rect">
            <a:avLst/>
          </a:prstGeom>
          <a:noFill/>
          <a:ln w="9525">
            <a:noFill/>
            <a:miter lim="800000"/>
            <a:headEnd/>
            <a:tailEnd/>
          </a:ln>
        </p:spPr>
      </p:pic>
      <p:pic>
        <p:nvPicPr>
          <p:cNvPr id="44044" name="Picture 29" descr="Fsoft Insight.wmf"/>
          <p:cNvPicPr>
            <a:picLocks noChangeAspect="1"/>
          </p:cNvPicPr>
          <p:nvPr/>
        </p:nvPicPr>
        <p:blipFill>
          <a:blip r:embed="rId7"/>
          <a:srcRect/>
          <a:stretch>
            <a:fillRect/>
          </a:stretch>
        </p:blipFill>
        <p:spPr bwMode="auto">
          <a:xfrm>
            <a:off x="381000" y="5602288"/>
            <a:ext cx="609600" cy="450850"/>
          </a:xfrm>
          <a:prstGeom prst="rect">
            <a:avLst/>
          </a:prstGeom>
          <a:noFill/>
          <a:ln w="9525">
            <a:noFill/>
            <a:miter lim="800000"/>
            <a:headEnd/>
            <a:tailEnd/>
          </a:ln>
        </p:spPr>
      </p:pic>
      <p:pic>
        <p:nvPicPr>
          <p:cNvPr id="44045" name="Picture 12" descr="mocup nam dai.wmf"/>
          <p:cNvPicPr>
            <a:picLocks noChangeAspect="1"/>
          </p:cNvPicPr>
          <p:nvPr/>
        </p:nvPicPr>
        <p:blipFill>
          <a:blip r:embed="rId8"/>
          <a:srcRect/>
          <a:stretch>
            <a:fillRect/>
          </a:stretch>
        </p:blipFill>
        <p:spPr bwMode="auto">
          <a:xfrm>
            <a:off x="2752725" y="6467475"/>
            <a:ext cx="6400800" cy="407988"/>
          </a:xfrm>
          <a:prstGeom prst="rect">
            <a:avLst/>
          </a:prstGeom>
          <a:noFill/>
          <a:ln w="9525">
            <a:noFill/>
            <a:miter lim="800000"/>
            <a:headEnd/>
            <a:tailEnd/>
          </a:ln>
        </p:spPr>
      </p:pic>
      <p:sp>
        <p:nvSpPr>
          <p:cNvPr id="15" name="Footer Placeholder 4"/>
          <p:cNvSpPr txBox="1">
            <a:spLocks/>
          </p:cNvSpPr>
          <p:nvPr/>
        </p:nvSpPr>
        <p:spPr>
          <a:xfrm>
            <a:off x="5257800" y="6491288"/>
            <a:ext cx="2895600" cy="365125"/>
          </a:xfrm>
          <a:prstGeom prst="rect">
            <a:avLst/>
          </a:prstGeom>
        </p:spPr>
        <p:txBody>
          <a:bodyPr anchor="ctr"/>
          <a:lstStyle>
            <a:lvl1pPr algn="r">
              <a:defRPr sz="1000">
                <a:solidFill>
                  <a:schemeClr val="bg1"/>
                </a:solidFill>
                <a:latin typeface="Arial" pitchFamily="34" charset="0"/>
                <a:cs typeface="Arial" pitchFamily="34" charset="0"/>
              </a:defRPr>
            </a:lvl1pPr>
          </a:lstStyle>
          <a:p>
            <a:pPr fontAlgn="auto">
              <a:spcBef>
                <a:spcPts val="0"/>
              </a:spcBef>
              <a:spcAft>
                <a:spcPts val="0"/>
              </a:spcAft>
              <a:defRPr/>
            </a:pPr>
            <a:r>
              <a:rPr lang="en-US" sz="900" dirty="0" smtClean="0">
                <a:ea typeface="+mn-ea"/>
              </a:rPr>
              <a:t>© Copyright 2012 FPT Software</a:t>
            </a:r>
          </a:p>
        </p:txBody>
      </p:sp>
      <p:sp>
        <p:nvSpPr>
          <p:cNvPr id="44047" name="Slide Number Placeholder 5"/>
          <p:cNvSpPr txBox="1">
            <a:spLocks/>
          </p:cNvSpPr>
          <p:nvPr/>
        </p:nvSpPr>
        <p:spPr bwMode="auto">
          <a:xfrm>
            <a:off x="8153400" y="6491288"/>
            <a:ext cx="533400" cy="365125"/>
          </a:xfrm>
          <a:prstGeom prst="rect">
            <a:avLst/>
          </a:prstGeom>
          <a:noFill/>
          <a:ln w="9525">
            <a:noFill/>
            <a:miter lim="800000"/>
            <a:headEnd/>
            <a:tailEnd/>
          </a:ln>
        </p:spPr>
        <p:txBody>
          <a:bodyPr anchor="ctr"/>
          <a:lstStyle/>
          <a:p>
            <a:pPr algn="r"/>
            <a:fld id="{3132BFCD-260C-4F48-B996-F9037CB5FF3C}" type="slidenum">
              <a:rPr lang="en-US" sz="900">
                <a:solidFill>
                  <a:schemeClr val="bg1"/>
                </a:solidFill>
              </a:rPr>
              <a:pPr algn="r"/>
              <a:t>28</a:t>
            </a:fld>
            <a:endParaRPr lang="en-US" sz="900">
              <a:solidFill>
                <a:schemeClr val="bg1"/>
              </a:solidFill>
            </a:endParaRPr>
          </a:p>
        </p:txBody>
      </p:sp>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45059" name="Rectangle 3"/>
          <p:cNvSpPr>
            <a:spLocks noChangeArrowheads="1"/>
          </p:cNvSpPr>
          <p:nvPr/>
        </p:nvSpPr>
        <p:spPr bwMode="auto">
          <a:xfrm>
            <a:off x="0" y="1303338"/>
            <a:ext cx="9144000" cy="5499100"/>
          </a:xfrm>
          <a:prstGeom prst="rect">
            <a:avLst/>
          </a:prstGeom>
          <a:solidFill>
            <a:schemeClr val="bg1"/>
          </a:solidFill>
          <a:ln w="12700" algn="ctr">
            <a:noFill/>
            <a:round/>
            <a:headEnd/>
            <a:tailEnd/>
          </a:ln>
        </p:spPr>
        <p:txBody>
          <a:bodyPr lIns="90000" tIns="46800" rIns="90000" bIns="46800" anchor="ctr">
            <a:spAutoFit/>
          </a:bodyPr>
          <a:lstStyle/>
          <a:p>
            <a:endParaRPr lang="en-US"/>
          </a:p>
        </p:txBody>
      </p:sp>
      <p:sp>
        <p:nvSpPr>
          <p:cNvPr id="33795" name="Title 1"/>
          <p:cNvSpPr>
            <a:spLocks noGrp="1"/>
          </p:cNvSpPr>
          <p:nvPr>
            <p:ph type="title"/>
          </p:nvPr>
        </p:nvSpPr>
        <p:spPr bwMode="auto">
          <a:ln>
            <a:miter lim="800000"/>
            <a:headEnd/>
            <a:tailEnd/>
          </a:ln>
        </p:spPr>
        <p:txBody>
          <a:bodyPr vert="horz" wrap="square" lIns="91440" tIns="45720" rIns="91440" bIns="45720" numCol="1" anchor="t" anchorCtr="0" compatLnSpc="1">
            <a:prstTxWarp prst="textNoShape">
              <a:avLst/>
            </a:prstTxWarp>
          </a:bodyPr>
          <a:lstStyle/>
          <a:p>
            <a:pPr>
              <a:defRPr/>
            </a:pPr>
            <a:r>
              <a:rPr lang="en-US" dirty="0" smtClean="0">
                <a:solidFill>
                  <a:schemeClr val="tx2">
                    <a:lumMod val="50000"/>
                    <a:lumOff val="50000"/>
                  </a:schemeClr>
                </a:solidFill>
                <a:latin typeface="Arial" pitchFamily="34" charset="0"/>
              </a:rPr>
              <a:t>Our people</a:t>
            </a:r>
          </a:p>
        </p:txBody>
      </p:sp>
      <p:pic>
        <p:nvPicPr>
          <p:cNvPr id="45061" name="Picture 1"/>
          <p:cNvPicPr>
            <a:picLocks noChangeAspect="1" noChangeArrowheads="1"/>
          </p:cNvPicPr>
          <p:nvPr/>
        </p:nvPicPr>
        <p:blipFill>
          <a:blip r:embed="rId3"/>
          <a:srcRect/>
          <a:stretch>
            <a:fillRect/>
          </a:stretch>
        </p:blipFill>
        <p:spPr bwMode="auto">
          <a:xfrm>
            <a:off x="685800" y="2790825"/>
            <a:ext cx="7802563" cy="3533775"/>
          </a:xfrm>
          <a:prstGeom prst="rect">
            <a:avLst/>
          </a:prstGeom>
          <a:noFill/>
          <a:ln w="9525">
            <a:noFill/>
            <a:round/>
            <a:headEnd/>
            <a:tailEnd/>
          </a:ln>
        </p:spPr>
      </p:pic>
      <p:sp>
        <p:nvSpPr>
          <p:cNvPr id="7" name="Text Box 4"/>
          <p:cNvSpPr txBox="1">
            <a:spLocks noChangeArrowheads="1"/>
          </p:cNvSpPr>
          <p:nvPr/>
        </p:nvSpPr>
        <p:spPr bwMode="auto">
          <a:xfrm>
            <a:off x="2257425" y="2771775"/>
            <a:ext cx="1066800" cy="255588"/>
          </a:xfrm>
          <a:prstGeom prst="rect">
            <a:avLst/>
          </a:prstGeom>
          <a:noFill/>
          <a:ln w="9525">
            <a:noFill/>
            <a:round/>
            <a:headEnd/>
            <a:tailEnd/>
          </a:ln>
        </p:spPr>
        <p:txBody>
          <a:bodyPr lIns="90000" tIns="46800" rIns="90000" bIns="46800">
            <a:spAutoFit/>
          </a:bodyPr>
          <a:lstStyle/>
          <a:p>
            <a:pPr>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050" b="1">
                <a:solidFill>
                  <a:srgbClr val="000000"/>
                </a:solidFill>
                <a:latin typeface="Arial" pitchFamily="34" charset="0"/>
                <a:ea typeface="+mn-ea"/>
              </a:rPr>
              <a:t>FPT Software</a:t>
            </a:r>
          </a:p>
        </p:txBody>
      </p:sp>
      <p:sp>
        <p:nvSpPr>
          <p:cNvPr id="45063" name="Text Box 5"/>
          <p:cNvSpPr txBox="1">
            <a:spLocks noChangeArrowheads="1"/>
          </p:cNvSpPr>
          <p:nvPr/>
        </p:nvSpPr>
        <p:spPr bwMode="auto">
          <a:xfrm>
            <a:off x="4540250" y="3629025"/>
            <a:ext cx="962025" cy="401638"/>
          </a:xfrm>
          <a:prstGeom prst="rect">
            <a:avLst/>
          </a:prstGeom>
          <a:noFill/>
          <a:ln w="9525">
            <a:noFill/>
            <a:round/>
            <a:headEnd/>
            <a:tailEnd/>
          </a:ln>
        </p:spPr>
        <p:txBody>
          <a:bodyPr lIns="90000" tIns="46800" rIns="90000" bIns="46800">
            <a:spAutoFit/>
          </a:bodyPr>
          <a:lstStyle/>
          <a:p>
            <a:pPr algn="ctr">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000" b="1">
                <a:solidFill>
                  <a:srgbClr val="000000"/>
                </a:solidFill>
              </a:rPr>
              <a:t>OPERATION </a:t>
            </a:r>
          </a:p>
          <a:p>
            <a:pPr algn="ctr">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000" b="1">
                <a:solidFill>
                  <a:srgbClr val="000000"/>
                </a:solidFill>
              </a:rPr>
              <a:t>GROUP</a:t>
            </a:r>
          </a:p>
        </p:txBody>
      </p:sp>
      <p:sp>
        <p:nvSpPr>
          <p:cNvPr id="45064" name="Text Box 6"/>
          <p:cNvSpPr txBox="1">
            <a:spLocks noChangeArrowheads="1"/>
          </p:cNvSpPr>
          <p:nvPr/>
        </p:nvSpPr>
        <p:spPr bwMode="auto">
          <a:xfrm>
            <a:off x="5867400" y="4646613"/>
            <a:ext cx="838200" cy="247650"/>
          </a:xfrm>
          <a:prstGeom prst="rect">
            <a:avLst/>
          </a:prstGeom>
          <a:noFill/>
          <a:ln w="9525">
            <a:noFill/>
            <a:round/>
            <a:headEnd/>
            <a:tailEnd/>
          </a:ln>
        </p:spPr>
        <p:txBody>
          <a:bodyPr lIns="90000" tIns="46800" rIns="90000" bIns="46800">
            <a:spAutoFit/>
          </a:bodyPr>
          <a:lstStyle/>
          <a:p>
            <a:pPr algn="ctr">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000" b="1">
                <a:solidFill>
                  <a:srgbClr val="000000"/>
                </a:solidFill>
              </a:rPr>
              <a:t>PROJECT</a:t>
            </a:r>
          </a:p>
        </p:txBody>
      </p:sp>
      <p:sp>
        <p:nvSpPr>
          <p:cNvPr id="45065" name="Text Box 7"/>
          <p:cNvSpPr txBox="1">
            <a:spLocks noChangeArrowheads="1"/>
          </p:cNvSpPr>
          <p:nvPr/>
        </p:nvSpPr>
        <p:spPr bwMode="auto">
          <a:xfrm>
            <a:off x="7162800" y="4627563"/>
            <a:ext cx="1295400" cy="401637"/>
          </a:xfrm>
          <a:prstGeom prst="rect">
            <a:avLst/>
          </a:prstGeom>
          <a:noFill/>
          <a:ln w="9525">
            <a:noFill/>
            <a:round/>
            <a:headEnd/>
            <a:tailEnd/>
          </a:ln>
        </p:spPr>
        <p:txBody>
          <a:bodyPr lIns="90000" tIns="46800" rIns="90000" bIns="46800">
            <a:spAutoFit/>
          </a:bodyPr>
          <a:lstStyle/>
          <a:p>
            <a:pPr algn="ctr">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000" b="1">
                <a:solidFill>
                  <a:srgbClr val="000000"/>
                </a:solidFill>
              </a:rPr>
              <a:t>PROJECT COMPLETED</a:t>
            </a:r>
          </a:p>
        </p:txBody>
      </p:sp>
      <p:sp>
        <p:nvSpPr>
          <p:cNvPr id="45066" name="Text Box 9"/>
          <p:cNvSpPr txBox="1">
            <a:spLocks noChangeArrowheads="1"/>
          </p:cNvSpPr>
          <p:nvPr/>
        </p:nvSpPr>
        <p:spPr bwMode="auto">
          <a:xfrm>
            <a:off x="7315200" y="5762625"/>
            <a:ext cx="1447800" cy="247650"/>
          </a:xfrm>
          <a:prstGeom prst="rect">
            <a:avLst/>
          </a:prstGeom>
          <a:noFill/>
          <a:ln w="9525">
            <a:noFill/>
            <a:round/>
            <a:headEnd/>
            <a:tailEnd/>
          </a:ln>
        </p:spPr>
        <p:txBody>
          <a:bodyPr lIns="90000" tIns="46800" rIns="90000" bIns="46800">
            <a:spAutoFit/>
          </a:bodyPr>
          <a:lstStyle/>
          <a:p>
            <a:pPr>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000" b="1">
                <a:solidFill>
                  <a:srgbClr val="000000"/>
                </a:solidFill>
              </a:rPr>
              <a:t>Update new skills</a:t>
            </a:r>
          </a:p>
        </p:txBody>
      </p:sp>
      <p:sp>
        <p:nvSpPr>
          <p:cNvPr id="45067" name="Text Box 10"/>
          <p:cNvSpPr txBox="1">
            <a:spLocks noChangeArrowheads="1"/>
          </p:cNvSpPr>
          <p:nvPr/>
        </p:nvSpPr>
        <p:spPr bwMode="auto">
          <a:xfrm>
            <a:off x="4760913" y="5686425"/>
            <a:ext cx="725487" cy="401638"/>
          </a:xfrm>
          <a:prstGeom prst="rect">
            <a:avLst/>
          </a:prstGeom>
          <a:noFill/>
          <a:ln w="9525">
            <a:noFill/>
            <a:round/>
            <a:headEnd/>
            <a:tailEnd/>
          </a:ln>
        </p:spPr>
        <p:txBody>
          <a:bodyPr lIns="90000" tIns="46800" rIns="90000" bIns="46800">
            <a:spAutoFit/>
          </a:bodyPr>
          <a:lstStyle/>
          <a:p>
            <a:pPr algn="ctr">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000" b="1">
                <a:solidFill>
                  <a:srgbClr val="000000"/>
                </a:solidFill>
              </a:rPr>
              <a:t>Training Center</a:t>
            </a:r>
          </a:p>
        </p:txBody>
      </p:sp>
      <p:sp>
        <p:nvSpPr>
          <p:cNvPr id="45068" name="Text Box 11"/>
          <p:cNvSpPr txBox="1">
            <a:spLocks noChangeArrowheads="1"/>
          </p:cNvSpPr>
          <p:nvPr/>
        </p:nvSpPr>
        <p:spPr bwMode="auto">
          <a:xfrm>
            <a:off x="3505200" y="4533900"/>
            <a:ext cx="762000" cy="247650"/>
          </a:xfrm>
          <a:prstGeom prst="rect">
            <a:avLst/>
          </a:prstGeom>
          <a:noFill/>
          <a:ln w="9525">
            <a:noFill/>
            <a:round/>
            <a:headEnd/>
            <a:tailEnd/>
          </a:ln>
        </p:spPr>
        <p:txBody>
          <a:bodyPr lIns="90000" tIns="46800" rIns="90000" bIns="46800">
            <a:spAutoFit/>
          </a:bodyPr>
          <a:lstStyle/>
          <a:p>
            <a:pPr algn="ctr">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000" b="1">
                <a:solidFill>
                  <a:srgbClr val="000000"/>
                </a:solidFill>
              </a:rPr>
              <a:t>Day One</a:t>
            </a:r>
          </a:p>
        </p:txBody>
      </p:sp>
      <p:sp>
        <p:nvSpPr>
          <p:cNvPr id="45069" name="Text Box 12"/>
          <p:cNvSpPr txBox="1">
            <a:spLocks noChangeArrowheads="1"/>
          </p:cNvSpPr>
          <p:nvPr/>
        </p:nvSpPr>
        <p:spPr bwMode="auto">
          <a:xfrm>
            <a:off x="2209800" y="4829175"/>
            <a:ext cx="1447800" cy="401638"/>
          </a:xfrm>
          <a:prstGeom prst="rect">
            <a:avLst/>
          </a:prstGeom>
          <a:noFill/>
          <a:ln w="9525">
            <a:noFill/>
            <a:round/>
            <a:headEnd/>
            <a:tailEnd/>
          </a:ln>
        </p:spPr>
        <p:txBody>
          <a:bodyPr lIns="90000" tIns="46800" rIns="90000" bIns="46800">
            <a:spAutoFit/>
          </a:bodyPr>
          <a:lstStyle/>
          <a:p>
            <a:pPr algn="ctr">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000" b="1">
                <a:solidFill>
                  <a:srgbClr val="000000"/>
                </a:solidFill>
              </a:rPr>
              <a:t>3 month Training </a:t>
            </a:r>
          </a:p>
          <a:p>
            <a:pPr algn="ctr">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000" b="1">
              <a:solidFill>
                <a:srgbClr val="000000"/>
              </a:solidFill>
            </a:endParaRPr>
          </a:p>
        </p:txBody>
      </p:sp>
      <p:sp>
        <p:nvSpPr>
          <p:cNvPr id="45070" name="Text Box 13"/>
          <p:cNvSpPr txBox="1">
            <a:spLocks noChangeArrowheads="1"/>
          </p:cNvSpPr>
          <p:nvPr/>
        </p:nvSpPr>
        <p:spPr bwMode="auto">
          <a:xfrm>
            <a:off x="2295525" y="3733800"/>
            <a:ext cx="1295400" cy="555625"/>
          </a:xfrm>
          <a:prstGeom prst="rect">
            <a:avLst/>
          </a:prstGeom>
          <a:noFill/>
          <a:ln w="9525">
            <a:noFill/>
            <a:round/>
            <a:headEnd/>
            <a:tailEnd/>
          </a:ln>
        </p:spPr>
        <p:txBody>
          <a:bodyPr lIns="90000" tIns="46800" rIns="90000" bIns="46800">
            <a:spAutoFit/>
          </a:bodyPr>
          <a:lstStyle/>
          <a:p>
            <a:pPr algn="ctr">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000" b="1">
                <a:solidFill>
                  <a:srgbClr val="000000"/>
                </a:solidFill>
              </a:rPr>
              <a:t>6 month Internship </a:t>
            </a:r>
          </a:p>
          <a:p>
            <a:pPr algn="ctr">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000" b="1">
                <a:solidFill>
                  <a:srgbClr val="000000"/>
                </a:solidFill>
              </a:rPr>
              <a:t>Program</a:t>
            </a:r>
          </a:p>
        </p:txBody>
      </p:sp>
      <p:sp>
        <p:nvSpPr>
          <p:cNvPr id="45071" name="Text Box 14"/>
          <p:cNvSpPr txBox="1">
            <a:spLocks noChangeArrowheads="1"/>
          </p:cNvSpPr>
          <p:nvPr/>
        </p:nvSpPr>
        <p:spPr bwMode="auto">
          <a:xfrm>
            <a:off x="571500" y="2781300"/>
            <a:ext cx="1714500" cy="247650"/>
          </a:xfrm>
          <a:prstGeom prst="rect">
            <a:avLst/>
          </a:prstGeom>
          <a:noFill/>
          <a:ln w="9525">
            <a:noFill/>
            <a:round/>
            <a:headEnd/>
            <a:tailEnd/>
          </a:ln>
        </p:spPr>
        <p:txBody>
          <a:bodyPr lIns="90000" tIns="46800" rIns="90000" bIns="46800">
            <a:spAutoFit/>
          </a:bodyPr>
          <a:lstStyle/>
          <a:p>
            <a:pPr algn="ctr">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000" b="1">
                <a:solidFill>
                  <a:srgbClr val="000000"/>
                </a:solidFill>
              </a:rPr>
              <a:t>Our talent comes from</a:t>
            </a:r>
          </a:p>
        </p:txBody>
      </p:sp>
      <p:sp>
        <p:nvSpPr>
          <p:cNvPr id="45072" name="Text Box 15"/>
          <p:cNvSpPr txBox="1">
            <a:spLocks noChangeArrowheads="1"/>
          </p:cNvSpPr>
          <p:nvPr/>
        </p:nvSpPr>
        <p:spPr bwMode="auto">
          <a:xfrm>
            <a:off x="762000" y="3781425"/>
            <a:ext cx="1390650" cy="1479550"/>
          </a:xfrm>
          <a:prstGeom prst="rect">
            <a:avLst/>
          </a:prstGeom>
          <a:noFill/>
          <a:ln w="9525">
            <a:noFill/>
            <a:round/>
            <a:headEnd/>
            <a:tailEnd/>
          </a:ln>
        </p:spPr>
        <p:txBody>
          <a:bodyPr lIns="90000" tIns="46800" rIns="90000" bIns="46800">
            <a:spAutoFit/>
          </a:bodyPr>
          <a:lstStyle/>
          <a:p>
            <a:pPr>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000"/>
              <a:t>Universities across the nation, including: </a:t>
            </a:r>
          </a:p>
          <a:p>
            <a:pPr>
              <a:buClr>
                <a:srgbClr val="FF0000"/>
              </a:buClr>
              <a:buSzPct val="100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000"/>
              <a:t>Top IT universities   	in Vietnam</a:t>
            </a:r>
          </a:p>
          <a:p>
            <a:pPr>
              <a:buClr>
                <a:srgbClr val="FF0000"/>
              </a:buClr>
              <a:buSzPct val="100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000"/>
              <a:t>FPT University</a:t>
            </a:r>
          </a:p>
          <a:p>
            <a:pPr>
              <a:buClr>
                <a:srgbClr val="FF0000"/>
              </a:buClr>
              <a:buSzPct val="100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000"/>
              <a:t>FPT Aptech</a:t>
            </a:r>
          </a:p>
          <a:p>
            <a:pPr>
              <a:buClr>
                <a:srgbClr val="FF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000"/>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000"/>
              <a:t>and Overseas universities</a:t>
            </a:r>
          </a:p>
        </p:txBody>
      </p:sp>
      <p:sp>
        <p:nvSpPr>
          <p:cNvPr id="45073" name="Text Box 16"/>
          <p:cNvSpPr txBox="1">
            <a:spLocks noChangeArrowheads="1"/>
          </p:cNvSpPr>
          <p:nvPr/>
        </p:nvSpPr>
        <p:spPr bwMode="auto">
          <a:xfrm>
            <a:off x="609600" y="5924550"/>
            <a:ext cx="1600200" cy="247650"/>
          </a:xfrm>
          <a:prstGeom prst="rect">
            <a:avLst/>
          </a:prstGeom>
          <a:noFill/>
          <a:ln w="9525">
            <a:noFill/>
            <a:round/>
            <a:headEnd/>
            <a:tailEnd/>
          </a:ln>
        </p:spPr>
        <p:txBody>
          <a:bodyPr lIns="90000" tIns="46800" rIns="90000" bIns="46800">
            <a:spAutoFit/>
          </a:bodyPr>
          <a:lstStyle/>
          <a:p>
            <a:pPr algn="ctr">
              <a:buClr>
                <a:srgbClr val="FF0000"/>
              </a:buClr>
              <a:buSzPct val="100000"/>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000"/>
              <a:t> High profile candidates</a:t>
            </a:r>
          </a:p>
        </p:txBody>
      </p:sp>
      <p:sp>
        <p:nvSpPr>
          <p:cNvPr id="45074" name="Text Box 17"/>
          <p:cNvSpPr txBox="1">
            <a:spLocks noChangeArrowheads="1"/>
          </p:cNvSpPr>
          <p:nvPr/>
        </p:nvSpPr>
        <p:spPr bwMode="auto">
          <a:xfrm>
            <a:off x="5867400" y="2981325"/>
            <a:ext cx="1905000" cy="247650"/>
          </a:xfrm>
          <a:prstGeom prst="rect">
            <a:avLst/>
          </a:prstGeom>
          <a:noFill/>
          <a:ln w="9525">
            <a:noFill/>
            <a:round/>
            <a:headEnd/>
            <a:tailEnd/>
          </a:ln>
        </p:spPr>
        <p:txBody>
          <a:bodyPr lIns="90000" tIns="46800" rIns="90000" bIns="46800">
            <a:spAutoFit/>
          </a:bodyPr>
          <a:lstStyle/>
          <a:p>
            <a:pPr>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000" b="1">
                <a:solidFill>
                  <a:srgbClr val="000000"/>
                </a:solidFill>
              </a:rPr>
              <a:t>Qualified for new project</a:t>
            </a:r>
          </a:p>
        </p:txBody>
      </p:sp>
      <p:sp>
        <p:nvSpPr>
          <p:cNvPr id="45075" name="Text Box 18"/>
          <p:cNvSpPr txBox="1">
            <a:spLocks noChangeArrowheads="1"/>
          </p:cNvSpPr>
          <p:nvPr/>
        </p:nvSpPr>
        <p:spPr bwMode="auto">
          <a:xfrm>
            <a:off x="5486400" y="5013325"/>
            <a:ext cx="2209800" cy="1171575"/>
          </a:xfrm>
          <a:prstGeom prst="rect">
            <a:avLst/>
          </a:prstGeom>
          <a:noFill/>
          <a:ln w="9525">
            <a:noFill/>
            <a:round/>
            <a:headEnd/>
            <a:tailEnd/>
          </a:ln>
        </p:spPr>
        <p:txBody>
          <a:bodyPr lIns="90000" tIns="46800" rIns="90000" bIns="46800">
            <a:spAutoFit/>
          </a:bodyPr>
          <a:lstStyle/>
          <a:p>
            <a:pPr marL="112713" indent="-112713">
              <a:buClr>
                <a:srgbClr val="FF0000"/>
              </a:buClr>
              <a:buSzPct val="100000"/>
              <a:buFont typeface="Wingdings" pitchFamily="2" charset="2"/>
              <a:buChar char=""/>
              <a:tabLst>
                <a:tab pos="112713" algn="l"/>
                <a:tab pos="1027113" algn="l"/>
                <a:tab pos="1941513" algn="l"/>
                <a:tab pos="2855913" algn="l"/>
                <a:tab pos="3770313" algn="l"/>
                <a:tab pos="4684713" algn="l"/>
                <a:tab pos="5599113" algn="l"/>
                <a:tab pos="6513513" algn="l"/>
                <a:tab pos="7427913" algn="l"/>
                <a:tab pos="8342313" algn="l"/>
                <a:tab pos="9256713" algn="l"/>
                <a:tab pos="10171113" algn="l"/>
              </a:tabLst>
            </a:pPr>
            <a:r>
              <a:rPr lang="en-US" sz="1000">
                <a:solidFill>
                  <a:srgbClr val="000000"/>
                </a:solidFill>
              </a:rPr>
              <a:t>Update new Technologies</a:t>
            </a:r>
          </a:p>
          <a:p>
            <a:pPr marL="112713" indent="-112713">
              <a:buClr>
                <a:srgbClr val="FF0000"/>
              </a:buClr>
              <a:buSzPct val="100000"/>
              <a:buFont typeface="Wingdings" pitchFamily="2" charset="2"/>
              <a:buChar char=""/>
              <a:tabLst>
                <a:tab pos="112713" algn="l"/>
                <a:tab pos="1027113" algn="l"/>
                <a:tab pos="1941513" algn="l"/>
                <a:tab pos="2855913" algn="l"/>
                <a:tab pos="3770313" algn="l"/>
                <a:tab pos="4684713" algn="l"/>
                <a:tab pos="5599113" algn="l"/>
                <a:tab pos="6513513" algn="l"/>
                <a:tab pos="7427913" algn="l"/>
                <a:tab pos="8342313" algn="l"/>
                <a:tab pos="9256713" algn="l"/>
                <a:tab pos="10171113" algn="l"/>
              </a:tabLst>
            </a:pPr>
            <a:r>
              <a:rPr lang="en-US" sz="1000">
                <a:solidFill>
                  <a:srgbClr val="000000"/>
                </a:solidFill>
              </a:rPr>
              <a:t>Advanced software process courses</a:t>
            </a:r>
          </a:p>
          <a:p>
            <a:pPr marL="112713" indent="-112713">
              <a:buClr>
                <a:srgbClr val="FF0000"/>
              </a:buClr>
              <a:buSzPct val="100000"/>
              <a:buFont typeface="Wingdings" pitchFamily="2" charset="2"/>
              <a:buChar char=""/>
              <a:tabLst>
                <a:tab pos="112713" algn="l"/>
                <a:tab pos="1027113" algn="l"/>
                <a:tab pos="1941513" algn="l"/>
                <a:tab pos="2855913" algn="l"/>
                <a:tab pos="3770313" algn="l"/>
                <a:tab pos="4684713" algn="l"/>
                <a:tab pos="5599113" algn="l"/>
                <a:tab pos="6513513" algn="l"/>
                <a:tab pos="7427913" algn="l"/>
                <a:tab pos="8342313" algn="l"/>
                <a:tab pos="9256713" algn="l"/>
                <a:tab pos="10171113" algn="l"/>
              </a:tabLst>
            </a:pPr>
            <a:r>
              <a:rPr lang="en-US" sz="1000">
                <a:solidFill>
                  <a:srgbClr val="000000"/>
                </a:solidFill>
              </a:rPr>
              <a:t>Wider range of development technologies</a:t>
            </a:r>
          </a:p>
          <a:p>
            <a:pPr marL="112713" indent="-112713">
              <a:buClr>
                <a:srgbClr val="FF0000"/>
              </a:buClr>
              <a:buSzPct val="100000"/>
              <a:buFont typeface="Wingdings" pitchFamily="2" charset="2"/>
              <a:buChar char=""/>
              <a:tabLst>
                <a:tab pos="112713" algn="l"/>
                <a:tab pos="1027113" algn="l"/>
                <a:tab pos="1941513" algn="l"/>
                <a:tab pos="2855913" algn="l"/>
                <a:tab pos="3770313" algn="l"/>
                <a:tab pos="4684713" algn="l"/>
                <a:tab pos="5599113" algn="l"/>
                <a:tab pos="6513513" algn="l"/>
                <a:tab pos="7427913" algn="l"/>
                <a:tab pos="8342313" algn="l"/>
                <a:tab pos="9256713" algn="l"/>
                <a:tab pos="10171113" algn="l"/>
              </a:tabLst>
            </a:pPr>
            <a:r>
              <a:rPr lang="en-US" sz="1000">
                <a:solidFill>
                  <a:srgbClr val="000000"/>
                </a:solidFill>
              </a:rPr>
              <a:t>Project management exam</a:t>
            </a:r>
          </a:p>
          <a:p>
            <a:pPr marL="112713" indent="-112713">
              <a:buClr>
                <a:srgbClr val="FF0000"/>
              </a:buClr>
              <a:buSzPct val="100000"/>
              <a:tabLst>
                <a:tab pos="112713" algn="l"/>
                <a:tab pos="1027113" algn="l"/>
                <a:tab pos="1941513" algn="l"/>
                <a:tab pos="2855913" algn="l"/>
                <a:tab pos="3770313" algn="l"/>
                <a:tab pos="4684713" algn="l"/>
                <a:tab pos="5599113" algn="l"/>
                <a:tab pos="6513513" algn="l"/>
                <a:tab pos="7427913" algn="l"/>
                <a:tab pos="8342313" algn="l"/>
                <a:tab pos="9256713" algn="l"/>
                <a:tab pos="10171113" algn="l"/>
              </a:tabLst>
            </a:pPr>
            <a:r>
              <a:rPr lang="en-US" sz="1000">
                <a:solidFill>
                  <a:srgbClr val="000000"/>
                </a:solidFill>
              </a:rPr>
              <a:t> and certification</a:t>
            </a:r>
          </a:p>
        </p:txBody>
      </p:sp>
      <p:sp>
        <p:nvSpPr>
          <p:cNvPr id="21" name="Rectangle 21"/>
          <p:cNvSpPr>
            <a:spLocks noChangeArrowheads="1"/>
          </p:cNvSpPr>
          <p:nvPr/>
        </p:nvSpPr>
        <p:spPr bwMode="auto">
          <a:xfrm>
            <a:off x="152400" y="1293813"/>
            <a:ext cx="2362200" cy="965200"/>
          </a:xfrm>
          <a:prstGeom prst="rect">
            <a:avLst/>
          </a:prstGeom>
          <a:noFill/>
          <a:ln w="9525">
            <a:noFill/>
            <a:miter lim="800000"/>
            <a:headEnd/>
            <a:tailEnd/>
          </a:ln>
        </p:spPr>
        <p:txBody>
          <a:bodyPr>
            <a:spAutoFit/>
          </a:bodyPr>
          <a:lstStyle/>
          <a:p>
            <a:pPr marL="231775" lvl="1" indent="-231775">
              <a:lnSpc>
                <a:spcPts val="1700"/>
              </a:lnSpc>
              <a:buFont typeface="Wingdings" pitchFamily="2" charset="2"/>
              <a:buChar char="§"/>
              <a:defRPr/>
            </a:pPr>
            <a:r>
              <a:rPr lang="en-US" sz="1300" b="1" dirty="0">
                <a:solidFill>
                  <a:srgbClr val="0070C0"/>
                </a:solidFill>
                <a:latin typeface="Arial" pitchFamily="34" charset="0"/>
                <a:ea typeface="+mn-ea"/>
              </a:rPr>
              <a:t>Largest pool of SW engineers in Vietnam</a:t>
            </a:r>
            <a:r>
              <a:rPr lang="en-US" sz="1300" b="1">
                <a:solidFill>
                  <a:srgbClr val="0070C0"/>
                </a:solidFill>
                <a:latin typeface="Arial" pitchFamily="34" charset="0"/>
                <a:ea typeface="+mn-ea"/>
              </a:rPr>
              <a:t>: &gt; </a:t>
            </a:r>
            <a:r>
              <a:rPr lang="en-US" sz="1300">
                <a:latin typeface="Arial" pitchFamily="34" charset="0"/>
                <a:ea typeface="+mn-ea"/>
              </a:rPr>
              <a:t>3,000 </a:t>
            </a:r>
            <a:endParaRPr lang="en-US" sz="1300" dirty="0">
              <a:latin typeface="Arial" pitchFamily="34" charset="0"/>
              <a:ea typeface="+mn-ea"/>
            </a:endParaRPr>
          </a:p>
          <a:p>
            <a:pPr marL="231775" lvl="2" indent="-171450">
              <a:lnSpc>
                <a:spcPts val="1700"/>
              </a:lnSpc>
              <a:spcBef>
                <a:spcPts val="0"/>
              </a:spcBef>
              <a:buSzPct val="75000"/>
              <a:buFont typeface="Wingdings" pitchFamily="2" charset="2"/>
              <a:buChar char="§"/>
              <a:defRPr/>
            </a:pPr>
            <a:r>
              <a:rPr lang="en-US" sz="1300">
                <a:latin typeface="Arial" pitchFamily="34" charset="0"/>
                <a:ea typeface="+mn-ea"/>
              </a:rPr>
              <a:t>Average </a:t>
            </a:r>
            <a:r>
              <a:rPr lang="en-US" sz="1300" dirty="0">
                <a:latin typeface="Arial" pitchFamily="34" charset="0"/>
                <a:ea typeface="+mn-ea"/>
              </a:rPr>
              <a:t>age: 27</a:t>
            </a:r>
          </a:p>
        </p:txBody>
      </p:sp>
      <p:sp>
        <p:nvSpPr>
          <p:cNvPr id="45077" name="Rectangle 22"/>
          <p:cNvSpPr>
            <a:spLocks noChangeArrowheads="1"/>
          </p:cNvSpPr>
          <p:nvPr/>
        </p:nvSpPr>
        <p:spPr bwMode="auto">
          <a:xfrm>
            <a:off x="2514600" y="1293813"/>
            <a:ext cx="2209800" cy="1477962"/>
          </a:xfrm>
          <a:prstGeom prst="rect">
            <a:avLst/>
          </a:prstGeom>
          <a:noFill/>
          <a:ln w="9525">
            <a:noFill/>
            <a:miter lim="800000"/>
            <a:headEnd/>
            <a:tailEnd/>
          </a:ln>
        </p:spPr>
        <p:txBody>
          <a:bodyPr>
            <a:spAutoFit/>
          </a:bodyPr>
          <a:lstStyle/>
          <a:p>
            <a:pPr marL="231775" lvl="1" indent="-231775">
              <a:lnSpc>
                <a:spcPts val="1700"/>
              </a:lnSpc>
              <a:buFont typeface="Wingdings" pitchFamily="2" charset="2"/>
              <a:buChar char="§"/>
            </a:pPr>
            <a:r>
              <a:rPr lang="en-US" sz="1300" b="1">
                <a:solidFill>
                  <a:srgbClr val="0070C0"/>
                </a:solidFill>
              </a:rPr>
              <a:t>Comprehensive training process</a:t>
            </a:r>
          </a:p>
          <a:p>
            <a:pPr marL="231775" lvl="2" indent="-171450">
              <a:lnSpc>
                <a:spcPts val="1700"/>
              </a:lnSpc>
              <a:spcBef>
                <a:spcPts val="600"/>
              </a:spcBef>
              <a:buSzPct val="75000"/>
              <a:buFont typeface="Wingdings" pitchFamily="2" charset="2"/>
              <a:buChar char="§"/>
            </a:pPr>
            <a:r>
              <a:rPr lang="en-US" sz="1300"/>
              <a:t>15 days training/year for each staff</a:t>
            </a:r>
          </a:p>
          <a:p>
            <a:pPr marL="231775" lvl="2" indent="-171450">
              <a:lnSpc>
                <a:spcPts val="1700"/>
              </a:lnSpc>
              <a:buSzPct val="75000"/>
              <a:buFont typeface="Wingdings" pitchFamily="2" charset="2"/>
              <a:buChar char="§"/>
            </a:pPr>
            <a:r>
              <a:rPr lang="en-US" sz="1300"/>
              <a:t>Investment in BrSE, PM training</a:t>
            </a:r>
            <a:endParaRPr lang="en-US" sz="1300" b="1"/>
          </a:p>
        </p:txBody>
      </p:sp>
      <p:sp>
        <p:nvSpPr>
          <p:cNvPr id="45078" name="Rectangle 24"/>
          <p:cNvSpPr>
            <a:spLocks noChangeArrowheads="1"/>
          </p:cNvSpPr>
          <p:nvPr/>
        </p:nvSpPr>
        <p:spPr bwMode="auto">
          <a:xfrm>
            <a:off x="4648200" y="1293813"/>
            <a:ext cx="2057400" cy="1677987"/>
          </a:xfrm>
          <a:prstGeom prst="rect">
            <a:avLst/>
          </a:prstGeom>
          <a:noFill/>
          <a:ln w="9525">
            <a:noFill/>
            <a:miter lim="800000"/>
            <a:headEnd/>
            <a:tailEnd/>
          </a:ln>
        </p:spPr>
        <p:txBody>
          <a:bodyPr>
            <a:spAutoFit/>
          </a:bodyPr>
          <a:lstStyle/>
          <a:p>
            <a:pPr marL="231775" lvl="1" indent="-231775">
              <a:lnSpc>
                <a:spcPts val="1700"/>
              </a:lnSpc>
              <a:buFont typeface="Wingdings" pitchFamily="2" charset="2"/>
              <a:buChar char="§"/>
            </a:pPr>
            <a:r>
              <a:rPr lang="en-US" sz="1300" b="1">
                <a:solidFill>
                  <a:srgbClr val="0070C0"/>
                </a:solidFill>
              </a:rPr>
              <a:t>Reliable sources of IT human resources</a:t>
            </a:r>
          </a:p>
          <a:p>
            <a:pPr marL="231775" lvl="1" indent="-231775">
              <a:lnSpc>
                <a:spcPts val="1700"/>
              </a:lnSpc>
              <a:spcBef>
                <a:spcPts val="600"/>
              </a:spcBef>
              <a:buSzPct val="75000"/>
              <a:buFont typeface="Wingdings" pitchFamily="2" charset="2"/>
              <a:buChar char="§"/>
            </a:pPr>
            <a:r>
              <a:rPr lang="en-US" sz="1300"/>
              <a:t>90% from top IT universities in Vietnam</a:t>
            </a:r>
          </a:p>
          <a:p>
            <a:pPr marL="231775" lvl="1" indent="-231775">
              <a:lnSpc>
                <a:spcPts val="1700"/>
              </a:lnSpc>
              <a:buSzPct val="75000"/>
              <a:buFont typeface="Wingdings" pitchFamily="2" charset="2"/>
              <a:buChar char="§"/>
            </a:pPr>
            <a:r>
              <a:rPr lang="en-US" sz="1300"/>
              <a:t>FPT University</a:t>
            </a:r>
          </a:p>
          <a:p>
            <a:pPr marL="231775" lvl="1" indent="-231775">
              <a:buFont typeface="Wingdings 2" pitchFamily="18" charset="2"/>
              <a:buChar char="º"/>
            </a:pPr>
            <a:endParaRPr lang="en-US" sz="1300" b="1"/>
          </a:p>
        </p:txBody>
      </p:sp>
      <p:sp>
        <p:nvSpPr>
          <p:cNvPr id="45079" name="Rectangle 25"/>
          <p:cNvSpPr>
            <a:spLocks noChangeArrowheads="1"/>
          </p:cNvSpPr>
          <p:nvPr/>
        </p:nvSpPr>
        <p:spPr bwMode="auto">
          <a:xfrm>
            <a:off x="6629400" y="1270000"/>
            <a:ext cx="2514600" cy="1462088"/>
          </a:xfrm>
          <a:prstGeom prst="rect">
            <a:avLst/>
          </a:prstGeom>
          <a:noFill/>
          <a:ln w="9525">
            <a:noFill/>
            <a:miter lim="800000"/>
            <a:headEnd/>
            <a:tailEnd/>
          </a:ln>
        </p:spPr>
        <p:txBody>
          <a:bodyPr>
            <a:spAutoFit/>
          </a:bodyPr>
          <a:lstStyle/>
          <a:p>
            <a:pPr marL="231775" lvl="1" indent="-231775">
              <a:lnSpc>
                <a:spcPts val="1700"/>
              </a:lnSpc>
              <a:buFont typeface="Wingdings" pitchFamily="2" charset="2"/>
              <a:buChar char="§"/>
            </a:pPr>
            <a:r>
              <a:rPr lang="en-US" sz="1300" b="1">
                <a:solidFill>
                  <a:srgbClr val="0070C0"/>
                </a:solidFill>
              </a:rPr>
              <a:t>Multiple foreign language skills</a:t>
            </a:r>
          </a:p>
          <a:p>
            <a:pPr marL="231775" lvl="2" indent="-171450">
              <a:lnSpc>
                <a:spcPts val="1700"/>
              </a:lnSpc>
              <a:spcBef>
                <a:spcPts val="600"/>
              </a:spcBef>
              <a:buSzPct val="75000"/>
              <a:buFont typeface="Wingdings" pitchFamily="2" charset="2"/>
              <a:buChar char="§"/>
            </a:pPr>
            <a:r>
              <a:rPr lang="en-US" sz="1300"/>
              <a:t>English is compulsory</a:t>
            </a:r>
          </a:p>
          <a:p>
            <a:pPr marL="231775" lvl="2" indent="-171450">
              <a:lnSpc>
                <a:spcPts val="1700"/>
              </a:lnSpc>
              <a:buSzPct val="75000"/>
              <a:buFont typeface="Wingdings" pitchFamily="2" charset="2"/>
              <a:buChar char="§"/>
            </a:pPr>
            <a:r>
              <a:rPr lang="en-US" sz="1300"/>
              <a:t>Japanese is majority</a:t>
            </a:r>
          </a:p>
          <a:p>
            <a:pPr marL="231775" lvl="2" indent="-171450">
              <a:lnSpc>
                <a:spcPts val="1700"/>
              </a:lnSpc>
              <a:buSzPct val="75000"/>
              <a:buFont typeface="Wingdings" pitchFamily="2" charset="2"/>
              <a:buChar char="§"/>
            </a:pPr>
            <a:r>
              <a:rPr lang="en-US" sz="1300"/>
              <a:t>French, Chinese, Germany etc. is required upon request</a:t>
            </a:r>
            <a:r>
              <a:rPr lang="en-US" sz="1300" b="1"/>
              <a:t> </a:t>
            </a:r>
            <a:endParaRPr lang="en-US" sz="1300"/>
          </a:p>
        </p:txBody>
      </p:sp>
      <p:pic>
        <p:nvPicPr>
          <p:cNvPr id="45080" name="Picture 25" descr="mocup nam dai.wmf"/>
          <p:cNvPicPr>
            <a:picLocks noChangeAspect="1"/>
          </p:cNvPicPr>
          <p:nvPr/>
        </p:nvPicPr>
        <p:blipFill>
          <a:blip r:embed="rId4"/>
          <a:srcRect/>
          <a:stretch>
            <a:fillRect/>
          </a:stretch>
        </p:blipFill>
        <p:spPr bwMode="auto">
          <a:xfrm>
            <a:off x="2752725" y="6467475"/>
            <a:ext cx="6400800" cy="407988"/>
          </a:xfrm>
          <a:prstGeom prst="rect">
            <a:avLst/>
          </a:prstGeom>
          <a:noFill/>
          <a:ln w="9525">
            <a:noFill/>
            <a:miter lim="800000"/>
            <a:headEnd/>
            <a:tailEnd/>
          </a:ln>
        </p:spPr>
      </p:pic>
      <p:sp>
        <p:nvSpPr>
          <p:cNvPr id="27" name="Footer Placeholder 4"/>
          <p:cNvSpPr txBox="1">
            <a:spLocks/>
          </p:cNvSpPr>
          <p:nvPr/>
        </p:nvSpPr>
        <p:spPr>
          <a:xfrm>
            <a:off x="5257800" y="6491288"/>
            <a:ext cx="2895600" cy="365125"/>
          </a:xfrm>
          <a:prstGeom prst="rect">
            <a:avLst/>
          </a:prstGeom>
        </p:spPr>
        <p:txBody>
          <a:bodyPr anchor="ctr"/>
          <a:lstStyle>
            <a:lvl1pPr algn="r">
              <a:defRPr sz="1000">
                <a:solidFill>
                  <a:schemeClr val="bg1"/>
                </a:solidFill>
                <a:latin typeface="Arial" pitchFamily="34" charset="0"/>
                <a:cs typeface="Arial" pitchFamily="34" charset="0"/>
              </a:defRPr>
            </a:lvl1pPr>
          </a:lstStyle>
          <a:p>
            <a:pPr fontAlgn="auto">
              <a:spcBef>
                <a:spcPts val="0"/>
              </a:spcBef>
              <a:spcAft>
                <a:spcPts val="0"/>
              </a:spcAft>
              <a:defRPr/>
            </a:pPr>
            <a:r>
              <a:rPr lang="en-US" dirty="0" smtClean="0">
                <a:ea typeface="+mn-ea"/>
              </a:rPr>
              <a:t>© Copyright 2012 FPT Software</a:t>
            </a:r>
          </a:p>
        </p:txBody>
      </p:sp>
      <p:sp>
        <p:nvSpPr>
          <p:cNvPr id="45082" name="Slide Number Placeholder 5"/>
          <p:cNvSpPr txBox="1">
            <a:spLocks/>
          </p:cNvSpPr>
          <p:nvPr/>
        </p:nvSpPr>
        <p:spPr bwMode="auto">
          <a:xfrm>
            <a:off x="8153400" y="6491288"/>
            <a:ext cx="533400" cy="365125"/>
          </a:xfrm>
          <a:prstGeom prst="rect">
            <a:avLst/>
          </a:prstGeom>
          <a:noFill/>
          <a:ln w="9525">
            <a:noFill/>
            <a:miter lim="800000"/>
            <a:headEnd/>
            <a:tailEnd/>
          </a:ln>
        </p:spPr>
        <p:txBody>
          <a:bodyPr anchor="ctr"/>
          <a:lstStyle/>
          <a:p>
            <a:pPr algn="r"/>
            <a:fld id="{FA889D59-A0D6-496C-8B40-C5DEF422ED20}" type="slidenum">
              <a:rPr lang="en-US" sz="1000">
                <a:solidFill>
                  <a:schemeClr val="bg1"/>
                </a:solidFill>
              </a:rPr>
              <a:pPr algn="r"/>
              <a:t>29</a:t>
            </a:fld>
            <a:endParaRPr lang="en-US" sz="1000">
              <a:solidFill>
                <a:schemeClr val="bg1"/>
              </a:solidFill>
            </a:endParaRPr>
          </a:p>
        </p:txBody>
      </p:sp>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467360" y="4785359"/>
            <a:ext cx="8219440" cy="1610360"/>
          </a:xfrm>
          <a:prstGeom prst="roundRect">
            <a:avLst/>
          </a:prstGeom>
          <a:noFill/>
          <a:ln>
            <a:solidFill>
              <a:srgbClr val="8EB4E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The market leader in Vietnam</a:t>
            </a:r>
            <a:endParaRPr lang="en-US" dirty="0"/>
          </a:p>
        </p:txBody>
      </p:sp>
      <p:sp>
        <p:nvSpPr>
          <p:cNvPr id="6" name="Round Diagonal Corner Rectangle 5"/>
          <p:cNvSpPr>
            <a:spLocks/>
          </p:cNvSpPr>
          <p:nvPr/>
        </p:nvSpPr>
        <p:spPr>
          <a:xfrm>
            <a:off x="6539594" y="1311845"/>
            <a:ext cx="2147206" cy="3132615"/>
          </a:xfrm>
          <a:prstGeom prst="round2DiagRect">
            <a:avLst>
              <a:gd name="adj1" fmla="val 9464"/>
              <a:gd name="adj2" fmla="val 0"/>
            </a:avLst>
          </a:prstGeom>
          <a:blipFill dpi="0" rotWithShape="1">
            <a:blip r:embed="rId2"/>
            <a:srcRect/>
            <a:stretch>
              <a:fillRect t="-5000"/>
            </a:stretch>
          </a:blip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67360" y="1167992"/>
            <a:ext cx="5750560" cy="954107"/>
          </a:xfrm>
          <a:prstGeom prst="rect">
            <a:avLst/>
          </a:prstGeom>
        </p:spPr>
        <p:txBody>
          <a:bodyPr wrap="square" lIns="0">
            <a:spAutoFit/>
          </a:bodyPr>
          <a:lstStyle/>
          <a:p>
            <a:r>
              <a:rPr lang="en-SG" sz="3200" dirty="0" smtClean="0">
                <a:solidFill>
                  <a:schemeClr val="accent6">
                    <a:lumMod val="75000"/>
                  </a:schemeClr>
                </a:solidFill>
                <a:latin typeface="+mn-lt"/>
              </a:rPr>
              <a:t>FPT </a:t>
            </a:r>
            <a:r>
              <a:rPr lang="en-SG" sz="2400" dirty="0" smtClean="0">
                <a:solidFill>
                  <a:srgbClr val="4F81BD"/>
                </a:solidFill>
                <a:latin typeface="+mn-lt"/>
              </a:rPr>
              <a:t>- the Market Leader</a:t>
            </a:r>
            <a:endParaRPr lang="en-SG" dirty="0" smtClean="0">
              <a:latin typeface="+mn-lt"/>
            </a:endParaRPr>
          </a:p>
          <a:p>
            <a:r>
              <a:rPr lang="en-SG" sz="2400" dirty="0" smtClean="0">
                <a:solidFill>
                  <a:srgbClr val="404040"/>
                </a:solidFill>
                <a:latin typeface="+mn-lt"/>
              </a:rPr>
              <a:t>The leading ICT company in Vietnam</a:t>
            </a:r>
          </a:p>
        </p:txBody>
      </p:sp>
      <p:graphicFrame>
        <p:nvGraphicFramePr>
          <p:cNvPr id="3" name="Diagram 2"/>
          <p:cNvGraphicFramePr/>
          <p:nvPr>
            <p:extLst>
              <p:ext uri="{D42A27DB-BD31-4B8C-83A1-F6EECF244321}">
                <p14:modId xmlns:p14="http://schemas.microsoft.com/office/powerpoint/2010/main" val="3867602816"/>
              </p:ext>
            </p:extLst>
          </p:nvPr>
        </p:nvGraphicFramePr>
        <p:xfrm>
          <a:off x="457200" y="2330330"/>
          <a:ext cx="5750560" cy="23164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p:cNvGraphicFramePr/>
          <p:nvPr>
            <p:extLst>
              <p:ext uri="{D42A27DB-BD31-4B8C-83A1-F6EECF244321}">
                <p14:modId xmlns:p14="http://schemas.microsoft.com/office/powerpoint/2010/main" val="4291966130"/>
              </p:ext>
            </p:extLst>
          </p:nvPr>
        </p:nvGraphicFramePr>
        <p:xfrm>
          <a:off x="1981200" y="4861560"/>
          <a:ext cx="5750560" cy="149351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1" name="Pentagon 10"/>
          <p:cNvSpPr/>
          <p:nvPr/>
        </p:nvSpPr>
        <p:spPr>
          <a:xfrm>
            <a:off x="467360" y="5151120"/>
            <a:ext cx="1285240" cy="782320"/>
          </a:xfrm>
          <a:prstGeom prst="homePlate">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660400" y="5362694"/>
            <a:ext cx="977900" cy="400110"/>
          </a:xfrm>
          <a:prstGeom prst="rect">
            <a:avLst/>
          </a:prstGeom>
          <a:noFill/>
        </p:spPr>
        <p:txBody>
          <a:bodyPr wrap="square" rtlCol="0">
            <a:spAutoFit/>
          </a:bodyPr>
          <a:lstStyle/>
          <a:p>
            <a:r>
              <a:rPr lang="en-US" dirty="0" smtClean="0"/>
              <a:t>FPT</a:t>
            </a:r>
            <a:endParaRPr lang="en-US" dirty="0"/>
          </a:p>
        </p:txBody>
      </p:sp>
    </p:spTree>
    <p:extLst>
      <p:ext uri="{BB962C8B-B14F-4D97-AF65-F5344CB8AC3E}">
        <p14:creationId xmlns:p14="http://schemas.microsoft.com/office/powerpoint/2010/main" val="277315794"/>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1"/>
          <p:cNvSpPr txBox="1">
            <a:spLocks/>
          </p:cNvSpPr>
          <p:nvPr/>
        </p:nvSpPr>
        <p:spPr>
          <a:xfrm>
            <a:off x="3295792" y="2043935"/>
            <a:ext cx="2757718" cy="2086432"/>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dirty="0" smtClean="0">
                <a:ln>
                  <a:noFill/>
                </a:ln>
                <a:solidFill>
                  <a:srgbClr val="FF6600"/>
                </a:solidFill>
                <a:effectLst/>
                <a:uLnTx/>
                <a:uFillTx/>
                <a:latin typeface="Arial" pitchFamily="34" charset="0"/>
                <a:ea typeface="+mj-ea"/>
                <a:cs typeface="Arial" pitchFamily="34" charset="0"/>
              </a:rPr>
              <a:t>FPT  CORPORATE</a:t>
            </a:r>
            <a:br>
              <a:rPr kumimoji="0" lang="en-US" sz="2800" b="1" i="0" u="none" strike="noStrike" kern="1200" cap="none" spc="0" normalizeH="0" baseline="0" noProof="0" dirty="0" smtClean="0">
                <a:ln>
                  <a:noFill/>
                </a:ln>
                <a:solidFill>
                  <a:srgbClr val="FF6600"/>
                </a:solidFill>
                <a:effectLst/>
                <a:uLnTx/>
                <a:uFillTx/>
                <a:latin typeface="Arial" pitchFamily="34" charset="0"/>
                <a:ea typeface="+mj-ea"/>
                <a:cs typeface="Arial" pitchFamily="34" charset="0"/>
              </a:rPr>
            </a:br>
            <a:r>
              <a:rPr kumimoji="0" lang="en-US" sz="2800" b="1" i="0" u="none" strike="noStrike" kern="1200" cap="none" spc="0" normalizeH="0" baseline="0" noProof="0" dirty="0" smtClean="0">
                <a:ln>
                  <a:noFill/>
                </a:ln>
                <a:solidFill>
                  <a:srgbClr val="FF6600"/>
                </a:solidFill>
                <a:effectLst/>
                <a:uLnTx/>
                <a:uFillTx/>
                <a:latin typeface="Arial" pitchFamily="34" charset="0"/>
                <a:ea typeface="+mj-ea"/>
                <a:cs typeface="Arial" pitchFamily="34" charset="0"/>
              </a:rPr>
              <a:t>CULTURE</a:t>
            </a:r>
            <a:endParaRPr kumimoji="0" lang="en-US" sz="2800" b="1" i="0" u="none" strike="noStrike" kern="1200" cap="none" spc="0" normalizeH="0" baseline="0" noProof="0" dirty="0">
              <a:ln>
                <a:noFill/>
              </a:ln>
              <a:solidFill>
                <a:srgbClr val="FF6600"/>
              </a:solidFill>
              <a:effectLst/>
              <a:uLnTx/>
              <a:uFillTx/>
              <a:latin typeface="Arial" pitchFamily="34" charset="0"/>
              <a:ea typeface="+mj-ea"/>
              <a:cs typeface="Arial" pitchFamily="34" charset="0"/>
            </a:endParaRPr>
          </a:p>
        </p:txBody>
      </p:sp>
      <p:pic>
        <p:nvPicPr>
          <p:cNvPr id="5" name="Picture 2"/>
          <p:cNvPicPr>
            <a:picLocks noChangeAspect="1" noChangeArrowheads="1"/>
          </p:cNvPicPr>
          <p:nvPr/>
        </p:nvPicPr>
        <p:blipFill>
          <a:blip r:embed="rId3" cstate="email"/>
          <a:srcRect/>
          <a:stretch>
            <a:fillRect/>
          </a:stretch>
        </p:blipFill>
        <p:spPr bwMode="auto">
          <a:xfrm>
            <a:off x="6120581" y="0"/>
            <a:ext cx="3023419" cy="1961535"/>
          </a:xfrm>
          <a:prstGeom prst="rect">
            <a:avLst/>
          </a:prstGeom>
          <a:noFill/>
          <a:ln w="57150">
            <a:solidFill>
              <a:schemeClr val="bg1"/>
            </a:solidFill>
            <a:miter lim="800000"/>
            <a:headEnd/>
            <a:tailEnd/>
          </a:ln>
        </p:spPr>
      </p:pic>
      <p:pic>
        <p:nvPicPr>
          <p:cNvPr id="8" name="Picture 2"/>
          <p:cNvPicPr>
            <a:picLocks noChangeAspect="1" noChangeArrowheads="1"/>
          </p:cNvPicPr>
          <p:nvPr/>
        </p:nvPicPr>
        <p:blipFill>
          <a:blip r:embed="rId4" cstate="email"/>
          <a:srcRect/>
          <a:stretch>
            <a:fillRect/>
          </a:stretch>
        </p:blipFill>
        <p:spPr bwMode="auto">
          <a:xfrm>
            <a:off x="0" y="0"/>
            <a:ext cx="2684206" cy="1968500"/>
          </a:xfrm>
          <a:prstGeom prst="rect">
            <a:avLst/>
          </a:prstGeom>
          <a:noFill/>
          <a:ln w="57150">
            <a:solidFill>
              <a:schemeClr val="bg1"/>
            </a:solidFill>
            <a:miter lim="800000"/>
            <a:headEnd/>
            <a:tailEnd/>
          </a:ln>
        </p:spPr>
      </p:pic>
      <p:pic>
        <p:nvPicPr>
          <p:cNvPr id="30" name="Picture 29" descr="209.jpg"/>
          <p:cNvPicPr>
            <a:picLocks noChangeAspect="1"/>
          </p:cNvPicPr>
          <p:nvPr/>
        </p:nvPicPr>
        <p:blipFill>
          <a:blip r:embed="rId5" cstate="email"/>
          <a:stretch>
            <a:fillRect/>
          </a:stretch>
        </p:blipFill>
        <p:spPr bwMode="auto">
          <a:xfrm>
            <a:off x="12279" y="4775200"/>
            <a:ext cx="3111343" cy="2082800"/>
          </a:xfrm>
          <a:prstGeom prst="rect">
            <a:avLst/>
          </a:prstGeom>
          <a:noFill/>
          <a:ln w="57150">
            <a:solidFill>
              <a:schemeClr val="bg1"/>
            </a:solidFill>
            <a:miter lim="800000"/>
            <a:headEnd/>
            <a:tailEnd/>
          </a:ln>
        </p:spPr>
      </p:pic>
      <p:pic>
        <p:nvPicPr>
          <p:cNvPr id="6" name="Picture 2"/>
          <p:cNvPicPr>
            <a:picLocks noChangeAspect="1" noChangeArrowheads="1"/>
          </p:cNvPicPr>
          <p:nvPr/>
        </p:nvPicPr>
        <p:blipFill>
          <a:blip r:embed="rId6" cstate="email"/>
          <a:srcRect/>
          <a:stretch>
            <a:fillRect/>
          </a:stretch>
        </p:blipFill>
        <p:spPr bwMode="auto">
          <a:xfrm>
            <a:off x="0" y="4813170"/>
            <a:ext cx="2669458" cy="2044830"/>
          </a:xfrm>
          <a:prstGeom prst="rect">
            <a:avLst/>
          </a:prstGeom>
          <a:noFill/>
          <a:ln w="57150">
            <a:solidFill>
              <a:schemeClr val="bg1"/>
            </a:solidFill>
            <a:miter lim="800000"/>
            <a:headEnd/>
            <a:tailEnd/>
          </a:ln>
        </p:spPr>
      </p:pic>
      <p:pic>
        <p:nvPicPr>
          <p:cNvPr id="7" name="Picture 6" descr="209.jpg"/>
          <p:cNvPicPr>
            <a:picLocks noChangeAspect="1"/>
          </p:cNvPicPr>
          <p:nvPr/>
        </p:nvPicPr>
        <p:blipFill>
          <a:blip r:embed="rId7" cstate="email"/>
          <a:srcRect/>
          <a:stretch>
            <a:fillRect/>
          </a:stretch>
        </p:blipFill>
        <p:spPr bwMode="auto">
          <a:xfrm>
            <a:off x="-14748" y="4804696"/>
            <a:ext cx="2728686" cy="2082800"/>
          </a:xfrm>
          <a:prstGeom prst="rect">
            <a:avLst/>
          </a:prstGeom>
          <a:noFill/>
          <a:ln w="57150">
            <a:solidFill>
              <a:schemeClr val="bg1"/>
            </a:solidFill>
            <a:miter lim="800000"/>
            <a:headEnd/>
            <a:tailEnd/>
          </a:ln>
        </p:spPr>
      </p:pic>
      <p:pic>
        <p:nvPicPr>
          <p:cNvPr id="26" name="Picture 3" descr="IMG_6094.JPG"/>
          <p:cNvPicPr>
            <a:picLocks noChangeAspect="1"/>
          </p:cNvPicPr>
          <p:nvPr/>
        </p:nvPicPr>
        <p:blipFill>
          <a:blip r:embed="rId8" cstate="email"/>
          <a:srcRect/>
          <a:stretch>
            <a:fillRect/>
          </a:stretch>
        </p:blipFill>
        <p:spPr bwMode="auto">
          <a:xfrm>
            <a:off x="2723904" y="4819486"/>
            <a:ext cx="3326740" cy="2038514"/>
          </a:xfrm>
          <a:prstGeom prst="rect">
            <a:avLst/>
          </a:prstGeom>
          <a:noFill/>
          <a:ln w="76200">
            <a:solidFill>
              <a:schemeClr val="bg1"/>
            </a:solidFill>
            <a:miter lim="800000"/>
            <a:headEnd/>
            <a:tailEnd/>
          </a:ln>
        </p:spPr>
      </p:pic>
      <p:pic>
        <p:nvPicPr>
          <p:cNvPr id="15" name="Picture 14" descr="tl3.jpg"/>
          <p:cNvPicPr>
            <a:picLocks noChangeAspect="1"/>
          </p:cNvPicPr>
          <p:nvPr/>
        </p:nvPicPr>
        <p:blipFill>
          <a:blip r:embed="rId9" cstate="email"/>
          <a:srcRect/>
          <a:stretch>
            <a:fillRect/>
          </a:stretch>
        </p:blipFill>
        <p:spPr>
          <a:xfrm>
            <a:off x="2743200" y="0"/>
            <a:ext cx="3309257" cy="1961535"/>
          </a:xfrm>
          <a:prstGeom prst="rect">
            <a:avLst/>
          </a:prstGeom>
          <a:ln w="76200">
            <a:solidFill>
              <a:schemeClr val="bg1"/>
            </a:solidFill>
          </a:ln>
        </p:spPr>
      </p:pic>
      <p:pic>
        <p:nvPicPr>
          <p:cNvPr id="9" name="Picture 2"/>
          <p:cNvPicPr>
            <a:picLocks noChangeAspect="1" noChangeArrowheads="1"/>
          </p:cNvPicPr>
          <p:nvPr/>
        </p:nvPicPr>
        <p:blipFill>
          <a:blip r:embed="rId10" cstate="email"/>
          <a:srcRect/>
          <a:stretch>
            <a:fillRect/>
          </a:stretch>
        </p:blipFill>
        <p:spPr bwMode="auto">
          <a:xfrm>
            <a:off x="0" y="2015027"/>
            <a:ext cx="2698955" cy="2754841"/>
          </a:xfrm>
          <a:prstGeom prst="rect">
            <a:avLst/>
          </a:prstGeom>
          <a:noFill/>
          <a:ln w="57150">
            <a:solidFill>
              <a:schemeClr val="bg1"/>
            </a:solidFill>
            <a:miter lim="800000"/>
            <a:headEnd/>
            <a:tailEnd/>
          </a:ln>
        </p:spPr>
      </p:pic>
      <p:pic>
        <p:nvPicPr>
          <p:cNvPr id="10" name="Content Placeholder 23" descr="Miss FPT.JPG"/>
          <p:cNvPicPr>
            <a:picLocks noChangeAspect="1"/>
          </p:cNvPicPr>
          <p:nvPr/>
        </p:nvPicPr>
        <p:blipFill>
          <a:blip r:embed="rId11" cstate="email"/>
          <a:srcRect/>
          <a:stretch>
            <a:fillRect/>
          </a:stretch>
        </p:blipFill>
        <p:spPr>
          <a:xfrm rot="16200000">
            <a:off x="6614886" y="4328887"/>
            <a:ext cx="2039259" cy="3018971"/>
          </a:xfrm>
          <a:prstGeom prst="rect">
            <a:avLst/>
          </a:prstGeom>
          <a:ln w="57150">
            <a:solidFill>
              <a:schemeClr val="bg1"/>
            </a:solidFill>
          </a:ln>
        </p:spPr>
      </p:pic>
      <p:pic>
        <p:nvPicPr>
          <p:cNvPr id="11" name="Picture 2"/>
          <p:cNvPicPr>
            <a:picLocks noChangeAspect="1" noChangeArrowheads="1"/>
          </p:cNvPicPr>
          <p:nvPr/>
        </p:nvPicPr>
        <p:blipFill>
          <a:blip r:embed="rId12" cstate="email"/>
          <a:srcRect b="-238"/>
          <a:stretch>
            <a:fillRect/>
          </a:stretch>
        </p:blipFill>
        <p:spPr bwMode="auto">
          <a:xfrm>
            <a:off x="6139543" y="2013854"/>
            <a:ext cx="3004457" cy="2772229"/>
          </a:xfrm>
          <a:prstGeom prst="rect">
            <a:avLst/>
          </a:prstGeom>
          <a:noFill/>
          <a:ln w="57150">
            <a:solidFill>
              <a:schemeClr val="bg1"/>
            </a:solidFill>
            <a:miter lim="800000"/>
            <a:headEnd/>
            <a:tailEnd/>
          </a:ln>
        </p:spPr>
      </p:pic>
      <p:pic>
        <p:nvPicPr>
          <p:cNvPr id="12" name="Picture 11" descr="steve-ballmer.jpg"/>
          <p:cNvPicPr>
            <a:picLocks noChangeAspect="1"/>
          </p:cNvPicPr>
          <p:nvPr/>
        </p:nvPicPr>
        <p:blipFill>
          <a:blip r:embed="rId13" cstate="email"/>
          <a:srcRect/>
          <a:stretch>
            <a:fillRect/>
          </a:stretch>
        </p:blipFill>
        <p:spPr>
          <a:xfrm flipH="1">
            <a:off x="2757714" y="2017486"/>
            <a:ext cx="3309257" cy="2768595"/>
          </a:xfrm>
          <a:prstGeom prst="rect">
            <a:avLst/>
          </a:prstGeom>
          <a:ln w="57150">
            <a:solidFill>
              <a:schemeClr val="bg1"/>
            </a:solidFill>
          </a:ln>
        </p:spPr>
      </p:pic>
      <p:sp>
        <p:nvSpPr>
          <p:cNvPr id="17" name="Rectangle 16"/>
          <p:cNvSpPr/>
          <p:nvPr/>
        </p:nvSpPr>
        <p:spPr>
          <a:xfrm>
            <a:off x="1320798" y="0"/>
            <a:ext cx="1364337" cy="1306287"/>
          </a:xfrm>
          <a:prstGeom prst="rect">
            <a:avLst/>
          </a:prstGeom>
          <a:solidFill>
            <a:srgbClr val="FF3399">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cs typeface="Arial" charset="0"/>
              </a:rPr>
              <a:t>13.9</a:t>
            </a:r>
          </a:p>
          <a:p>
            <a:pPr algn="ctr"/>
            <a:r>
              <a:rPr lang="en-US" b="1" dirty="0" smtClean="0">
                <a:solidFill>
                  <a:schemeClr val="bg1"/>
                </a:solidFill>
                <a:cs typeface="Arial" charset="0"/>
              </a:rPr>
              <a:t>Company’s birthday</a:t>
            </a:r>
            <a:endParaRPr lang="en-US" b="1" dirty="0">
              <a:solidFill>
                <a:schemeClr val="bg1"/>
              </a:solidFill>
            </a:endParaRPr>
          </a:p>
        </p:txBody>
      </p:sp>
      <p:sp>
        <p:nvSpPr>
          <p:cNvPr id="18" name="Rectangle 17"/>
          <p:cNvSpPr/>
          <p:nvPr/>
        </p:nvSpPr>
        <p:spPr>
          <a:xfrm>
            <a:off x="1306288" y="4833256"/>
            <a:ext cx="1364337" cy="1306287"/>
          </a:xfrm>
          <a:prstGeom prst="rect">
            <a:avLst/>
          </a:prstGeom>
          <a:solidFill>
            <a:srgbClr val="36D42A">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cs typeface="Arial" charset="0"/>
              </a:rPr>
              <a:t>Village Festival</a:t>
            </a:r>
            <a:endParaRPr lang="en-US" b="1" dirty="0">
              <a:solidFill>
                <a:schemeClr val="bg1"/>
              </a:solidFill>
            </a:endParaRPr>
          </a:p>
        </p:txBody>
      </p:sp>
      <p:sp>
        <p:nvSpPr>
          <p:cNvPr id="19" name="Rectangle 18"/>
          <p:cNvSpPr/>
          <p:nvPr/>
        </p:nvSpPr>
        <p:spPr>
          <a:xfrm>
            <a:off x="4702627" y="0"/>
            <a:ext cx="1364337" cy="1306287"/>
          </a:xfrm>
          <a:prstGeom prst="rect">
            <a:avLst/>
          </a:prstGeom>
          <a:solidFill>
            <a:srgbClr val="33CCF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00"/>
                </a:solidFill>
                <a:cs typeface="Arial" charset="0"/>
              </a:rPr>
              <a:t>Sport day</a:t>
            </a:r>
            <a:endParaRPr lang="en-US" b="1" dirty="0">
              <a:solidFill>
                <a:srgbClr val="FFFF00"/>
              </a:solidFill>
            </a:endParaRPr>
          </a:p>
        </p:txBody>
      </p:sp>
      <p:sp>
        <p:nvSpPr>
          <p:cNvPr id="20" name="Rectangle 19"/>
          <p:cNvSpPr/>
          <p:nvPr/>
        </p:nvSpPr>
        <p:spPr>
          <a:xfrm>
            <a:off x="1335313" y="2017485"/>
            <a:ext cx="1364337" cy="1306287"/>
          </a:xfrm>
          <a:prstGeom prst="rect">
            <a:avLst/>
          </a:prstGeom>
          <a:solidFill>
            <a:srgbClr val="FFFF00">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3399"/>
                </a:solidFill>
                <a:cs typeface="Arial" charset="0"/>
              </a:rPr>
              <a:t>Parents day</a:t>
            </a:r>
            <a:endParaRPr lang="en-US" b="1" dirty="0">
              <a:solidFill>
                <a:srgbClr val="FF3399"/>
              </a:solidFill>
            </a:endParaRPr>
          </a:p>
        </p:txBody>
      </p:sp>
      <p:sp>
        <p:nvSpPr>
          <p:cNvPr id="21" name="Rectangle 20"/>
          <p:cNvSpPr/>
          <p:nvPr/>
        </p:nvSpPr>
        <p:spPr>
          <a:xfrm>
            <a:off x="7779663" y="2017484"/>
            <a:ext cx="1364337" cy="1306287"/>
          </a:xfrm>
          <a:prstGeom prst="rect">
            <a:avLst/>
          </a:prstGeom>
          <a:solidFill>
            <a:schemeClr val="bg1">
              <a:lumMod val="9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3399"/>
                </a:solidFill>
                <a:cs typeface="Arial" charset="0"/>
              </a:rPr>
              <a:t>Friday on 13</a:t>
            </a:r>
            <a:r>
              <a:rPr lang="en-US" b="1" baseline="30000" dirty="0" smtClean="0">
                <a:solidFill>
                  <a:srgbClr val="FF3399"/>
                </a:solidFill>
                <a:cs typeface="Arial" charset="0"/>
              </a:rPr>
              <a:t>th</a:t>
            </a:r>
            <a:r>
              <a:rPr lang="en-US" b="1" dirty="0" smtClean="0">
                <a:solidFill>
                  <a:srgbClr val="FF3399"/>
                </a:solidFill>
                <a:cs typeface="Arial" charset="0"/>
              </a:rPr>
              <a:t> Floor</a:t>
            </a:r>
            <a:endParaRPr lang="en-US" b="1" dirty="0">
              <a:solidFill>
                <a:srgbClr val="FF3399"/>
              </a:solidFill>
            </a:endParaRPr>
          </a:p>
        </p:txBody>
      </p:sp>
      <p:sp>
        <p:nvSpPr>
          <p:cNvPr id="22" name="Rectangle 21"/>
          <p:cNvSpPr/>
          <p:nvPr/>
        </p:nvSpPr>
        <p:spPr>
          <a:xfrm>
            <a:off x="7779663" y="-14514"/>
            <a:ext cx="1364337" cy="1306287"/>
          </a:xfrm>
          <a:prstGeom prst="rect">
            <a:avLst/>
          </a:prstGeom>
          <a:solidFill>
            <a:srgbClr val="FFFF00">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3399"/>
                </a:solidFill>
                <a:cs typeface="Arial" charset="0"/>
              </a:rPr>
              <a:t>Gala night</a:t>
            </a:r>
            <a:endParaRPr lang="en-US" b="1" dirty="0">
              <a:solidFill>
                <a:srgbClr val="FF3399"/>
              </a:solidFill>
            </a:endParaRPr>
          </a:p>
        </p:txBody>
      </p:sp>
      <p:sp>
        <p:nvSpPr>
          <p:cNvPr id="23" name="Rectangle 22"/>
          <p:cNvSpPr/>
          <p:nvPr/>
        </p:nvSpPr>
        <p:spPr>
          <a:xfrm>
            <a:off x="7779663" y="4847771"/>
            <a:ext cx="1364337" cy="1306287"/>
          </a:xfrm>
          <a:prstGeom prst="rect">
            <a:avLst/>
          </a:prstGeom>
          <a:solidFill>
            <a:srgbClr val="FF3399">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cs typeface="Arial" charset="0"/>
              </a:rPr>
              <a:t>Miss FPT</a:t>
            </a:r>
            <a:endParaRPr lang="en-US" b="1" dirty="0">
              <a:solidFill>
                <a:schemeClr val="bg1"/>
              </a:solidFill>
            </a:endParaRPr>
          </a:p>
        </p:txBody>
      </p:sp>
      <p:sp>
        <p:nvSpPr>
          <p:cNvPr id="32" name="Rectangle 31"/>
          <p:cNvSpPr/>
          <p:nvPr/>
        </p:nvSpPr>
        <p:spPr>
          <a:xfrm>
            <a:off x="2730502" y="2017486"/>
            <a:ext cx="3338286" cy="2775740"/>
          </a:xfrm>
          <a:prstGeom prst="rect">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4702627" y="4847771"/>
            <a:ext cx="1364337" cy="1306287"/>
          </a:xfrm>
          <a:prstGeom prst="rect">
            <a:avLst/>
          </a:prstGeom>
          <a:solidFill>
            <a:srgbClr val="A6FCD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3399"/>
                </a:solidFill>
                <a:cs typeface="Arial" charset="0"/>
              </a:rPr>
              <a:t>Favorite Clubs</a:t>
            </a:r>
            <a:endParaRPr lang="en-US" b="1" dirty="0">
              <a:solidFill>
                <a:srgbClr val="FF3399"/>
              </a:solidFill>
            </a:endParaRPr>
          </a:p>
        </p:txBody>
      </p:sp>
      <p:sp>
        <p:nvSpPr>
          <p:cNvPr id="13" name="Title 1"/>
          <p:cNvSpPr txBox="1">
            <a:spLocks/>
          </p:cNvSpPr>
          <p:nvPr/>
        </p:nvSpPr>
        <p:spPr>
          <a:xfrm>
            <a:off x="3305624" y="2053769"/>
            <a:ext cx="2757718" cy="2086432"/>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dirty="0" smtClean="0">
                <a:ln>
                  <a:noFill/>
                </a:ln>
                <a:solidFill>
                  <a:schemeClr val="bg1"/>
                </a:solidFill>
                <a:effectLst/>
                <a:uLnTx/>
                <a:uFillTx/>
                <a:latin typeface="Arial" pitchFamily="34" charset="0"/>
                <a:ea typeface="+mj-ea"/>
                <a:cs typeface="Arial" pitchFamily="34" charset="0"/>
              </a:rPr>
              <a:t>FPT/FSOFT  CORPORATE</a:t>
            </a:r>
            <a:br>
              <a:rPr kumimoji="0" lang="en-US" sz="2800" b="1" i="0" u="none" strike="noStrike" kern="1200" cap="none" spc="0" normalizeH="0" baseline="0" noProof="0" dirty="0" smtClean="0">
                <a:ln>
                  <a:noFill/>
                </a:ln>
                <a:solidFill>
                  <a:schemeClr val="bg1"/>
                </a:solidFill>
                <a:effectLst/>
                <a:uLnTx/>
                <a:uFillTx/>
                <a:latin typeface="Arial" pitchFamily="34" charset="0"/>
                <a:ea typeface="+mj-ea"/>
                <a:cs typeface="Arial" pitchFamily="34" charset="0"/>
              </a:rPr>
            </a:br>
            <a:r>
              <a:rPr kumimoji="0" lang="en-US" sz="2800" b="1" i="0" u="none" strike="noStrike" kern="1200" cap="none" spc="0" normalizeH="0" baseline="0" noProof="0" dirty="0" smtClean="0">
                <a:ln>
                  <a:noFill/>
                </a:ln>
                <a:solidFill>
                  <a:schemeClr val="bg1"/>
                </a:solidFill>
                <a:effectLst/>
                <a:uLnTx/>
                <a:uFillTx/>
                <a:latin typeface="Arial" pitchFamily="34" charset="0"/>
                <a:ea typeface="+mj-ea"/>
                <a:cs typeface="Arial" pitchFamily="34" charset="0"/>
              </a:rPr>
              <a:t>CULTURE</a:t>
            </a:r>
            <a:endParaRPr kumimoji="0" lang="en-US" sz="2800" b="1" i="0" u="none" strike="noStrike" kern="1200" cap="none" spc="0" normalizeH="0" baseline="0" noProof="0" dirty="0">
              <a:ln>
                <a:noFill/>
              </a:ln>
              <a:solidFill>
                <a:schemeClr val="bg1"/>
              </a:solidFill>
              <a:effectLst/>
              <a:uLnTx/>
              <a:uFillTx/>
              <a:latin typeface="Arial" pitchFamily="34" charset="0"/>
              <a:ea typeface="+mj-ea"/>
              <a:cs typeface="Arial" pitchFamily="34" charset="0"/>
            </a:endParaRPr>
          </a:p>
        </p:txBody>
      </p:sp>
      <p:grpSp>
        <p:nvGrpSpPr>
          <p:cNvPr id="2" name="Group 39"/>
          <p:cNvGrpSpPr/>
          <p:nvPr/>
        </p:nvGrpSpPr>
        <p:grpSpPr>
          <a:xfrm>
            <a:off x="3655787" y="3441700"/>
            <a:ext cx="2336800" cy="1314451"/>
            <a:chOff x="3655787" y="3441700"/>
            <a:chExt cx="2336800" cy="1314451"/>
          </a:xfrm>
        </p:grpSpPr>
        <p:sp>
          <p:nvSpPr>
            <p:cNvPr id="33" name="Rectangle 32"/>
            <p:cNvSpPr/>
            <p:nvPr/>
          </p:nvSpPr>
          <p:spPr>
            <a:xfrm>
              <a:off x="4648200" y="4085432"/>
              <a:ext cx="1336767" cy="2093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smtClean="0">
                  <a:solidFill>
                    <a:schemeClr val="bg1"/>
                  </a:solidFill>
                  <a:cs typeface="Arial" charset="0"/>
                </a:rPr>
                <a:t>Dedication</a:t>
              </a:r>
            </a:p>
          </p:txBody>
        </p:sp>
        <p:sp>
          <p:nvSpPr>
            <p:cNvPr id="34" name="Rectangle 33"/>
            <p:cNvSpPr/>
            <p:nvPr/>
          </p:nvSpPr>
          <p:spPr>
            <a:xfrm>
              <a:off x="4199711" y="4294892"/>
              <a:ext cx="1785256" cy="2322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smtClean="0">
                  <a:solidFill>
                    <a:schemeClr val="bg1"/>
                  </a:solidFill>
                  <a:cs typeface="Arial" charset="0"/>
                </a:rPr>
                <a:t>Exemplariness</a:t>
              </a:r>
            </a:p>
          </p:txBody>
        </p:sp>
        <p:sp>
          <p:nvSpPr>
            <p:cNvPr id="35" name="Rectangle 34"/>
            <p:cNvSpPr/>
            <p:nvPr/>
          </p:nvSpPr>
          <p:spPr>
            <a:xfrm>
              <a:off x="4526645" y="4525783"/>
              <a:ext cx="1465942" cy="2303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smtClean="0">
                  <a:solidFill>
                    <a:schemeClr val="bg1"/>
                  </a:solidFill>
                  <a:cs typeface="Arial" charset="0"/>
                </a:rPr>
                <a:t>Perspicacity</a:t>
              </a:r>
            </a:p>
          </p:txBody>
        </p:sp>
        <p:sp>
          <p:nvSpPr>
            <p:cNvPr id="37" name="Rectangle 36"/>
            <p:cNvSpPr/>
            <p:nvPr/>
          </p:nvSpPr>
          <p:spPr>
            <a:xfrm>
              <a:off x="3655787" y="3441700"/>
              <a:ext cx="2336800" cy="240211"/>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5888" indent="-115888" algn="r">
                <a:spcBef>
                  <a:spcPts val="600"/>
                </a:spcBef>
                <a:spcAft>
                  <a:spcPts val="600"/>
                </a:spcAft>
                <a:defRPr/>
              </a:pPr>
              <a:r>
                <a:rPr lang="en-US" b="1" dirty="0" smtClean="0">
                  <a:solidFill>
                    <a:schemeClr val="bg1"/>
                  </a:solidFill>
                  <a:cs typeface="Arial" charset="0"/>
                </a:rPr>
                <a:t>Individual Respect</a:t>
              </a:r>
            </a:p>
          </p:txBody>
        </p:sp>
        <p:sp>
          <p:nvSpPr>
            <p:cNvPr id="38" name="Rectangle 37"/>
            <p:cNvSpPr/>
            <p:nvPr/>
          </p:nvSpPr>
          <p:spPr>
            <a:xfrm>
              <a:off x="4648200" y="3885499"/>
              <a:ext cx="1336767" cy="1999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5888" indent="-115888" algn="r">
                <a:spcBef>
                  <a:spcPts val="600"/>
                </a:spcBef>
                <a:spcAft>
                  <a:spcPts val="600"/>
                </a:spcAft>
                <a:defRPr/>
              </a:pPr>
              <a:r>
                <a:rPr lang="en-US" b="1" dirty="0" smtClean="0">
                  <a:solidFill>
                    <a:schemeClr val="bg1"/>
                  </a:solidFill>
                  <a:cs typeface="Arial" charset="0"/>
                </a:rPr>
                <a:t>Teamwork</a:t>
              </a:r>
            </a:p>
          </p:txBody>
        </p:sp>
        <p:sp>
          <p:nvSpPr>
            <p:cNvPr id="39" name="Rectangle 38"/>
            <p:cNvSpPr/>
            <p:nvPr/>
          </p:nvSpPr>
          <p:spPr>
            <a:xfrm>
              <a:off x="4648200" y="3683000"/>
              <a:ext cx="1336768" cy="203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5888" indent="-115888" algn="r">
                <a:spcBef>
                  <a:spcPts val="600"/>
                </a:spcBef>
                <a:spcAft>
                  <a:spcPts val="600"/>
                </a:spcAft>
                <a:defRPr/>
              </a:pPr>
              <a:r>
                <a:rPr lang="en-US" b="1" dirty="0" smtClean="0">
                  <a:solidFill>
                    <a:schemeClr val="bg1"/>
                  </a:solidFill>
                  <a:cs typeface="Arial" charset="0"/>
                </a:rPr>
                <a:t>Innovation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1"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down)">
                                      <p:cBhvr>
                                        <p:cTn id="7" dur="500"/>
                                        <p:tgtEl>
                                          <p:spTgt spid="4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left)">
                                      <p:cBhvr>
                                        <p:cTn id="31" dur="500"/>
                                        <p:tgtEl>
                                          <p:spTgt spid="22"/>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500"/>
                                        <p:tgtEl>
                                          <p:spTgt spid="11"/>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left)">
                                      <p:cBhvr>
                                        <p:cTn id="39" dur="500"/>
                                        <p:tgtEl>
                                          <p:spTgt spid="21"/>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left)">
                                      <p:cBhvr>
                                        <p:cTn id="43" dur="500"/>
                                        <p:tgtEl>
                                          <p:spTgt spid="10"/>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left)">
                                      <p:cBhvr>
                                        <p:cTn id="47" dur="500"/>
                                        <p:tgtEl>
                                          <p:spTgt spid="23"/>
                                        </p:tgtEl>
                                      </p:cBhvr>
                                    </p:animEffect>
                                  </p:childTnLst>
                                </p:cTn>
                              </p:par>
                            </p:childTnLst>
                          </p:cTn>
                        </p:par>
                        <p:par>
                          <p:cTn id="48" fill="hold">
                            <p:stCondLst>
                              <p:cond delay="5500"/>
                            </p:stCondLst>
                            <p:childTnLst>
                              <p:par>
                                <p:cTn id="49" presetID="22" presetClass="entr" presetSubtype="8" fill="hold" nodeType="after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wipe(left)">
                                      <p:cBhvr>
                                        <p:cTn id="51" dur="500"/>
                                        <p:tgtEl>
                                          <p:spTgt spid="26"/>
                                        </p:tgtEl>
                                      </p:cBhvr>
                                    </p:animEffect>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par>
                          <p:cTn id="56" fill="hold">
                            <p:stCondLst>
                              <p:cond delay="6500"/>
                            </p:stCondLst>
                            <p:childTnLst>
                              <p:par>
                                <p:cTn id="57" presetID="22" presetClass="entr" presetSubtype="8" fill="hold" nodeType="after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wipe(left)">
                                      <p:cBhvr>
                                        <p:cTn id="59" dur="500"/>
                                        <p:tgtEl>
                                          <p:spTgt spid="6"/>
                                        </p:tgtEl>
                                      </p:cBhvr>
                                    </p:animEffect>
                                  </p:childTnLst>
                                </p:cTn>
                              </p:par>
                            </p:childTnLst>
                          </p:cTn>
                        </p:par>
                        <p:par>
                          <p:cTn id="60" fill="hold">
                            <p:stCondLst>
                              <p:cond delay="7000"/>
                            </p:stCondLst>
                            <p:childTnLst>
                              <p:par>
                                <p:cTn id="61" presetID="22" presetClass="entr" presetSubtype="8" fill="hold"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wipe(left)">
                                      <p:cBhvr>
                                        <p:cTn id="63" dur="500"/>
                                        <p:tgtEl>
                                          <p:spTgt spid="30"/>
                                        </p:tgtEl>
                                      </p:cBhvr>
                                    </p:animEffect>
                                  </p:childTnLst>
                                </p:cTn>
                              </p:par>
                            </p:childTnLst>
                          </p:cTn>
                        </p:par>
                        <p:par>
                          <p:cTn id="64" fill="hold">
                            <p:stCondLst>
                              <p:cond delay="7500"/>
                            </p:stCondLst>
                            <p:childTnLst>
                              <p:par>
                                <p:cTn id="65" presetID="22" presetClass="entr" presetSubtype="8" fill="hold" nodeType="after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wipe(left)">
                                      <p:cBhvr>
                                        <p:cTn id="67" dur="500"/>
                                        <p:tgtEl>
                                          <p:spTgt spid="7"/>
                                        </p:tgtEl>
                                      </p:cBhvr>
                                    </p:animEffect>
                                  </p:childTnLst>
                                </p:cTn>
                              </p:par>
                            </p:childTnLst>
                          </p:cTn>
                        </p:par>
                        <p:par>
                          <p:cTn id="68" fill="hold">
                            <p:stCondLst>
                              <p:cond delay="8000"/>
                            </p:stCondLst>
                            <p:childTnLst>
                              <p:par>
                                <p:cTn id="69" presetID="22" presetClass="entr" presetSubtype="8" fill="hold" grpId="0" nodeType="after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wipe(left)">
                                      <p:cBhvr>
                                        <p:cTn id="71" dur="500"/>
                                        <p:tgtEl>
                                          <p:spTgt spid="18"/>
                                        </p:tgtEl>
                                      </p:cBhvr>
                                    </p:animEffect>
                                  </p:childTnLst>
                                </p:cTn>
                              </p:par>
                            </p:childTnLst>
                          </p:cTn>
                        </p:par>
                        <p:par>
                          <p:cTn id="72" fill="hold">
                            <p:stCondLst>
                              <p:cond delay="8500"/>
                            </p:stCondLst>
                            <p:childTnLst>
                              <p:par>
                                <p:cTn id="73" presetID="22" presetClass="entr" presetSubtype="8" fill="hold" nodeType="afterEffect">
                                  <p:stCondLst>
                                    <p:cond delay="0"/>
                                  </p:stCondLst>
                                  <p:childTnLst>
                                    <p:set>
                                      <p:cBhvr>
                                        <p:cTn id="74" dur="1" fill="hold">
                                          <p:stCondLst>
                                            <p:cond delay="0"/>
                                          </p:stCondLst>
                                        </p:cTn>
                                        <p:tgtEl>
                                          <p:spTgt spid="9"/>
                                        </p:tgtEl>
                                        <p:attrNameLst>
                                          <p:attrName>style.visibility</p:attrName>
                                        </p:attrNameLst>
                                      </p:cBhvr>
                                      <p:to>
                                        <p:strVal val="visible"/>
                                      </p:to>
                                    </p:set>
                                    <p:animEffect transition="in" filter="wipe(left)">
                                      <p:cBhvr>
                                        <p:cTn id="75" dur="500"/>
                                        <p:tgtEl>
                                          <p:spTgt spid="9"/>
                                        </p:tgtEl>
                                      </p:cBhvr>
                                    </p:animEffect>
                                  </p:childTnLst>
                                </p:cTn>
                              </p:par>
                            </p:childTnLst>
                          </p:cTn>
                        </p:par>
                        <p:par>
                          <p:cTn id="76" fill="hold">
                            <p:stCondLst>
                              <p:cond delay="9000"/>
                            </p:stCondLst>
                            <p:childTnLst>
                              <p:par>
                                <p:cTn id="77" presetID="22" presetClass="entr" presetSubtype="8" fill="hold" grpId="0" nodeType="after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wipe(left)">
                                      <p:cBhvr>
                                        <p:cTn id="79" dur="500"/>
                                        <p:tgtEl>
                                          <p:spTgt spid="20"/>
                                        </p:tgtEl>
                                      </p:cBhvr>
                                    </p:animEffect>
                                  </p:childTnLst>
                                </p:cTn>
                              </p:par>
                            </p:childTnLst>
                          </p:cTn>
                        </p:par>
                        <p:par>
                          <p:cTn id="80" fill="hold">
                            <p:stCondLst>
                              <p:cond delay="9500"/>
                            </p:stCondLst>
                            <p:childTnLst>
                              <p:par>
                                <p:cTn id="81" presetID="22" presetClass="entr" presetSubtype="8" fill="hold" nodeType="afterEffect">
                                  <p:stCondLst>
                                    <p:cond delay="0"/>
                                  </p:stCondLst>
                                  <p:childTnLst>
                                    <p:set>
                                      <p:cBhvr>
                                        <p:cTn id="82" dur="1" fill="hold">
                                          <p:stCondLst>
                                            <p:cond delay="0"/>
                                          </p:stCondLst>
                                        </p:cTn>
                                        <p:tgtEl>
                                          <p:spTgt spid="12"/>
                                        </p:tgtEl>
                                        <p:attrNameLst>
                                          <p:attrName>style.visibility</p:attrName>
                                        </p:attrNameLst>
                                      </p:cBhvr>
                                      <p:to>
                                        <p:strVal val="visible"/>
                                      </p:to>
                                    </p:set>
                                    <p:animEffect transition="in" filter="wipe(left)">
                                      <p:cBhvr>
                                        <p:cTn id="83" dur="500"/>
                                        <p:tgtEl>
                                          <p:spTgt spid="12"/>
                                        </p:tgtEl>
                                      </p:cBhvr>
                                    </p:animEffect>
                                  </p:childTnLst>
                                </p:cTn>
                              </p:par>
                            </p:childTnLst>
                          </p:cTn>
                        </p:par>
                        <p:par>
                          <p:cTn id="84" fill="hold">
                            <p:stCondLst>
                              <p:cond delay="10000"/>
                            </p:stCondLst>
                            <p:childTnLst>
                              <p:par>
                                <p:cTn id="85" presetID="22" presetClass="entr" presetSubtype="4" fill="hold" grpId="0" nodeType="afterEffect">
                                  <p:stCondLst>
                                    <p:cond delay="0"/>
                                  </p:stCondLst>
                                  <p:childTnLst>
                                    <p:set>
                                      <p:cBhvr>
                                        <p:cTn id="86" dur="1" fill="hold">
                                          <p:stCondLst>
                                            <p:cond delay="0"/>
                                          </p:stCondLst>
                                        </p:cTn>
                                        <p:tgtEl>
                                          <p:spTgt spid="13"/>
                                        </p:tgtEl>
                                        <p:attrNameLst>
                                          <p:attrName>style.visibility</p:attrName>
                                        </p:attrNameLst>
                                      </p:cBhvr>
                                      <p:to>
                                        <p:strVal val="visible"/>
                                      </p:to>
                                    </p:set>
                                    <p:animEffect transition="in" filter="wipe(down)">
                                      <p:cBhvr>
                                        <p:cTn id="87" dur="500"/>
                                        <p:tgtEl>
                                          <p:spTgt spid="13"/>
                                        </p:tgtEl>
                                      </p:cBhvr>
                                    </p:animEffect>
                                  </p:childTnLst>
                                </p:cTn>
                              </p:par>
                            </p:childTnLst>
                          </p:cTn>
                        </p:par>
                        <p:par>
                          <p:cTn id="88" fill="hold">
                            <p:stCondLst>
                              <p:cond delay="10500"/>
                            </p:stCondLst>
                            <p:childTnLst>
                              <p:par>
                                <p:cTn id="89" presetID="22" presetClass="entr" presetSubtype="4" fill="hold" grpId="0" nodeType="after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wipe(down)">
                                      <p:cBhvr>
                                        <p:cTn id="91" dur="500"/>
                                        <p:tgtEl>
                                          <p:spTgt spid="32"/>
                                        </p:tgtEl>
                                      </p:cBhvr>
                                    </p:animEffect>
                                  </p:childTnLst>
                                </p:cTn>
                              </p:par>
                            </p:childTnLst>
                          </p:cTn>
                        </p:par>
                        <p:par>
                          <p:cTn id="92" fill="hold">
                            <p:stCondLst>
                              <p:cond delay="11000"/>
                            </p:stCondLst>
                            <p:childTnLst>
                              <p:par>
                                <p:cTn id="93" presetID="22" presetClass="entr" presetSubtype="1" fill="hold" nodeType="afterEffect">
                                  <p:stCondLst>
                                    <p:cond delay="0"/>
                                  </p:stCondLst>
                                  <p:childTnLst>
                                    <p:set>
                                      <p:cBhvr>
                                        <p:cTn id="94" dur="1" fill="hold">
                                          <p:stCondLst>
                                            <p:cond delay="0"/>
                                          </p:stCondLst>
                                        </p:cTn>
                                        <p:tgtEl>
                                          <p:spTgt spid="2"/>
                                        </p:tgtEl>
                                        <p:attrNameLst>
                                          <p:attrName>style.visibility</p:attrName>
                                        </p:attrNameLst>
                                      </p:cBhvr>
                                      <p:to>
                                        <p:strVal val="visible"/>
                                      </p:to>
                                    </p:set>
                                    <p:animEffect transition="in" filter="wipe(up)">
                                      <p:cBhvr>
                                        <p:cTn id="95" dur="500"/>
                                        <p:tgtEl>
                                          <p:spTgt spid="2"/>
                                        </p:tgtEl>
                                      </p:cBhvr>
                                    </p:animEffect>
                                  </p:childTnLst>
                                </p:cTn>
                              </p:par>
                            </p:childTnLst>
                          </p:cTn>
                        </p:par>
                        <p:par>
                          <p:cTn id="96" fill="hold">
                            <p:stCondLst>
                              <p:cond delay="11500"/>
                            </p:stCondLst>
                            <p:childTnLst>
                              <p:par>
                                <p:cTn id="97" presetID="22" presetClass="entr" presetSubtype="4" fill="hold" grpId="0" nodeType="afterEffect">
                                  <p:stCondLst>
                                    <p:cond delay="0"/>
                                  </p:stCondLst>
                                  <p:childTnLst>
                                    <p:set>
                                      <p:cBhvr>
                                        <p:cTn id="98" dur="1" fill="hold">
                                          <p:stCondLst>
                                            <p:cond delay="0"/>
                                          </p:stCondLst>
                                        </p:cTn>
                                        <p:tgtEl>
                                          <p:spTgt spid="42"/>
                                        </p:tgtEl>
                                        <p:attrNameLst>
                                          <p:attrName>style.visibility</p:attrName>
                                        </p:attrNameLst>
                                      </p:cBhvr>
                                      <p:to>
                                        <p:strVal val="visible"/>
                                      </p:to>
                                    </p:set>
                                    <p:animEffect transition="in" filter="wipe(down)">
                                      <p:cBhvr>
                                        <p:cTn id="9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2" grpId="1"/>
      <p:bldP spid="17" grpId="0" animBg="1"/>
      <p:bldP spid="18" grpId="0" animBg="1"/>
      <p:bldP spid="19" grpId="0" animBg="1"/>
      <p:bldP spid="20" grpId="0" animBg="1"/>
      <p:bldP spid="21" grpId="0" animBg="1"/>
      <p:bldP spid="22" grpId="0" animBg="1"/>
      <p:bldP spid="23" grpId="0" animBg="1"/>
      <p:bldP spid="32" grpId="0" animBg="1"/>
      <p:bldP spid="24" grpId="0" animBg="1"/>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a:spLocks/>
          </p:cNvSpPr>
          <p:nvPr/>
        </p:nvSpPr>
        <p:spPr>
          <a:xfrm>
            <a:off x="2836611" y="1778469"/>
            <a:ext cx="2920180" cy="1456347"/>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smtClean="0">
                <a:ln>
                  <a:noFill/>
                </a:ln>
                <a:solidFill>
                  <a:srgbClr val="FF6600"/>
                </a:solidFill>
                <a:effectLst/>
                <a:uLnTx/>
                <a:uFillTx/>
                <a:latin typeface="Arial" pitchFamily="34" charset="0"/>
                <a:ea typeface="+mj-ea"/>
                <a:cs typeface="Arial" pitchFamily="34" charset="0"/>
              </a:rPr>
              <a:t>CORPORATE</a:t>
            </a:r>
            <a:endParaRPr lang="en-US" sz="2400" b="1" noProof="0" dirty="0" smtClean="0">
              <a:solidFill>
                <a:srgbClr val="FF6600"/>
              </a:solidFill>
              <a:ea typeface="+mj-ea"/>
            </a:endParaRP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dirty="0" smtClean="0">
                <a:ln>
                  <a:noFill/>
                </a:ln>
                <a:solidFill>
                  <a:srgbClr val="FF6600"/>
                </a:solidFill>
                <a:effectLst/>
                <a:uLnTx/>
                <a:uFillTx/>
                <a:latin typeface="Arial" pitchFamily="34" charset="0"/>
                <a:ea typeface="+mj-ea"/>
                <a:cs typeface="Arial" pitchFamily="34" charset="0"/>
              </a:rPr>
              <a:t>SOCIAL</a:t>
            </a:r>
            <a:r>
              <a:rPr kumimoji="0" lang="en-US" sz="2400" b="1" i="0" u="none" strike="noStrike" kern="1200" cap="none" spc="0" normalizeH="0" dirty="0" smtClean="0">
                <a:ln>
                  <a:noFill/>
                </a:ln>
                <a:solidFill>
                  <a:srgbClr val="FF6600"/>
                </a:solidFill>
                <a:effectLst/>
                <a:uLnTx/>
                <a:uFillTx/>
                <a:latin typeface="Arial" pitchFamily="34" charset="0"/>
                <a:ea typeface="+mj-ea"/>
                <a:cs typeface="Arial" pitchFamily="34" charset="0"/>
              </a:rPr>
              <a:t> RESPONSIBILITY</a:t>
            </a:r>
            <a:endParaRPr kumimoji="0" lang="en-US" sz="2400" b="1" i="0" u="none" strike="noStrike" kern="1200" cap="none" spc="0" normalizeH="0" baseline="0" noProof="0" dirty="0">
              <a:ln>
                <a:noFill/>
              </a:ln>
              <a:solidFill>
                <a:srgbClr val="FF6600"/>
              </a:solidFill>
              <a:effectLst/>
              <a:uLnTx/>
              <a:uFillTx/>
              <a:latin typeface="Arial" pitchFamily="34" charset="0"/>
              <a:ea typeface="+mj-ea"/>
              <a:cs typeface="Arial" pitchFamily="34" charset="0"/>
            </a:endParaRPr>
          </a:p>
        </p:txBody>
      </p:sp>
      <p:pic>
        <p:nvPicPr>
          <p:cNvPr id="17" name="Picture 16" descr="Hoc bong tai nang.JPG"/>
          <p:cNvPicPr>
            <a:picLocks noChangeAspect="1"/>
          </p:cNvPicPr>
          <p:nvPr/>
        </p:nvPicPr>
        <p:blipFill>
          <a:blip r:embed="rId3" cstate="email"/>
          <a:srcRect/>
          <a:stretch>
            <a:fillRect/>
          </a:stretch>
        </p:blipFill>
        <p:spPr>
          <a:xfrm>
            <a:off x="2729624" y="0"/>
            <a:ext cx="3251200" cy="2272054"/>
          </a:xfrm>
          <a:prstGeom prst="rect">
            <a:avLst/>
          </a:prstGeom>
          <a:ln w="76200" cap="sq">
            <a:solidFill>
              <a:schemeClr val="bg1"/>
            </a:solidFill>
            <a:prstDash val="solid"/>
            <a:miter lim="800000"/>
          </a:ln>
          <a:effectLst/>
        </p:spPr>
      </p:pic>
      <p:pic>
        <p:nvPicPr>
          <p:cNvPr id="29" name="Picture 28" descr="img-1251716200-2.jpg"/>
          <p:cNvPicPr>
            <a:picLocks noChangeAspect="1"/>
          </p:cNvPicPr>
          <p:nvPr/>
        </p:nvPicPr>
        <p:blipFill>
          <a:blip r:embed="rId4" cstate="email"/>
          <a:srcRect/>
          <a:stretch>
            <a:fillRect/>
          </a:stretch>
        </p:blipFill>
        <p:spPr>
          <a:xfrm>
            <a:off x="0" y="0"/>
            <a:ext cx="2709106" cy="1714500"/>
          </a:xfrm>
          <a:prstGeom prst="rect">
            <a:avLst/>
          </a:prstGeom>
          <a:ln w="76200">
            <a:solidFill>
              <a:schemeClr val="bg1"/>
            </a:solidFill>
          </a:ln>
        </p:spPr>
      </p:pic>
      <p:pic>
        <p:nvPicPr>
          <p:cNvPr id="34" name="Picture 33" descr="11089014-VOlympic.jpg"/>
          <p:cNvPicPr>
            <a:picLocks noChangeAspect="1"/>
          </p:cNvPicPr>
          <p:nvPr/>
        </p:nvPicPr>
        <p:blipFill>
          <a:blip r:embed="rId5" cstate="email"/>
          <a:srcRect b="-609"/>
          <a:stretch>
            <a:fillRect/>
          </a:stretch>
        </p:blipFill>
        <p:spPr>
          <a:xfrm>
            <a:off x="0" y="1786981"/>
            <a:ext cx="3403601" cy="2291033"/>
          </a:xfrm>
          <a:prstGeom prst="rect">
            <a:avLst/>
          </a:prstGeom>
          <a:solidFill>
            <a:srgbClr val="FFFFFF">
              <a:shade val="85000"/>
            </a:srgbClr>
          </a:solidFill>
          <a:ln w="76200" cap="sq">
            <a:solidFill>
              <a:schemeClr val="bg1"/>
            </a:solidFill>
            <a:miter lim="800000"/>
          </a:ln>
          <a:effectLst/>
          <a:scene3d>
            <a:camera prst="orthographicFront"/>
            <a:lightRig rig="twoPt" dir="t">
              <a:rot lat="0" lon="0" rev="7200000"/>
            </a:lightRig>
          </a:scene3d>
          <a:sp3d>
            <a:bevelT w="25400" h="19050"/>
            <a:contourClr>
              <a:srgbClr val="FFFFFF"/>
            </a:contourClr>
          </a:sp3d>
        </p:spPr>
      </p:pic>
      <p:pic>
        <p:nvPicPr>
          <p:cNvPr id="32" name="Picture 31" descr="img-1251716200-2.jpg"/>
          <p:cNvPicPr>
            <a:picLocks noChangeAspect="1"/>
          </p:cNvPicPr>
          <p:nvPr/>
        </p:nvPicPr>
        <p:blipFill>
          <a:blip r:embed="rId6" cstate="email"/>
          <a:srcRect b="-2123"/>
          <a:stretch>
            <a:fillRect/>
          </a:stretch>
        </p:blipFill>
        <p:spPr>
          <a:xfrm rot="16200000">
            <a:off x="12286" y="4137595"/>
            <a:ext cx="2729137" cy="2711674"/>
          </a:xfrm>
          <a:prstGeom prst="rect">
            <a:avLst/>
          </a:prstGeom>
          <a:ln w="76200">
            <a:solidFill>
              <a:schemeClr val="bg1"/>
            </a:solidFill>
          </a:ln>
        </p:spPr>
      </p:pic>
      <p:pic>
        <p:nvPicPr>
          <p:cNvPr id="30" name="Picture 29" descr="img-1251716200-2.jpg"/>
          <p:cNvPicPr>
            <a:picLocks noChangeAspect="1"/>
          </p:cNvPicPr>
          <p:nvPr/>
        </p:nvPicPr>
        <p:blipFill>
          <a:blip r:embed="rId7" cstate="email"/>
          <a:srcRect/>
          <a:stretch>
            <a:fillRect/>
          </a:stretch>
        </p:blipFill>
        <p:spPr>
          <a:xfrm>
            <a:off x="5842000" y="0"/>
            <a:ext cx="3302000" cy="2374900"/>
          </a:xfrm>
          <a:prstGeom prst="rect">
            <a:avLst/>
          </a:prstGeom>
          <a:ln w="76200">
            <a:solidFill>
              <a:schemeClr val="bg1"/>
            </a:solidFill>
          </a:ln>
        </p:spPr>
      </p:pic>
      <p:pic>
        <p:nvPicPr>
          <p:cNvPr id="31" name="Picture 30" descr="steve-ballmer.jpg"/>
          <p:cNvPicPr>
            <a:picLocks noChangeAspect="1"/>
          </p:cNvPicPr>
          <p:nvPr/>
        </p:nvPicPr>
        <p:blipFill>
          <a:blip r:embed="rId8" cstate="email"/>
          <a:srcRect/>
          <a:stretch>
            <a:fillRect/>
          </a:stretch>
        </p:blipFill>
        <p:spPr>
          <a:xfrm>
            <a:off x="2764221" y="4120055"/>
            <a:ext cx="3026979" cy="2737945"/>
          </a:xfrm>
          <a:prstGeom prst="rect">
            <a:avLst/>
          </a:prstGeom>
          <a:ln w="76200">
            <a:solidFill>
              <a:schemeClr val="bg1"/>
            </a:solidFill>
          </a:ln>
        </p:spPr>
      </p:pic>
      <p:pic>
        <p:nvPicPr>
          <p:cNvPr id="33" name="Picture 32" descr="img-1251716200-2.jpg"/>
          <p:cNvPicPr>
            <a:picLocks noChangeAspect="1"/>
          </p:cNvPicPr>
          <p:nvPr/>
        </p:nvPicPr>
        <p:blipFill>
          <a:blip r:embed="rId9" cstate="email"/>
          <a:srcRect/>
          <a:stretch>
            <a:fillRect/>
          </a:stretch>
        </p:blipFill>
        <p:spPr>
          <a:xfrm>
            <a:off x="5875283" y="4073582"/>
            <a:ext cx="3268718" cy="2784420"/>
          </a:xfrm>
          <a:prstGeom prst="rect">
            <a:avLst/>
          </a:prstGeom>
          <a:ln w="76200">
            <a:solidFill>
              <a:schemeClr val="bg1"/>
            </a:solidFill>
          </a:ln>
        </p:spPr>
      </p:pic>
      <p:pic>
        <p:nvPicPr>
          <p:cNvPr id="28" name="Picture 27" descr="img-1251716200-2.jpg"/>
          <p:cNvPicPr>
            <a:picLocks noChangeAspect="1"/>
          </p:cNvPicPr>
          <p:nvPr/>
        </p:nvPicPr>
        <p:blipFill>
          <a:blip r:embed="rId10" cstate="email"/>
          <a:srcRect/>
          <a:stretch>
            <a:fillRect/>
          </a:stretch>
        </p:blipFill>
        <p:spPr>
          <a:xfrm>
            <a:off x="5854262" y="1790700"/>
            <a:ext cx="3289738" cy="2286000"/>
          </a:xfrm>
          <a:prstGeom prst="rect">
            <a:avLst/>
          </a:prstGeom>
          <a:ln w="76200">
            <a:solidFill>
              <a:schemeClr val="bg1"/>
            </a:solidFill>
          </a:ln>
        </p:spPr>
      </p:pic>
      <p:sp>
        <p:nvSpPr>
          <p:cNvPr id="21" name="Rectangle 20"/>
          <p:cNvSpPr/>
          <p:nvPr/>
        </p:nvSpPr>
        <p:spPr>
          <a:xfrm>
            <a:off x="4417094" y="419538"/>
            <a:ext cx="1364337" cy="1306287"/>
          </a:xfrm>
          <a:prstGeom prst="rect">
            <a:avLst/>
          </a:prstGeom>
          <a:solidFill>
            <a:srgbClr val="33CCF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smtClean="0">
                <a:solidFill>
                  <a:srgbClr val="FFFF00"/>
                </a:solidFill>
                <a:cs typeface="Arial" charset="0"/>
              </a:rPr>
              <a:t>Encouraging</a:t>
            </a:r>
            <a:r>
              <a:rPr lang="en-US" b="1" dirty="0" smtClean="0">
                <a:solidFill>
                  <a:srgbClr val="FFFF00"/>
                </a:solidFill>
                <a:cs typeface="Arial" charset="0"/>
              </a:rPr>
              <a:t> Young Talents</a:t>
            </a:r>
            <a:endParaRPr lang="en-US" b="1" dirty="0">
              <a:solidFill>
                <a:srgbClr val="FFFF00"/>
              </a:solidFill>
            </a:endParaRPr>
          </a:p>
        </p:txBody>
      </p:sp>
      <p:sp>
        <p:nvSpPr>
          <p:cNvPr id="24" name="Rectangle 23"/>
          <p:cNvSpPr/>
          <p:nvPr/>
        </p:nvSpPr>
        <p:spPr>
          <a:xfrm>
            <a:off x="7779663" y="412906"/>
            <a:ext cx="1364337" cy="1306287"/>
          </a:xfrm>
          <a:prstGeom prst="rect">
            <a:avLst/>
          </a:prstGeom>
          <a:solidFill>
            <a:srgbClr val="FFFF00">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rgbClr val="FF3399"/>
                </a:solidFill>
                <a:cs typeface="Arial" charset="0"/>
              </a:rPr>
              <a:t>Chim</a:t>
            </a:r>
            <a:r>
              <a:rPr lang="en-US" b="1" dirty="0" smtClean="0">
                <a:solidFill>
                  <a:srgbClr val="FF3399"/>
                </a:solidFill>
                <a:cs typeface="Arial" charset="0"/>
              </a:rPr>
              <a:t> En Award</a:t>
            </a:r>
            <a:endParaRPr lang="en-US" b="1" dirty="0">
              <a:solidFill>
                <a:srgbClr val="FF3399"/>
              </a:solidFill>
            </a:endParaRPr>
          </a:p>
        </p:txBody>
      </p:sp>
      <p:sp>
        <p:nvSpPr>
          <p:cNvPr id="25" name="Rectangle 24"/>
          <p:cNvSpPr/>
          <p:nvPr/>
        </p:nvSpPr>
        <p:spPr>
          <a:xfrm>
            <a:off x="7790173" y="5562223"/>
            <a:ext cx="1364337" cy="1306287"/>
          </a:xfrm>
          <a:prstGeom prst="rect">
            <a:avLst/>
          </a:prstGeom>
          <a:solidFill>
            <a:srgbClr val="FF3399">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cs typeface="Arial" charset="0"/>
              </a:rPr>
              <a:t>Green company</a:t>
            </a:r>
            <a:endParaRPr lang="en-US" b="1" dirty="0">
              <a:solidFill>
                <a:schemeClr val="bg1"/>
              </a:solidFill>
            </a:endParaRPr>
          </a:p>
        </p:txBody>
      </p:sp>
      <p:sp>
        <p:nvSpPr>
          <p:cNvPr id="26" name="Rectangle 25"/>
          <p:cNvSpPr/>
          <p:nvPr/>
        </p:nvSpPr>
        <p:spPr>
          <a:xfrm>
            <a:off x="4450816" y="5562223"/>
            <a:ext cx="1364337" cy="1306287"/>
          </a:xfrm>
          <a:prstGeom prst="rect">
            <a:avLst/>
          </a:prstGeom>
          <a:solidFill>
            <a:srgbClr val="A6FCD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smtClean="0">
                <a:solidFill>
                  <a:srgbClr val="FF3399"/>
                </a:solidFill>
              </a:rPr>
              <a:t>Environ-mental protection</a:t>
            </a:r>
            <a:endParaRPr lang="en-US" sz="1800" b="1" dirty="0">
              <a:solidFill>
                <a:srgbClr val="FF3399"/>
              </a:solidFill>
            </a:endParaRPr>
          </a:p>
        </p:txBody>
      </p:sp>
      <p:sp>
        <p:nvSpPr>
          <p:cNvPr id="20" name="Rectangle 19"/>
          <p:cNvSpPr/>
          <p:nvPr/>
        </p:nvSpPr>
        <p:spPr>
          <a:xfrm>
            <a:off x="1325306" y="5562223"/>
            <a:ext cx="1364337" cy="1306287"/>
          </a:xfrm>
          <a:prstGeom prst="rect">
            <a:avLst/>
          </a:prstGeom>
          <a:solidFill>
            <a:srgbClr val="36D42A">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00"/>
                </a:solidFill>
                <a:cs typeface="Arial" charset="0"/>
              </a:rPr>
              <a:t>Charity</a:t>
            </a:r>
            <a:endParaRPr lang="en-US" b="1" dirty="0">
              <a:solidFill>
                <a:srgbClr val="FFFF00"/>
              </a:solidFill>
            </a:endParaRPr>
          </a:p>
        </p:txBody>
      </p:sp>
      <p:sp>
        <p:nvSpPr>
          <p:cNvPr id="23" name="Rectangle 22"/>
          <p:cNvSpPr/>
          <p:nvPr/>
        </p:nvSpPr>
        <p:spPr>
          <a:xfrm>
            <a:off x="7779663" y="2777294"/>
            <a:ext cx="1364337" cy="1306287"/>
          </a:xfrm>
          <a:prstGeom prst="rect">
            <a:avLst/>
          </a:prstGeom>
          <a:solidFill>
            <a:schemeClr val="bg1">
              <a:lumMod val="9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33CCFF"/>
                </a:solidFill>
                <a:cs typeface="Arial" charset="0"/>
              </a:rPr>
              <a:t>Sc</a:t>
            </a:r>
            <a:r>
              <a:rPr lang="en-US" sz="2400" b="1" dirty="0" smtClean="0">
                <a:solidFill>
                  <a:srgbClr val="33CCFF"/>
                </a:solidFill>
                <a:cs typeface="Arial" charset="0"/>
              </a:rPr>
              <a:t>holar-ships</a:t>
            </a:r>
            <a:endParaRPr lang="en-US" b="1" dirty="0">
              <a:solidFill>
                <a:srgbClr val="33CCFF"/>
              </a:solidFill>
            </a:endParaRPr>
          </a:p>
        </p:txBody>
      </p:sp>
      <p:sp>
        <p:nvSpPr>
          <p:cNvPr id="19" name="Rectangle 18"/>
          <p:cNvSpPr/>
          <p:nvPr/>
        </p:nvSpPr>
        <p:spPr>
          <a:xfrm>
            <a:off x="1357208" y="410780"/>
            <a:ext cx="1364337" cy="1306287"/>
          </a:xfrm>
          <a:prstGeom prst="rect">
            <a:avLst/>
          </a:prstGeom>
          <a:solidFill>
            <a:srgbClr val="FF3399">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cs typeface="Arial" charset="0"/>
              </a:rPr>
              <a:t>13.3 - FPT</a:t>
            </a:r>
          </a:p>
          <a:p>
            <a:pPr algn="ctr"/>
            <a:r>
              <a:rPr lang="en-US" sz="1600" b="1" dirty="0" smtClean="0">
                <a:solidFill>
                  <a:schemeClr val="bg1"/>
                </a:solidFill>
                <a:cs typeface="Arial" charset="0"/>
              </a:rPr>
              <a:t>Community’s</a:t>
            </a:r>
            <a:r>
              <a:rPr lang="en-US" b="1" dirty="0" smtClean="0">
                <a:solidFill>
                  <a:schemeClr val="bg1"/>
                </a:solidFill>
                <a:cs typeface="Arial" charset="0"/>
              </a:rPr>
              <a:t> </a:t>
            </a:r>
            <a:r>
              <a:rPr lang="en-US" sz="1600" b="1" dirty="0" smtClean="0">
                <a:solidFill>
                  <a:schemeClr val="bg1"/>
                </a:solidFill>
                <a:cs typeface="Arial" charset="0"/>
              </a:rPr>
              <a:t>day</a:t>
            </a:r>
            <a:endParaRPr lang="en-US" b="1" dirty="0">
              <a:solidFill>
                <a:schemeClr val="bg1"/>
              </a:solidFill>
            </a:endParaRPr>
          </a:p>
        </p:txBody>
      </p:sp>
      <p:sp>
        <p:nvSpPr>
          <p:cNvPr id="22" name="Rectangle 21"/>
          <p:cNvSpPr/>
          <p:nvPr/>
        </p:nvSpPr>
        <p:spPr>
          <a:xfrm>
            <a:off x="1344509" y="2743575"/>
            <a:ext cx="1364337" cy="1306287"/>
          </a:xfrm>
          <a:prstGeom prst="rect">
            <a:avLst/>
          </a:prstGeom>
          <a:solidFill>
            <a:srgbClr val="FFFF00">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rgbClr val="FF3399"/>
                </a:solidFill>
                <a:cs typeface="Arial" charset="0"/>
              </a:rPr>
              <a:t>ViOlympic</a:t>
            </a:r>
            <a:r>
              <a:rPr lang="en-US" b="1" dirty="0" smtClean="0">
                <a:solidFill>
                  <a:srgbClr val="FF3399"/>
                </a:solidFill>
                <a:cs typeface="Arial" charset="0"/>
              </a:rPr>
              <a:t> </a:t>
            </a:r>
            <a:r>
              <a:rPr lang="en-US" sz="1800" b="1" dirty="0" smtClean="0">
                <a:solidFill>
                  <a:srgbClr val="FF3399"/>
                </a:solidFill>
                <a:cs typeface="Arial" charset="0"/>
              </a:rPr>
              <a:t>Mathematic</a:t>
            </a:r>
            <a:r>
              <a:rPr lang="en-US" b="1" dirty="0" smtClean="0">
                <a:solidFill>
                  <a:srgbClr val="FF3399"/>
                </a:solidFill>
                <a:cs typeface="Arial" charset="0"/>
              </a:rPr>
              <a:t> contest</a:t>
            </a:r>
            <a:endParaRPr lang="en-US" b="1" dirty="0">
              <a:solidFill>
                <a:srgbClr val="FF3399"/>
              </a:solidFill>
            </a:endParaRPr>
          </a:p>
        </p:txBody>
      </p:sp>
      <p:pic>
        <p:nvPicPr>
          <p:cNvPr id="16" name="Picture 15" descr="f_298227.file"/>
          <p:cNvPicPr>
            <a:picLocks noChangeAspect="1"/>
          </p:cNvPicPr>
          <p:nvPr/>
        </p:nvPicPr>
        <p:blipFill>
          <a:blip r:embed="rId11" cstate="email">
            <a:duotone>
              <a:prstClr val="black"/>
              <a:schemeClr val="accent1">
                <a:tint val="45000"/>
                <a:satMod val="400000"/>
              </a:schemeClr>
            </a:duotone>
          </a:blip>
          <a:srcRect/>
          <a:stretch>
            <a:fillRect/>
          </a:stretch>
        </p:blipFill>
        <p:spPr>
          <a:xfrm>
            <a:off x="2774731" y="1786759"/>
            <a:ext cx="3016469" cy="2270234"/>
          </a:xfrm>
          <a:prstGeom prst="rect">
            <a:avLst/>
          </a:prstGeom>
          <a:ln w="76200" cap="sq">
            <a:solidFill>
              <a:schemeClr val="bg1"/>
            </a:solidFill>
            <a:prstDash val="solid"/>
            <a:miter lim="800000"/>
          </a:ln>
          <a:effectLst/>
        </p:spPr>
      </p:pic>
      <p:sp>
        <p:nvSpPr>
          <p:cNvPr id="2" name="Title 1"/>
          <p:cNvSpPr>
            <a:spLocks noGrp="1"/>
          </p:cNvSpPr>
          <p:nvPr>
            <p:ph type="title"/>
          </p:nvPr>
        </p:nvSpPr>
        <p:spPr>
          <a:xfrm>
            <a:off x="2774950" y="3288889"/>
            <a:ext cx="3021167" cy="781665"/>
          </a:xfrm>
          <a:solidFill>
            <a:schemeClr val="tx1">
              <a:alpha val="73000"/>
            </a:schemeClr>
          </a:solidFill>
        </p:spPr>
        <p:txBody>
          <a:bodyPr/>
          <a:lstStyle/>
          <a:p>
            <a:r>
              <a:rPr lang="en-US" sz="2000" dirty="0" smtClean="0">
                <a:solidFill>
                  <a:schemeClr val="bg1"/>
                </a:solidFill>
              </a:rPr>
              <a:t>Rising Vietnamese intellectual</a:t>
            </a:r>
            <a:endParaRPr lang="en-US" sz="2000" dirty="0">
              <a:solidFill>
                <a:schemeClr val="bg1"/>
              </a:solidFill>
            </a:endParaRPr>
          </a:p>
        </p:txBody>
      </p:sp>
      <p:sp>
        <p:nvSpPr>
          <p:cNvPr id="27" name="Title 1"/>
          <p:cNvSpPr txBox="1">
            <a:spLocks/>
          </p:cNvSpPr>
          <p:nvPr/>
        </p:nvSpPr>
        <p:spPr>
          <a:xfrm>
            <a:off x="2846439" y="1788297"/>
            <a:ext cx="2920180" cy="1456347"/>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smtClean="0">
                <a:ln>
                  <a:noFill/>
                </a:ln>
                <a:solidFill>
                  <a:schemeClr val="bg1"/>
                </a:solidFill>
                <a:effectLst/>
                <a:uLnTx/>
                <a:uFillTx/>
                <a:latin typeface="Arial" pitchFamily="34" charset="0"/>
                <a:ea typeface="+mj-ea"/>
                <a:cs typeface="Arial" pitchFamily="34" charset="0"/>
              </a:rPr>
              <a:t>CORPORATE</a:t>
            </a:r>
            <a:endParaRPr lang="en-US" sz="2400" b="1" noProof="0" dirty="0" smtClean="0">
              <a:solidFill>
                <a:schemeClr val="bg1"/>
              </a:solidFill>
              <a:ea typeface="+mj-ea"/>
            </a:endParaRP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dirty="0" smtClean="0">
                <a:ln>
                  <a:noFill/>
                </a:ln>
                <a:solidFill>
                  <a:schemeClr val="bg1"/>
                </a:solidFill>
                <a:effectLst/>
                <a:uLnTx/>
                <a:uFillTx/>
                <a:latin typeface="Arial" pitchFamily="34" charset="0"/>
                <a:ea typeface="+mj-ea"/>
                <a:cs typeface="Arial" pitchFamily="34" charset="0"/>
              </a:rPr>
              <a:t>SOCIAL</a:t>
            </a:r>
            <a:r>
              <a:rPr kumimoji="0" lang="en-US" sz="2400" b="1" i="0" u="none" strike="noStrike" kern="1200" cap="none" spc="0" normalizeH="0" dirty="0" smtClean="0">
                <a:ln>
                  <a:noFill/>
                </a:ln>
                <a:solidFill>
                  <a:schemeClr val="bg1"/>
                </a:solidFill>
                <a:effectLst/>
                <a:uLnTx/>
                <a:uFillTx/>
                <a:latin typeface="Arial" pitchFamily="34" charset="0"/>
                <a:ea typeface="+mj-ea"/>
                <a:cs typeface="Arial" pitchFamily="34" charset="0"/>
              </a:rPr>
              <a:t> RESPONSIBILITY</a:t>
            </a:r>
            <a:endParaRPr kumimoji="0" lang="en-US" sz="2400" b="1" i="0" u="none" strike="noStrike" kern="1200" cap="none" spc="0" normalizeH="0" baseline="0" noProof="0" dirty="0">
              <a:ln>
                <a:noFill/>
              </a:ln>
              <a:solidFill>
                <a:schemeClr val="bg1"/>
              </a:solidFill>
              <a:effectLst/>
              <a:uLnTx/>
              <a:uFillTx/>
              <a:latin typeface="Arial" pitchFamily="34" charset="0"/>
              <a:ea typeface="+mj-ea"/>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1000"/>
                                        <p:tgtEl>
                                          <p:spTgt spid="27"/>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500"/>
                            </p:stCondLst>
                            <p:childTnLst>
                              <p:par>
                                <p:cTn id="13" presetID="22" presetClass="entr" presetSubtype="4"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down)">
                                      <p:cBhvr>
                                        <p:cTn id="15" dur="1000"/>
                                        <p:tgtEl>
                                          <p:spTgt spid="19"/>
                                        </p:tgtEl>
                                      </p:cBhvr>
                                    </p:animEffect>
                                  </p:childTnLst>
                                </p:cTn>
                              </p:par>
                            </p:childTnLst>
                          </p:cTn>
                        </p:par>
                        <p:par>
                          <p:cTn id="16" fill="hold">
                            <p:stCondLst>
                              <p:cond delay="2500"/>
                            </p:stCondLst>
                            <p:childTnLst>
                              <p:par>
                                <p:cTn id="17" presetID="22" presetClass="entr" presetSubtype="4"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down)">
                                      <p:cBhvr>
                                        <p:cTn id="19" dur="1000"/>
                                        <p:tgtEl>
                                          <p:spTgt spid="21"/>
                                        </p:tgtEl>
                                      </p:cBhvr>
                                    </p:animEffect>
                                  </p:childTnLst>
                                </p:cTn>
                              </p:par>
                            </p:childTnLst>
                          </p:cTn>
                        </p:par>
                        <p:par>
                          <p:cTn id="20" fill="hold">
                            <p:stCondLst>
                              <p:cond delay="3500"/>
                            </p:stCondLst>
                            <p:childTnLst>
                              <p:par>
                                <p:cTn id="21" presetID="22" presetClass="entr" presetSubtype="4"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down)">
                                      <p:cBhvr>
                                        <p:cTn id="23" dur="1000"/>
                                        <p:tgtEl>
                                          <p:spTgt spid="24"/>
                                        </p:tgtEl>
                                      </p:cBhvr>
                                    </p:animEffect>
                                  </p:childTnLst>
                                </p:cTn>
                              </p:par>
                            </p:childTnLst>
                          </p:cTn>
                        </p:par>
                        <p:par>
                          <p:cTn id="24" fill="hold">
                            <p:stCondLst>
                              <p:cond delay="4500"/>
                            </p:stCondLst>
                            <p:childTnLst>
                              <p:par>
                                <p:cTn id="25" presetID="22" presetClass="entr" presetSubtype="4"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down)">
                                      <p:cBhvr>
                                        <p:cTn id="27" dur="1000"/>
                                        <p:tgtEl>
                                          <p:spTgt spid="22"/>
                                        </p:tgtEl>
                                      </p:cBhvr>
                                    </p:animEffect>
                                  </p:childTnLst>
                                </p:cTn>
                              </p:par>
                            </p:childTnLst>
                          </p:cTn>
                        </p:par>
                        <p:par>
                          <p:cTn id="28" fill="hold">
                            <p:stCondLst>
                              <p:cond delay="5500"/>
                            </p:stCondLst>
                            <p:childTnLst>
                              <p:par>
                                <p:cTn id="29" presetID="22" presetClass="entr" presetSubtype="4" fill="hold" grpId="0"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down)">
                                      <p:cBhvr>
                                        <p:cTn id="31" dur="1000"/>
                                        <p:tgtEl>
                                          <p:spTgt spid="23"/>
                                        </p:tgtEl>
                                      </p:cBhvr>
                                    </p:animEffect>
                                  </p:childTnLst>
                                </p:cTn>
                              </p:par>
                            </p:childTnLst>
                          </p:cTn>
                        </p:par>
                        <p:par>
                          <p:cTn id="32" fill="hold">
                            <p:stCondLst>
                              <p:cond delay="6500"/>
                            </p:stCondLst>
                            <p:childTnLst>
                              <p:par>
                                <p:cTn id="33" presetID="22" presetClass="entr" presetSubtype="4"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wipe(down)">
                                      <p:cBhvr>
                                        <p:cTn id="35" dur="1000"/>
                                        <p:tgtEl>
                                          <p:spTgt spid="25"/>
                                        </p:tgtEl>
                                      </p:cBhvr>
                                    </p:animEffect>
                                  </p:childTnLst>
                                </p:cTn>
                              </p:par>
                            </p:childTnLst>
                          </p:cTn>
                        </p:par>
                        <p:par>
                          <p:cTn id="36" fill="hold">
                            <p:stCondLst>
                              <p:cond delay="7500"/>
                            </p:stCondLst>
                            <p:childTnLst>
                              <p:par>
                                <p:cTn id="37" presetID="22" presetClass="entr" presetSubtype="4" fill="hold" grpId="0" nodeType="after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wipe(down)">
                                      <p:cBhvr>
                                        <p:cTn id="39" dur="1000"/>
                                        <p:tgtEl>
                                          <p:spTgt spid="26"/>
                                        </p:tgtEl>
                                      </p:cBhvr>
                                    </p:animEffect>
                                  </p:childTnLst>
                                </p:cTn>
                              </p:par>
                            </p:childTnLst>
                          </p:cTn>
                        </p:par>
                        <p:par>
                          <p:cTn id="40" fill="hold">
                            <p:stCondLst>
                              <p:cond delay="8500"/>
                            </p:stCondLst>
                            <p:childTnLst>
                              <p:par>
                                <p:cTn id="41" presetID="22" presetClass="entr" presetSubtype="4"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down)">
                                      <p:cBhvr>
                                        <p:cTn id="43"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P spid="25" grpId="0" animBg="1"/>
      <p:bldP spid="26" grpId="0" animBg="1"/>
      <p:bldP spid="20" grpId="0" animBg="1"/>
      <p:bldP spid="23" grpId="0" animBg="1"/>
      <p:bldP spid="19" grpId="0" animBg="1"/>
      <p:bldP spid="22" grpId="0" animBg="1"/>
      <p:bldP spid="2" grpId="0" animBg="1"/>
      <p:bldP spid="2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g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Picture 3" descr="FSOFT logo vertical.jpg"/>
          <p:cNvPicPr>
            <a:picLocks noChangeAspect="1"/>
          </p:cNvPicPr>
          <p:nvPr/>
        </p:nvPicPr>
        <p:blipFill>
          <a:blip r:embed="rId3" cstate="print"/>
          <a:stretch>
            <a:fillRect/>
          </a:stretch>
        </p:blipFill>
        <p:spPr>
          <a:xfrm rot="21265162">
            <a:off x="3816267" y="1829728"/>
            <a:ext cx="772910" cy="694951"/>
          </a:xfrm>
          <a:prstGeom prst="rect">
            <a:avLst/>
          </a:prstGeom>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Rounded Rectangle 251"/>
          <p:cNvSpPr/>
          <p:nvPr/>
        </p:nvSpPr>
        <p:spPr>
          <a:xfrm>
            <a:off x="447078" y="1596205"/>
            <a:ext cx="2423083" cy="905642"/>
          </a:xfrm>
          <a:prstGeom prst="roundRect">
            <a:avLst>
              <a:gd name="adj" fmla="val 8814"/>
            </a:avLst>
          </a:prstGeom>
          <a:no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The market leader in Vietnam</a:t>
            </a:r>
            <a:endParaRPr lang="en-US" dirty="0"/>
          </a:p>
        </p:txBody>
      </p:sp>
      <p:sp>
        <p:nvSpPr>
          <p:cNvPr id="190" name="TextBox 189"/>
          <p:cNvSpPr txBox="1"/>
          <p:nvPr/>
        </p:nvSpPr>
        <p:spPr>
          <a:xfrm>
            <a:off x="6825134" y="1331985"/>
            <a:ext cx="616572" cy="279148"/>
          </a:xfrm>
          <a:prstGeom prst="rect">
            <a:avLst/>
          </a:prstGeom>
          <a:noFill/>
        </p:spPr>
        <p:txBody>
          <a:bodyPr wrap="square" rtlCol="0">
            <a:spAutoFit/>
          </a:bodyPr>
          <a:lstStyle/>
          <a:p>
            <a:r>
              <a:rPr lang="en-US" sz="1200" dirty="0" smtClean="0">
                <a:solidFill>
                  <a:schemeClr val="accent1"/>
                </a:solidFill>
              </a:rPr>
              <a:t>1,200</a:t>
            </a:r>
            <a:endParaRPr lang="en-US" sz="1200" dirty="0">
              <a:solidFill>
                <a:schemeClr val="accent1"/>
              </a:solidFill>
            </a:endParaRPr>
          </a:p>
        </p:txBody>
      </p:sp>
      <p:sp>
        <p:nvSpPr>
          <p:cNvPr id="3" name="Oval 2"/>
          <p:cNvSpPr/>
          <p:nvPr/>
        </p:nvSpPr>
        <p:spPr>
          <a:xfrm>
            <a:off x="884337" y="5215810"/>
            <a:ext cx="244015" cy="244015"/>
          </a:xfrm>
          <a:prstGeom prst="ellipse">
            <a:avLst/>
          </a:prstGeom>
          <a:solidFill>
            <a:schemeClr val="tx2">
              <a:lumMod val="60000"/>
              <a:lumOff val="40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 name="Oval 4"/>
          <p:cNvSpPr/>
          <p:nvPr/>
        </p:nvSpPr>
        <p:spPr>
          <a:xfrm>
            <a:off x="1048368" y="5337818"/>
            <a:ext cx="159965" cy="159965"/>
          </a:xfrm>
          <a:prstGeom prst="ellipse">
            <a:avLst/>
          </a:prstGeom>
          <a:solidFill>
            <a:srgbClr val="FF6600">
              <a:alpha val="4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 name="Oval 5"/>
          <p:cNvSpPr/>
          <p:nvPr/>
        </p:nvSpPr>
        <p:spPr>
          <a:xfrm>
            <a:off x="1452634" y="4771143"/>
            <a:ext cx="379009" cy="379009"/>
          </a:xfrm>
          <a:prstGeom prst="ellipse">
            <a:avLst/>
          </a:prstGeom>
          <a:solidFill>
            <a:schemeClr val="tx2">
              <a:lumMod val="60000"/>
              <a:lumOff val="40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 name="Oval 6"/>
          <p:cNvSpPr/>
          <p:nvPr/>
        </p:nvSpPr>
        <p:spPr>
          <a:xfrm>
            <a:off x="1702783" y="5001664"/>
            <a:ext cx="257718" cy="257719"/>
          </a:xfrm>
          <a:prstGeom prst="ellipse">
            <a:avLst/>
          </a:prstGeom>
          <a:solidFill>
            <a:srgbClr val="FF660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 name="Oval 7"/>
          <p:cNvSpPr/>
          <p:nvPr/>
        </p:nvSpPr>
        <p:spPr>
          <a:xfrm>
            <a:off x="2144491" y="4429534"/>
            <a:ext cx="412115" cy="412115"/>
          </a:xfrm>
          <a:prstGeom prst="ellipse">
            <a:avLst/>
          </a:prstGeom>
          <a:solidFill>
            <a:schemeClr val="tx2">
              <a:lumMod val="60000"/>
              <a:lumOff val="40000"/>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 name="Oval 8"/>
          <p:cNvSpPr/>
          <p:nvPr/>
        </p:nvSpPr>
        <p:spPr>
          <a:xfrm>
            <a:off x="2377046" y="4703368"/>
            <a:ext cx="342213" cy="342212"/>
          </a:xfrm>
          <a:prstGeom prst="ellipse">
            <a:avLst/>
          </a:prstGeom>
          <a:solidFill>
            <a:srgbClr val="FF660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 name="TextBox 14"/>
          <p:cNvSpPr txBox="1"/>
          <p:nvPr/>
        </p:nvSpPr>
        <p:spPr>
          <a:xfrm>
            <a:off x="618916" y="4933009"/>
            <a:ext cx="475686" cy="276999"/>
          </a:xfrm>
          <a:prstGeom prst="rect">
            <a:avLst/>
          </a:prstGeom>
          <a:noFill/>
        </p:spPr>
        <p:txBody>
          <a:bodyPr wrap="square" rtlCol="0">
            <a:spAutoFit/>
          </a:bodyPr>
          <a:lstStyle/>
          <a:p>
            <a:r>
              <a:rPr lang="en-US" sz="1200" dirty="0" smtClean="0">
                <a:solidFill>
                  <a:schemeClr val="accent1"/>
                </a:solidFill>
              </a:rPr>
              <a:t>110</a:t>
            </a:r>
            <a:endParaRPr lang="en-US" sz="1200" dirty="0">
              <a:solidFill>
                <a:schemeClr val="accent1"/>
              </a:solidFill>
            </a:endParaRPr>
          </a:p>
        </p:txBody>
      </p:sp>
      <p:sp>
        <p:nvSpPr>
          <p:cNvPr id="16" name="TextBox 15"/>
          <p:cNvSpPr txBox="1"/>
          <p:nvPr/>
        </p:nvSpPr>
        <p:spPr>
          <a:xfrm>
            <a:off x="1128351" y="5417800"/>
            <a:ext cx="552547" cy="276999"/>
          </a:xfrm>
          <a:prstGeom prst="rect">
            <a:avLst/>
          </a:prstGeom>
          <a:noFill/>
        </p:spPr>
        <p:txBody>
          <a:bodyPr wrap="square" rtlCol="0">
            <a:spAutoFit/>
          </a:bodyPr>
          <a:lstStyle/>
          <a:p>
            <a:r>
              <a:rPr lang="en-US" sz="1200" dirty="0" smtClean="0">
                <a:solidFill>
                  <a:schemeClr val="accent6"/>
                </a:solidFill>
              </a:rPr>
              <a:t>1,100</a:t>
            </a:r>
            <a:endParaRPr lang="en-US" sz="1200" dirty="0">
              <a:solidFill>
                <a:schemeClr val="accent6"/>
              </a:solidFill>
            </a:endParaRPr>
          </a:p>
        </p:txBody>
      </p:sp>
      <p:sp>
        <p:nvSpPr>
          <p:cNvPr id="20" name="Oval 19"/>
          <p:cNvSpPr/>
          <p:nvPr/>
        </p:nvSpPr>
        <p:spPr>
          <a:xfrm>
            <a:off x="804353" y="5814727"/>
            <a:ext cx="547250" cy="277834"/>
          </a:xfrm>
          <a:prstGeom prst="ellipse">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 name="Oval 20"/>
          <p:cNvSpPr/>
          <p:nvPr/>
        </p:nvSpPr>
        <p:spPr>
          <a:xfrm>
            <a:off x="1494187" y="5814727"/>
            <a:ext cx="547250" cy="277834"/>
          </a:xfrm>
          <a:prstGeom prst="ellipse">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 name="Oval 21"/>
          <p:cNvSpPr/>
          <p:nvPr/>
        </p:nvSpPr>
        <p:spPr>
          <a:xfrm>
            <a:off x="2184020" y="5814727"/>
            <a:ext cx="547250" cy="277834"/>
          </a:xfrm>
          <a:prstGeom prst="ellipse">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3" name="Oval 22"/>
          <p:cNvSpPr/>
          <p:nvPr/>
        </p:nvSpPr>
        <p:spPr>
          <a:xfrm>
            <a:off x="2873854" y="5814727"/>
            <a:ext cx="547250" cy="277834"/>
          </a:xfrm>
          <a:prstGeom prst="ellipse">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4" name="Oval 23"/>
          <p:cNvSpPr/>
          <p:nvPr/>
        </p:nvSpPr>
        <p:spPr>
          <a:xfrm>
            <a:off x="3563689" y="5814727"/>
            <a:ext cx="547250" cy="277834"/>
          </a:xfrm>
          <a:prstGeom prst="ellipse">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 name="Oval 24"/>
          <p:cNvSpPr/>
          <p:nvPr/>
        </p:nvSpPr>
        <p:spPr>
          <a:xfrm>
            <a:off x="4253523" y="5814727"/>
            <a:ext cx="547250" cy="277834"/>
          </a:xfrm>
          <a:prstGeom prst="ellipse">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p:cNvSpPr/>
          <p:nvPr/>
        </p:nvSpPr>
        <p:spPr>
          <a:xfrm>
            <a:off x="4943357" y="5814727"/>
            <a:ext cx="547250" cy="277834"/>
          </a:xfrm>
          <a:prstGeom prst="ellipse">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Oval 26"/>
          <p:cNvSpPr/>
          <p:nvPr/>
        </p:nvSpPr>
        <p:spPr>
          <a:xfrm>
            <a:off x="5633191" y="5814727"/>
            <a:ext cx="547250" cy="277834"/>
          </a:xfrm>
          <a:prstGeom prst="ellipse">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8" name="Oval 27"/>
          <p:cNvSpPr/>
          <p:nvPr/>
        </p:nvSpPr>
        <p:spPr>
          <a:xfrm>
            <a:off x="6323021" y="5814727"/>
            <a:ext cx="547250" cy="277834"/>
          </a:xfrm>
          <a:prstGeom prst="ellipse">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 name="Oval 30"/>
          <p:cNvSpPr/>
          <p:nvPr/>
        </p:nvSpPr>
        <p:spPr>
          <a:xfrm>
            <a:off x="6992493" y="5806165"/>
            <a:ext cx="547250" cy="277834"/>
          </a:xfrm>
          <a:prstGeom prst="ellipse">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 name="TextBox 13"/>
          <p:cNvSpPr txBox="1"/>
          <p:nvPr/>
        </p:nvSpPr>
        <p:spPr>
          <a:xfrm>
            <a:off x="770676" y="5817703"/>
            <a:ext cx="631442" cy="279148"/>
          </a:xfrm>
          <a:prstGeom prst="rect">
            <a:avLst/>
          </a:prstGeom>
          <a:noFill/>
        </p:spPr>
        <p:txBody>
          <a:bodyPr wrap="square" rtlCol="0">
            <a:spAutoFit/>
          </a:bodyPr>
          <a:lstStyle/>
          <a:p>
            <a:pPr algn="ctr"/>
            <a:r>
              <a:rPr lang="en-US" sz="1200" dirty="0" smtClean="0"/>
              <a:t>2002</a:t>
            </a:r>
            <a:endParaRPr lang="en-US" sz="1200" dirty="0"/>
          </a:p>
        </p:txBody>
      </p:sp>
      <p:sp>
        <p:nvSpPr>
          <p:cNvPr id="32" name="TextBox 31"/>
          <p:cNvSpPr txBox="1"/>
          <p:nvPr/>
        </p:nvSpPr>
        <p:spPr>
          <a:xfrm>
            <a:off x="1452634" y="5817703"/>
            <a:ext cx="631442" cy="279148"/>
          </a:xfrm>
          <a:prstGeom prst="rect">
            <a:avLst/>
          </a:prstGeom>
          <a:noFill/>
        </p:spPr>
        <p:txBody>
          <a:bodyPr wrap="square" rtlCol="0">
            <a:spAutoFit/>
          </a:bodyPr>
          <a:lstStyle/>
          <a:p>
            <a:pPr algn="ctr"/>
            <a:r>
              <a:rPr lang="en-US" sz="1200" dirty="0" smtClean="0"/>
              <a:t>2003</a:t>
            </a:r>
            <a:endParaRPr lang="en-US" sz="1200" dirty="0"/>
          </a:p>
        </p:txBody>
      </p:sp>
      <p:sp>
        <p:nvSpPr>
          <p:cNvPr id="33" name="TextBox 32"/>
          <p:cNvSpPr txBox="1"/>
          <p:nvPr/>
        </p:nvSpPr>
        <p:spPr>
          <a:xfrm>
            <a:off x="2130383" y="5817703"/>
            <a:ext cx="631442" cy="279148"/>
          </a:xfrm>
          <a:prstGeom prst="rect">
            <a:avLst/>
          </a:prstGeom>
          <a:noFill/>
        </p:spPr>
        <p:txBody>
          <a:bodyPr wrap="square" rtlCol="0">
            <a:spAutoFit/>
          </a:bodyPr>
          <a:lstStyle/>
          <a:p>
            <a:pPr algn="ctr"/>
            <a:r>
              <a:rPr lang="en-US" sz="1200" dirty="0" smtClean="0"/>
              <a:t>2004</a:t>
            </a:r>
            <a:endParaRPr lang="en-US" sz="1200" dirty="0"/>
          </a:p>
        </p:txBody>
      </p:sp>
      <p:cxnSp>
        <p:nvCxnSpPr>
          <p:cNvPr id="35" name="Straight Connector 34"/>
          <p:cNvCxnSpPr>
            <a:stCxn id="20" idx="0"/>
            <a:endCxn id="3" idx="4"/>
          </p:cNvCxnSpPr>
          <p:nvPr/>
        </p:nvCxnSpPr>
        <p:spPr>
          <a:xfrm flipH="1" flipV="1">
            <a:off x="1006345" y="5459825"/>
            <a:ext cx="71633" cy="354902"/>
          </a:xfrm>
          <a:prstGeom prst="line">
            <a:avLst/>
          </a:prstGeom>
          <a:ln w="9525"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a:stCxn id="20" idx="0"/>
            <a:endCxn id="5" idx="4"/>
          </p:cNvCxnSpPr>
          <p:nvPr/>
        </p:nvCxnSpPr>
        <p:spPr>
          <a:xfrm flipV="1">
            <a:off x="1077978" y="5497783"/>
            <a:ext cx="50373" cy="316944"/>
          </a:xfrm>
          <a:prstGeom prst="line">
            <a:avLst/>
          </a:prstGeom>
          <a:ln w="12700" cmpd="sng">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a:stCxn id="21" idx="0"/>
            <a:endCxn id="6" idx="4"/>
          </p:cNvCxnSpPr>
          <p:nvPr/>
        </p:nvCxnSpPr>
        <p:spPr>
          <a:xfrm flipH="1" flipV="1">
            <a:off x="1642139" y="5150152"/>
            <a:ext cx="125673" cy="664575"/>
          </a:xfrm>
          <a:prstGeom prst="line">
            <a:avLst/>
          </a:prstGeom>
          <a:ln w="9525"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21" idx="0"/>
            <a:endCxn id="7" idx="4"/>
          </p:cNvCxnSpPr>
          <p:nvPr/>
        </p:nvCxnSpPr>
        <p:spPr>
          <a:xfrm flipV="1">
            <a:off x="1767812" y="5259383"/>
            <a:ext cx="63830" cy="555344"/>
          </a:xfrm>
          <a:prstGeom prst="line">
            <a:avLst/>
          </a:prstGeom>
          <a:ln w="12700" cmpd="sng">
            <a:solidFill>
              <a:srgbClr val="F79646"/>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a:stCxn id="22" idx="0"/>
            <a:endCxn id="8" idx="4"/>
          </p:cNvCxnSpPr>
          <p:nvPr/>
        </p:nvCxnSpPr>
        <p:spPr>
          <a:xfrm flipH="1" flipV="1">
            <a:off x="2350549" y="4841649"/>
            <a:ext cx="107096" cy="973078"/>
          </a:xfrm>
          <a:prstGeom prst="line">
            <a:avLst/>
          </a:prstGeom>
          <a:ln w="9525"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a:stCxn id="22" idx="0"/>
            <a:endCxn id="9" idx="4"/>
          </p:cNvCxnSpPr>
          <p:nvPr/>
        </p:nvCxnSpPr>
        <p:spPr>
          <a:xfrm flipV="1">
            <a:off x="2457645" y="5045580"/>
            <a:ext cx="90508" cy="769147"/>
          </a:xfrm>
          <a:prstGeom prst="line">
            <a:avLst/>
          </a:prstGeom>
          <a:ln w="12700" cmpd="sng">
            <a:solidFill>
              <a:srgbClr val="F79646"/>
            </a:solidFill>
          </a:ln>
          <a:effectLst/>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1067103" y="4639851"/>
            <a:ext cx="475686" cy="276999"/>
          </a:xfrm>
          <a:prstGeom prst="rect">
            <a:avLst/>
          </a:prstGeom>
          <a:noFill/>
        </p:spPr>
        <p:txBody>
          <a:bodyPr wrap="square" rtlCol="0">
            <a:spAutoFit/>
          </a:bodyPr>
          <a:lstStyle/>
          <a:p>
            <a:r>
              <a:rPr lang="en-US" sz="1200" dirty="0" smtClean="0">
                <a:solidFill>
                  <a:schemeClr val="accent1"/>
                </a:solidFill>
              </a:rPr>
              <a:t>204</a:t>
            </a:r>
            <a:endParaRPr lang="en-US" sz="1200" dirty="0">
              <a:solidFill>
                <a:schemeClr val="accent1"/>
              </a:solidFill>
            </a:endParaRPr>
          </a:p>
        </p:txBody>
      </p:sp>
      <p:sp>
        <p:nvSpPr>
          <p:cNvPr id="47" name="TextBox 46"/>
          <p:cNvSpPr txBox="1"/>
          <p:nvPr/>
        </p:nvSpPr>
        <p:spPr>
          <a:xfrm>
            <a:off x="1759793" y="5262562"/>
            <a:ext cx="564395" cy="276999"/>
          </a:xfrm>
          <a:prstGeom prst="rect">
            <a:avLst/>
          </a:prstGeom>
          <a:noFill/>
        </p:spPr>
        <p:txBody>
          <a:bodyPr wrap="square" rtlCol="0">
            <a:spAutoFit/>
          </a:bodyPr>
          <a:lstStyle/>
          <a:p>
            <a:r>
              <a:rPr lang="en-US" sz="1200" dirty="0" smtClean="0">
                <a:solidFill>
                  <a:schemeClr val="accent6"/>
                </a:solidFill>
              </a:rPr>
              <a:t>2,045</a:t>
            </a:r>
            <a:endParaRPr lang="en-US" sz="1200" dirty="0">
              <a:solidFill>
                <a:schemeClr val="accent6"/>
              </a:solidFill>
            </a:endParaRPr>
          </a:p>
        </p:txBody>
      </p:sp>
      <p:sp>
        <p:nvSpPr>
          <p:cNvPr id="51" name="Oval 50"/>
          <p:cNvSpPr/>
          <p:nvPr/>
        </p:nvSpPr>
        <p:spPr>
          <a:xfrm>
            <a:off x="2719259" y="3978069"/>
            <a:ext cx="534431" cy="534431"/>
          </a:xfrm>
          <a:prstGeom prst="ellipse">
            <a:avLst/>
          </a:prstGeom>
          <a:solidFill>
            <a:schemeClr val="tx2">
              <a:lumMod val="60000"/>
              <a:lumOff val="40000"/>
              <a:alpha val="4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2" name="Oval 51"/>
          <p:cNvSpPr/>
          <p:nvPr/>
        </p:nvSpPr>
        <p:spPr>
          <a:xfrm>
            <a:off x="2998809" y="4238961"/>
            <a:ext cx="381145" cy="381145"/>
          </a:xfrm>
          <a:prstGeom prst="ellipse">
            <a:avLst/>
          </a:prstGeom>
          <a:solidFill>
            <a:srgbClr val="FF6600">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57" name="Straight Connector 56"/>
          <p:cNvCxnSpPr>
            <a:stCxn id="23" idx="0"/>
            <a:endCxn id="51" idx="4"/>
          </p:cNvCxnSpPr>
          <p:nvPr/>
        </p:nvCxnSpPr>
        <p:spPr>
          <a:xfrm flipH="1" flipV="1">
            <a:off x="2986475" y="4512500"/>
            <a:ext cx="161004" cy="1302227"/>
          </a:xfrm>
          <a:prstGeom prst="line">
            <a:avLst/>
          </a:prstGeom>
          <a:ln w="9525"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23" idx="0"/>
            <a:endCxn id="52" idx="4"/>
          </p:cNvCxnSpPr>
          <p:nvPr/>
        </p:nvCxnSpPr>
        <p:spPr>
          <a:xfrm flipV="1">
            <a:off x="3147479" y="4620106"/>
            <a:ext cx="41903" cy="1194621"/>
          </a:xfrm>
          <a:prstGeom prst="line">
            <a:avLst/>
          </a:prstGeom>
          <a:ln w="12700" cmpd="sng">
            <a:solidFill>
              <a:srgbClr val="F79646"/>
            </a:solidFill>
          </a:ln>
          <a:effectLst/>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1797008" y="4296393"/>
            <a:ext cx="475686" cy="276999"/>
          </a:xfrm>
          <a:prstGeom prst="rect">
            <a:avLst/>
          </a:prstGeom>
          <a:noFill/>
        </p:spPr>
        <p:txBody>
          <a:bodyPr wrap="square" rtlCol="0">
            <a:spAutoFit/>
          </a:bodyPr>
          <a:lstStyle/>
          <a:p>
            <a:r>
              <a:rPr lang="en-US" sz="1200" dirty="0" smtClean="0">
                <a:solidFill>
                  <a:schemeClr val="accent1"/>
                </a:solidFill>
              </a:rPr>
              <a:t>324</a:t>
            </a:r>
            <a:endParaRPr lang="en-US" sz="1200" dirty="0">
              <a:solidFill>
                <a:schemeClr val="accent1"/>
              </a:solidFill>
            </a:endParaRPr>
          </a:p>
        </p:txBody>
      </p:sp>
      <p:sp>
        <p:nvSpPr>
          <p:cNvPr id="61" name="TextBox 60"/>
          <p:cNvSpPr txBox="1"/>
          <p:nvPr/>
        </p:nvSpPr>
        <p:spPr>
          <a:xfrm>
            <a:off x="2486205" y="5077310"/>
            <a:ext cx="568346" cy="276999"/>
          </a:xfrm>
          <a:prstGeom prst="rect">
            <a:avLst/>
          </a:prstGeom>
          <a:noFill/>
        </p:spPr>
        <p:txBody>
          <a:bodyPr wrap="square" rtlCol="0">
            <a:spAutoFit/>
          </a:bodyPr>
          <a:lstStyle/>
          <a:p>
            <a:r>
              <a:rPr lang="en-US" sz="1200" dirty="0" smtClean="0">
                <a:solidFill>
                  <a:schemeClr val="accent6"/>
                </a:solidFill>
              </a:rPr>
              <a:t>3,000</a:t>
            </a:r>
            <a:endParaRPr lang="en-US" sz="1200" dirty="0">
              <a:solidFill>
                <a:schemeClr val="accent6"/>
              </a:solidFill>
            </a:endParaRPr>
          </a:p>
        </p:txBody>
      </p:sp>
      <p:sp>
        <p:nvSpPr>
          <p:cNvPr id="64" name="Oval 63"/>
          <p:cNvSpPr/>
          <p:nvPr/>
        </p:nvSpPr>
        <p:spPr>
          <a:xfrm>
            <a:off x="3379954" y="3400826"/>
            <a:ext cx="593489" cy="593487"/>
          </a:xfrm>
          <a:prstGeom prst="ellipse">
            <a:avLst/>
          </a:prstGeom>
          <a:solidFill>
            <a:schemeClr val="tx2">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Oval 64"/>
          <p:cNvSpPr/>
          <p:nvPr/>
        </p:nvSpPr>
        <p:spPr>
          <a:xfrm>
            <a:off x="3676700" y="3666159"/>
            <a:ext cx="417435" cy="417435"/>
          </a:xfrm>
          <a:prstGeom prst="ellipse">
            <a:avLst/>
          </a:prstGeom>
          <a:solidFill>
            <a:srgbClr val="FF6600">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TextBox 74"/>
          <p:cNvSpPr txBox="1"/>
          <p:nvPr/>
        </p:nvSpPr>
        <p:spPr>
          <a:xfrm>
            <a:off x="2390909" y="3850547"/>
            <a:ext cx="475686" cy="276999"/>
          </a:xfrm>
          <a:prstGeom prst="rect">
            <a:avLst/>
          </a:prstGeom>
          <a:noFill/>
        </p:spPr>
        <p:txBody>
          <a:bodyPr wrap="square" rtlCol="0">
            <a:spAutoFit/>
          </a:bodyPr>
          <a:lstStyle/>
          <a:p>
            <a:r>
              <a:rPr lang="en-US" sz="1200" dirty="0" smtClean="0">
                <a:solidFill>
                  <a:schemeClr val="accent1"/>
                </a:solidFill>
              </a:rPr>
              <a:t>517</a:t>
            </a:r>
            <a:endParaRPr lang="en-US" sz="1200" dirty="0">
              <a:solidFill>
                <a:schemeClr val="accent1"/>
              </a:solidFill>
            </a:endParaRPr>
          </a:p>
        </p:txBody>
      </p:sp>
      <p:sp>
        <p:nvSpPr>
          <p:cNvPr id="76" name="TextBox 75"/>
          <p:cNvSpPr txBox="1"/>
          <p:nvPr/>
        </p:nvSpPr>
        <p:spPr>
          <a:xfrm>
            <a:off x="3189382" y="4620106"/>
            <a:ext cx="552754" cy="276999"/>
          </a:xfrm>
          <a:prstGeom prst="rect">
            <a:avLst/>
          </a:prstGeom>
          <a:noFill/>
        </p:spPr>
        <p:txBody>
          <a:bodyPr wrap="square" rtlCol="0">
            <a:spAutoFit/>
          </a:bodyPr>
          <a:lstStyle/>
          <a:p>
            <a:r>
              <a:rPr lang="en-US" sz="1200" dirty="0" smtClean="0">
                <a:solidFill>
                  <a:schemeClr val="accent6"/>
                </a:solidFill>
              </a:rPr>
              <a:t>5,000</a:t>
            </a:r>
            <a:endParaRPr lang="en-US" sz="1200" dirty="0">
              <a:solidFill>
                <a:schemeClr val="accent6"/>
              </a:solidFill>
            </a:endParaRPr>
          </a:p>
        </p:txBody>
      </p:sp>
      <p:sp>
        <p:nvSpPr>
          <p:cNvPr id="77" name="TextBox 76"/>
          <p:cNvSpPr txBox="1"/>
          <p:nvPr/>
        </p:nvSpPr>
        <p:spPr>
          <a:xfrm>
            <a:off x="2824970" y="5814727"/>
            <a:ext cx="631442" cy="279148"/>
          </a:xfrm>
          <a:prstGeom prst="rect">
            <a:avLst/>
          </a:prstGeom>
          <a:noFill/>
        </p:spPr>
        <p:txBody>
          <a:bodyPr wrap="square" rtlCol="0">
            <a:spAutoFit/>
          </a:bodyPr>
          <a:lstStyle/>
          <a:p>
            <a:pPr algn="ctr"/>
            <a:r>
              <a:rPr lang="en-US" sz="1200" dirty="0" smtClean="0"/>
              <a:t>2005</a:t>
            </a:r>
            <a:endParaRPr lang="en-US" sz="1200" dirty="0"/>
          </a:p>
        </p:txBody>
      </p:sp>
      <p:sp>
        <p:nvSpPr>
          <p:cNvPr id="78" name="TextBox 77"/>
          <p:cNvSpPr txBox="1"/>
          <p:nvPr/>
        </p:nvSpPr>
        <p:spPr>
          <a:xfrm>
            <a:off x="3519557" y="5814727"/>
            <a:ext cx="631442" cy="279148"/>
          </a:xfrm>
          <a:prstGeom prst="rect">
            <a:avLst/>
          </a:prstGeom>
          <a:noFill/>
        </p:spPr>
        <p:txBody>
          <a:bodyPr wrap="square" rtlCol="0">
            <a:spAutoFit/>
          </a:bodyPr>
          <a:lstStyle/>
          <a:p>
            <a:pPr algn="ctr"/>
            <a:r>
              <a:rPr lang="en-US" sz="1200" dirty="0" smtClean="0"/>
              <a:t>2006</a:t>
            </a:r>
            <a:endParaRPr lang="en-US" sz="1200" dirty="0"/>
          </a:p>
        </p:txBody>
      </p:sp>
      <p:sp>
        <p:nvSpPr>
          <p:cNvPr id="79" name="TextBox 78"/>
          <p:cNvSpPr txBox="1"/>
          <p:nvPr/>
        </p:nvSpPr>
        <p:spPr>
          <a:xfrm>
            <a:off x="4214144" y="5814727"/>
            <a:ext cx="631442" cy="279148"/>
          </a:xfrm>
          <a:prstGeom prst="rect">
            <a:avLst/>
          </a:prstGeom>
          <a:noFill/>
        </p:spPr>
        <p:txBody>
          <a:bodyPr wrap="square" rtlCol="0">
            <a:spAutoFit/>
          </a:bodyPr>
          <a:lstStyle/>
          <a:p>
            <a:pPr algn="ctr"/>
            <a:r>
              <a:rPr lang="en-US" sz="1200" dirty="0" smtClean="0"/>
              <a:t>2007</a:t>
            </a:r>
            <a:endParaRPr lang="en-US" sz="1200" dirty="0"/>
          </a:p>
        </p:txBody>
      </p:sp>
      <p:sp>
        <p:nvSpPr>
          <p:cNvPr id="80" name="TextBox 79"/>
          <p:cNvSpPr txBox="1"/>
          <p:nvPr/>
        </p:nvSpPr>
        <p:spPr>
          <a:xfrm>
            <a:off x="4908732" y="5814727"/>
            <a:ext cx="631442" cy="279148"/>
          </a:xfrm>
          <a:prstGeom prst="rect">
            <a:avLst/>
          </a:prstGeom>
          <a:noFill/>
        </p:spPr>
        <p:txBody>
          <a:bodyPr wrap="square" rtlCol="0">
            <a:spAutoFit/>
          </a:bodyPr>
          <a:lstStyle/>
          <a:p>
            <a:pPr algn="ctr"/>
            <a:r>
              <a:rPr lang="en-US" sz="1200" dirty="0" smtClean="0"/>
              <a:t>2008</a:t>
            </a:r>
            <a:endParaRPr lang="en-US" sz="1200" dirty="0"/>
          </a:p>
        </p:txBody>
      </p:sp>
      <p:sp>
        <p:nvSpPr>
          <p:cNvPr id="81" name="TextBox 80"/>
          <p:cNvSpPr txBox="1"/>
          <p:nvPr/>
        </p:nvSpPr>
        <p:spPr>
          <a:xfrm>
            <a:off x="5603318" y="5814727"/>
            <a:ext cx="631442" cy="279148"/>
          </a:xfrm>
          <a:prstGeom prst="rect">
            <a:avLst/>
          </a:prstGeom>
          <a:noFill/>
        </p:spPr>
        <p:txBody>
          <a:bodyPr wrap="square" rtlCol="0">
            <a:spAutoFit/>
          </a:bodyPr>
          <a:lstStyle/>
          <a:p>
            <a:pPr algn="ctr"/>
            <a:r>
              <a:rPr lang="en-US" sz="1200" dirty="0" smtClean="0"/>
              <a:t>2009</a:t>
            </a:r>
            <a:endParaRPr lang="en-US" sz="1200" dirty="0"/>
          </a:p>
        </p:txBody>
      </p:sp>
      <p:sp>
        <p:nvSpPr>
          <p:cNvPr id="82" name="TextBox 81"/>
          <p:cNvSpPr txBox="1"/>
          <p:nvPr/>
        </p:nvSpPr>
        <p:spPr>
          <a:xfrm>
            <a:off x="6280925" y="5814727"/>
            <a:ext cx="631442" cy="279148"/>
          </a:xfrm>
          <a:prstGeom prst="rect">
            <a:avLst/>
          </a:prstGeom>
          <a:noFill/>
        </p:spPr>
        <p:txBody>
          <a:bodyPr wrap="square" rtlCol="0">
            <a:spAutoFit/>
          </a:bodyPr>
          <a:lstStyle/>
          <a:p>
            <a:pPr algn="ctr"/>
            <a:r>
              <a:rPr lang="en-US" sz="1200" dirty="0" smtClean="0"/>
              <a:t>2010</a:t>
            </a:r>
            <a:endParaRPr lang="en-US" sz="1200" dirty="0"/>
          </a:p>
        </p:txBody>
      </p:sp>
      <p:sp>
        <p:nvSpPr>
          <p:cNvPr id="84" name="TextBox 83"/>
          <p:cNvSpPr txBox="1"/>
          <p:nvPr/>
        </p:nvSpPr>
        <p:spPr>
          <a:xfrm>
            <a:off x="6954606" y="5814727"/>
            <a:ext cx="631442" cy="279148"/>
          </a:xfrm>
          <a:prstGeom prst="rect">
            <a:avLst/>
          </a:prstGeom>
          <a:noFill/>
        </p:spPr>
        <p:txBody>
          <a:bodyPr wrap="square" rtlCol="0">
            <a:spAutoFit/>
          </a:bodyPr>
          <a:lstStyle/>
          <a:p>
            <a:pPr algn="ctr"/>
            <a:r>
              <a:rPr lang="en-US" sz="1200" dirty="0" smtClean="0"/>
              <a:t>2011</a:t>
            </a:r>
            <a:endParaRPr lang="en-US" sz="1200" dirty="0"/>
          </a:p>
        </p:txBody>
      </p:sp>
      <p:sp>
        <p:nvSpPr>
          <p:cNvPr id="110" name="TextBox 109"/>
          <p:cNvSpPr txBox="1"/>
          <p:nvPr/>
        </p:nvSpPr>
        <p:spPr>
          <a:xfrm>
            <a:off x="3054551" y="3301020"/>
            <a:ext cx="475686" cy="276999"/>
          </a:xfrm>
          <a:prstGeom prst="rect">
            <a:avLst/>
          </a:prstGeom>
          <a:noFill/>
        </p:spPr>
        <p:txBody>
          <a:bodyPr wrap="square" rtlCol="0">
            <a:spAutoFit/>
          </a:bodyPr>
          <a:lstStyle/>
          <a:p>
            <a:r>
              <a:rPr lang="en-US" sz="1200" dirty="0" smtClean="0">
                <a:solidFill>
                  <a:schemeClr val="accent1"/>
                </a:solidFill>
              </a:rPr>
              <a:t>727</a:t>
            </a:r>
            <a:endParaRPr lang="en-US" sz="1200" dirty="0">
              <a:solidFill>
                <a:schemeClr val="accent1"/>
              </a:solidFill>
            </a:endParaRPr>
          </a:p>
        </p:txBody>
      </p:sp>
      <p:sp>
        <p:nvSpPr>
          <p:cNvPr id="111" name="TextBox 110"/>
          <p:cNvSpPr txBox="1"/>
          <p:nvPr/>
        </p:nvSpPr>
        <p:spPr>
          <a:xfrm>
            <a:off x="3885418" y="4083594"/>
            <a:ext cx="583680" cy="276999"/>
          </a:xfrm>
          <a:prstGeom prst="rect">
            <a:avLst/>
          </a:prstGeom>
          <a:noFill/>
        </p:spPr>
        <p:txBody>
          <a:bodyPr wrap="square" rtlCol="0">
            <a:spAutoFit/>
          </a:bodyPr>
          <a:lstStyle/>
          <a:p>
            <a:r>
              <a:rPr lang="en-US" sz="1200" dirty="0" smtClean="0">
                <a:solidFill>
                  <a:schemeClr val="accent6"/>
                </a:solidFill>
              </a:rPr>
              <a:t>7,008</a:t>
            </a:r>
            <a:endParaRPr lang="en-US" sz="1200" dirty="0">
              <a:solidFill>
                <a:schemeClr val="accent6"/>
              </a:solidFill>
            </a:endParaRPr>
          </a:p>
        </p:txBody>
      </p:sp>
      <p:cxnSp>
        <p:nvCxnSpPr>
          <p:cNvPr id="113" name="Straight Connector 112"/>
          <p:cNvCxnSpPr>
            <a:stCxn id="24" idx="0"/>
            <a:endCxn id="64" idx="4"/>
          </p:cNvCxnSpPr>
          <p:nvPr/>
        </p:nvCxnSpPr>
        <p:spPr>
          <a:xfrm flipH="1" flipV="1">
            <a:off x="3676699" y="3994313"/>
            <a:ext cx="160615" cy="1820414"/>
          </a:xfrm>
          <a:prstGeom prst="line">
            <a:avLst/>
          </a:prstGeom>
          <a:ln w="9525"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a:stCxn id="24" idx="0"/>
            <a:endCxn id="65" idx="4"/>
          </p:cNvCxnSpPr>
          <p:nvPr/>
        </p:nvCxnSpPr>
        <p:spPr>
          <a:xfrm flipV="1">
            <a:off x="3837314" y="4083594"/>
            <a:ext cx="48104" cy="1731133"/>
          </a:xfrm>
          <a:prstGeom prst="line">
            <a:avLst/>
          </a:prstGeom>
          <a:ln w="12700" cmpd="sng">
            <a:solidFill>
              <a:srgbClr val="F79646"/>
            </a:solidFill>
          </a:ln>
          <a:effectLst/>
        </p:spPr>
        <p:style>
          <a:lnRef idx="2">
            <a:schemeClr val="accent1"/>
          </a:lnRef>
          <a:fillRef idx="0">
            <a:schemeClr val="accent1"/>
          </a:fillRef>
          <a:effectRef idx="1">
            <a:schemeClr val="accent1"/>
          </a:effectRef>
          <a:fontRef idx="minor">
            <a:schemeClr val="tx1"/>
          </a:fontRef>
        </p:style>
      </p:cxnSp>
      <p:sp>
        <p:nvSpPr>
          <p:cNvPr id="122" name="Oval 121"/>
          <p:cNvSpPr/>
          <p:nvPr/>
        </p:nvSpPr>
        <p:spPr>
          <a:xfrm>
            <a:off x="4044416" y="2952544"/>
            <a:ext cx="667477" cy="667476"/>
          </a:xfrm>
          <a:prstGeom prst="ellipse">
            <a:avLst/>
          </a:prstGeom>
          <a:solidFill>
            <a:schemeClr val="tx2">
              <a:lumMod val="60000"/>
              <a:lumOff val="4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p:cNvSpPr/>
          <p:nvPr/>
        </p:nvSpPr>
        <p:spPr>
          <a:xfrm>
            <a:off x="4387241" y="3245957"/>
            <a:ext cx="469847" cy="469848"/>
          </a:xfrm>
          <a:prstGeom prst="ellipse">
            <a:avLst/>
          </a:prstGeom>
          <a:solidFill>
            <a:srgbClr val="FF6600">
              <a:alpha val="5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TextBox 123"/>
          <p:cNvSpPr txBox="1"/>
          <p:nvPr/>
        </p:nvSpPr>
        <p:spPr>
          <a:xfrm>
            <a:off x="3777837" y="2766589"/>
            <a:ext cx="475686" cy="276999"/>
          </a:xfrm>
          <a:prstGeom prst="rect">
            <a:avLst/>
          </a:prstGeom>
          <a:noFill/>
        </p:spPr>
        <p:txBody>
          <a:bodyPr wrap="square" rtlCol="0">
            <a:spAutoFit/>
          </a:bodyPr>
          <a:lstStyle/>
          <a:p>
            <a:r>
              <a:rPr lang="en-US" sz="1200" dirty="0" smtClean="0">
                <a:solidFill>
                  <a:schemeClr val="accent1"/>
                </a:solidFill>
              </a:rPr>
              <a:t>868</a:t>
            </a:r>
            <a:endParaRPr lang="en-US" sz="1200" dirty="0">
              <a:solidFill>
                <a:schemeClr val="accent1"/>
              </a:solidFill>
            </a:endParaRPr>
          </a:p>
        </p:txBody>
      </p:sp>
      <p:sp>
        <p:nvSpPr>
          <p:cNvPr id="125" name="TextBox 124"/>
          <p:cNvSpPr txBox="1"/>
          <p:nvPr/>
        </p:nvSpPr>
        <p:spPr>
          <a:xfrm>
            <a:off x="4577948" y="3699758"/>
            <a:ext cx="644957" cy="276999"/>
          </a:xfrm>
          <a:prstGeom prst="rect">
            <a:avLst/>
          </a:prstGeom>
          <a:noFill/>
        </p:spPr>
        <p:txBody>
          <a:bodyPr wrap="square" rtlCol="0">
            <a:spAutoFit/>
          </a:bodyPr>
          <a:lstStyle/>
          <a:p>
            <a:r>
              <a:rPr lang="en-US" sz="1200" dirty="0" smtClean="0">
                <a:solidFill>
                  <a:schemeClr val="accent6"/>
                </a:solidFill>
              </a:rPr>
              <a:t>9,344</a:t>
            </a:r>
            <a:endParaRPr lang="en-US" sz="1200" dirty="0">
              <a:solidFill>
                <a:schemeClr val="accent6"/>
              </a:solidFill>
            </a:endParaRPr>
          </a:p>
        </p:txBody>
      </p:sp>
      <p:cxnSp>
        <p:nvCxnSpPr>
          <p:cNvPr id="127" name="Straight Connector 126"/>
          <p:cNvCxnSpPr>
            <a:stCxn id="25" idx="0"/>
            <a:endCxn id="122" idx="4"/>
          </p:cNvCxnSpPr>
          <p:nvPr/>
        </p:nvCxnSpPr>
        <p:spPr>
          <a:xfrm flipH="1" flipV="1">
            <a:off x="4378155" y="3620020"/>
            <a:ext cx="148993" cy="2194707"/>
          </a:xfrm>
          <a:prstGeom prst="line">
            <a:avLst/>
          </a:prstGeom>
          <a:ln w="9525"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a:stCxn id="25" idx="0"/>
            <a:endCxn id="123" idx="4"/>
          </p:cNvCxnSpPr>
          <p:nvPr/>
        </p:nvCxnSpPr>
        <p:spPr>
          <a:xfrm flipV="1">
            <a:off x="4527148" y="3715805"/>
            <a:ext cx="95017" cy="2098922"/>
          </a:xfrm>
          <a:prstGeom prst="line">
            <a:avLst/>
          </a:prstGeom>
          <a:ln w="12700" cmpd="sng">
            <a:solidFill>
              <a:srgbClr val="F79646"/>
            </a:solidFill>
          </a:ln>
          <a:effectLst/>
        </p:spPr>
        <p:style>
          <a:lnRef idx="2">
            <a:schemeClr val="accent1"/>
          </a:lnRef>
          <a:fillRef idx="0">
            <a:schemeClr val="accent1"/>
          </a:fillRef>
          <a:effectRef idx="1">
            <a:schemeClr val="accent1"/>
          </a:effectRef>
          <a:fontRef idx="minor">
            <a:schemeClr val="tx1"/>
          </a:fontRef>
        </p:style>
      </p:cxnSp>
      <p:sp>
        <p:nvSpPr>
          <p:cNvPr id="138" name="Oval 137"/>
          <p:cNvSpPr/>
          <p:nvPr/>
        </p:nvSpPr>
        <p:spPr>
          <a:xfrm>
            <a:off x="4690060" y="2432975"/>
            <a:ext cx="756377" cy="756376"/>
          </a:xfrm>
          <a:prstGeom prst="ellipse">
            <a:avLst/>
          </a:prstGeom>
          <a:solidFill>
            <a:schemeClr val="tx2">
              <a:lumMod val="60000"/>
              <a:lumOff val="40000"/>
              <a:alpha val="6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9" name="Oval 138"/>
          <p:cNvSpPr/>
          <p:nvPr/>
        </p:nvSpPr>
        <p:spPr>
          <a:xfrm>
            <a:off x="5101506" y="3286763"/>
            <a:ext cx="409421" cy="409421"/>
          </a:xfrm>
          <a:prstGeom prst="ellipse">
            <a:avLst/>
          </a:prstGeom>
          <a:solidFill>
            <a:srgbClr val="FF6600">
              <a:alpha val="5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0" name="TextBox 139"/>
          <p:cNvSpPr txBox="1"/>
          <p:nvPr/>
        </p:nvSpPr>
        <p:spPr>
          <a:xfrm>
            <a:off x="4430228" y="2235452"/>
            <a:ext cx="563331" cy="276999"/>
          </a:xfrm>
          <a:prstGeom prst="rect">
            <a:avLst/>
          </a:prstGeom>
          <a:noFill/>
        </p:spPr>
        <p:txBody>
          <a:bodyPr wrap="square" rtlCol="0">
            <a:spAutoFit/>
          </a:bodyPr>
          <a:lstStyle/>
          <a:p>
            <a:r>
              <a:rPr lang="en-US" sz="1200" dirty="0" smtClean="0">
                <a:solidFill>
                  <a:schemeClr val="accent1"/>
                </a:solidFill>
              </a:rPr>
              <a:t>1,027</a:t>
            </a:r>
            <a:endParaRPr lang="en-US" sz="1200" dirty="0">
              <a:solidFill>
                <a:schemeClr val="accent1"/>
              </a:solidFill>
            </a:endParaRPr>
          </a:p>
        </p:txBody>
      </p:sp>
      <p:sp>
        <p:nvSpPr>
          <p:cNvPr id="141" name="TextBox 140"/>
          <p:cNvSpPr txBox="1"/>
          <p:nvPr/>
        </p:nvSpPr>
        <p:spPr>
          <a:xfrm>
            <a:off x="5267782" y="3701070"/>
            <a:ext cx="587514" cy="276999"/>
          </a:xfrm>
          <a:prstGeom prst="rect">
            <a:avLst/>
          </a:prstGeom>
          <a:noFill/>
        </p:spPr>
        <p:txBody>
          <a:bodyPr wrap="square" rtlCol="0">
            <a:spAutoFit/>
          </a:bodyPr>
          <a:lstStyle/>
          <a:p>
            <a:r>
              <a:rPr lang="en-US" sz="1200" dirty="0" smtClean="0">
                <a:solidFill>
                  <a:schemeClr val="accent6"/>
                </a:solidFill>
              </a:rPr>
              <a:t>9,027</a:t>
            </a:r>
            <a:endParaRPr lang="en-US" sz="1200" dirty="0">
              <a:solidFill>
                <a:schemeClr val="accent6"/>
              </a:solidFill>
            </a:endParaRPr>
          </a:p>
        </p:txBody>
      </p:sp>
      <p:cxnSp>
        <p:nvCxnSpPr>
          <p:cNvPr id="143" name="Straight Connector 142"/>
          <p:cNvCxnSpPr>
            <a:stCxn id="26" idx="0"/>
            <a:endCxn id="138" idx="4"/>
          </p:cNvCxnSpPr>
          <p:nvPr/>
        </p:nvCxnSpPr>
        <p:spPr>
          <a:xfrm flipH="1" flipV="1">
            <a:off x="5068249" y="3189351"/>
            <a:ext cx="148733" cy="2625376"/>
          </a:xfrm>
          <a:prstGeom prst="line">
            <a:avLst/>
          </a:prstGeom>
          <a:ln w="9525"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a:stCxn id="26" idx="0"/>
            <a:endCxn id="139" idx="4"/>
          </p:cNvCxnSpPr>
          <p:nvPr/>
        </p:nvCxnSpPr>
        <p:spPr>
          <a:xfrm flipV="1">
            <a:off x="5216982" y="3696184"/>
            <a:ext cx="89235" cy="2118543"/>
          </a:xfrm>
          <a:prstGeom prst="line">
            <a:avLst/>
          </a:prstGeom>
          <a:ln w="12700" cmpd="sng">
            <a:solidFill>
              <a:srgbClr val="F79646"/>
            </a:solidFill>
          </a:ln>
          <a:effectLst/>
        </p:spPr>
        <p:style>
          <a:lnRef idx="2">
            <a:schemeClr val="accent1"/>
          </a:lnRef>
          <a:fillRef idx="0">
            <a:schemeClr val="accent1"/>
          </a:fillRef>
          <a:effectRef idx="1">
            <a:schemeClr val="accent1"/>
          </a:effectRef>
          <a:fontRef idx="minor">
            <a:schemeClr val="tx1"/>
          </a:fontRef>
        </p:style>
      </p:cxnSp>
      <p:sp>
        <p:nvSpPr>
          <p:cNvPr id="162" name="Oval 161"/>
          <p:cNvSpPr/>
          <p:nvPr/>
        </p:nvSpPr>
        <p:spPr>
          <a:xfrm>
            <a:off x="5335204" y="2209599"/>
            <a:ext cx="845238" cy="845235"/>
          </a:xfrm>
          <a:prstGeom prst="ellipse">
            <a:avLst/>
          </a:prstGeom>
          <a:solidFill>
            <a:schemeClr val="tx2">
              <a:lumMod val="60000"/>
              <a:lumOff val="40000"/>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3" name="Oval 162"/>
          <p:cNvSpPr/>
          <p:nvPr/>
        </p:nvSpPr>
        <p:spPr>
          <a:xfrm>
            <a:off x="5771021" y="2803539"/>
            <a:ext cx="409421" cy="409421"/>
          </a:xfrm>
          <a:prstGeom prst="ellipse">
            <a:avLst/>
          </a:prstGeom>
          <a:solidFill>
            <a:srgbClr val="FF6600">
              <a:alpha val="6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p:cNvSpPr txBox="1"/>
          <p:nvPr/>
        </p:nvSpPr>
        <p:spPr>
          <a:xfrm>
            <a:off x="5262496" y="1928713"/>
            <a:ext cx="563331" cy="276999"/>
          </a:xfrm>
          <a:prstGeom prst="rect">
            <a:avLst/>
          </a:prstGeom>
          <a:noFill/>
        </p:spPr>
        <p:txBody>
          <a:bodyPr wrap="square" rtlCol="0">
            <a:spAutoFit/>
          </a:bodyPr>
          <a:lstStyle/>
          <a:p>
            <a:r>
              <a:rPr lang="en-US" sz="1200" dirty="0" smtClean="0">
                <a:solidFill>
                  <a:schemeClr val="accent1"/>
                </a:solidFill>
              </a:rPr>
              <a:t>1,100</a:t>
            </a:r>
            <a:endParaRPr lang="en-US" sz="1200" dirty="0">
              <a:solidFill>
                <a:schemeClr val="accent1"/>
              </a:solidFill>
            </a:endParaRPr>
          </a:p>
        </p:txBody>
      </p:sp>
      <p:sp>
        <p:nvSpPr>
          <p:cNvPr id="165" name="TextBox 164"/>
          <p:cNvSpPr txBox="1"/>
          <p:nvPr/>
        </p:nvSpPr>
        <p:spPr>
          <a:xfrm>
            <a:off x="5920477" y="3256375"/>
            <a:ext cx="662468" cy="276999"/>
          </a:xfrm>
          <a:prstGeom prst="rect">
            <a:avLst/>
          </a:prstGeom>
          <a:noFill/>
        </p:spPr>
        <p:txBody>
          <a:bodyPr wrap="square" rtlCol="0">
            <a:spAutoFit/>
          </a:bodyPr>
          <a:lstStyle/>
          <a:p>
            <a:r>
              <a:rPr lang="en-US" sz="1200" dirty="0" smtClean="0">
                <a:solidFill>
                  <a:schemeClr val="accent6"/>
                </a:solidFill>
              </a:rPr>
              <a:t>12,000</a:t>
            </a:r>
            <a:endParaRPr lang="en-US" sz="1200" dirty="0">
              <a:solidFill>
                <a:schemeClr val="accent6"/>
              </a:solidFill>
            </a:endParaRPr>
          </a:p>
        </p:txBody>
      </p:sp>
      <p:cxnSp>
        <p:nvCxnSpPr>
          <p:cNvPr id="167" name="Straight Connector 166"/>
          <p:cNvCxnSpPr>
            <a:stCxn id="162" idx="4"/>
            <a:endCxn id="27" idx="0"/>
          </p:cNvCxnSpPr>
          <p:nvPr/>
        </p:nvCxnSpPr>
        <p:spPr>
          <a:xfrm>
            <a:off x="5757823" y="3054834"/>
            <a:ext cx="148993" cy="2759893"/>
          </a:xfrm>
          <a:prstGeom prst="line">
            <a:avLst/>
          </a:prstGeom>
          <a:ln w="9525"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27" idx="0"/>
            <a:endCxn id="163" idx="4"/>
          </p:cNvCxnSpPr>
          <p:nvPr/>
        </p:nvCxnSpPr>
        <p:spPr>
          <a:xfrm flipV="1">
            <a:off x="5906816" y="3212960"/>
            <a:ext cx="68916" cy="2601767"/>
          </a:xfrm>
          <a:prstGeom prst="line">
            <a:avLst/>
          </a:prstGeom>
          <a:ln w="12700" cmpd="sng">
            <a:solidFill>
              <a:srgbClr val="F79646"/>
            </a:solidFill>
          </a:ln>
          <a:effectLst/>
        </p:spPr>
        <p:style>
          <a:lnRef idx="2">
            <a:schemeClr val="accent1"/>
          </a:lnRef>
          <a:fillRef idx="0">
            <a:schemeClr val="accent1"/>
          </a:fillRef>
          <a:effectRef idx="1">
            <a:schemeClr val="accent1"/>
          </a:effectRef>
          <a:fontRef idx="minor">
            <a:schemeClr val="tx1"/>
          </a:fontRef>
        </p:style>
      </p:cxnSp>
      <p:sp>
        <p:nvSpPr>
          <p:cNvPr id="179" name="Oval 178"/>
          <p:cNvSpPr/>
          <p:nvPr/>
        </p:nvSpPr>
        <p:spPr>
          <a:xfrm>
            <a:off x="5982944" y="1926209"/>
            <a:ext cx="929424" cy="929421"/>
          </a:xfrm>
          <a:prstGeom prst="ellipse">
            <a:avLst/>
          </a:prstGeom>
          <a:solidFill>
            <a:schemeClr val="tx2">
              <a:lumMod val="60000"/>
              <a:lumOff val="40000"/>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0" name="Oval 179"/>
          <p:cNvSpPr/>
          <p:nvPr/>
        </p:nvSpPr>
        <p:spPr>
          <a:xfrm>
            <a:off x="6491435" y="2650919"/>
            <a:ext cx="409421" cy="409421"/>
          </a:xfrm>
          <a:prstGeom prst="ellipse">
            <a:avLst/>
          </a:prstGeom>
          <a:solidFill>
            <a:srgbClr val="FF6600">
              <a:alpha val="6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1" name="TextBox 180"/>
          <p:cNvSpPr txBox="1"/>
          <p:nvPr/>
        </p:nvSpPr>
        <p:spPr>
          <a:xfrm>
            <a:off x="6057392" y="1651714"/>
            <a:ext cx="563331" cy="276999"/>
          </a:xfrm>
          <a:prstGeom prst="rect">
            <a:avLst/>
          </a:prstGeom>
          <a:noFill/>
        </p:spPr>
        <p:txBody>
          <a:bodyPr wrap="square" rtlCol="0">
            <a:spAutoFit/>
          </a:bodyPr>
          <a:lstStyle/>
          <a:p>
            <a:r>
              <a:rPr lang="en-US" sz="1200" dirty="0" smtClean="0">
                <a:solidFill>
                  <a:schemeClr val="accent1"/>
                </a:solidFill>
              </a:rPr>
              <a:t>1,190</a:t>
            </a:r>
            <a:endParaRPr lang="en-US" sz="1200" dirty="0">
              <a:solidFill>
                <a:schemeClr val="accent1"/>
              </a:solidFill>
            </a:endParaRPr>
          </a:p>
        </p:txBody>
      </p:sp>
      <p:sp>
        <p:nvSpPr>
          <p:cNvPr id="182" name="TextBox 181"/>
          <p:cNvSpPr txBox="1"/>
          <p:nvPr/>
        </p:nvSpPr>
        <p:spPr>
          <a:xfrm>
            <a:off x="6527800" y="3097695"/>
            <a:ext cx="927099" cy="276999"/>
          </a:xfrm>
          <a:prstGeom prst="rect">
            <a:avLst/>
          </a:prstGeom>
          <a:noFill/>
        </p:spPr>
        <p:txBody>
          <a:bodyPr wrap="square" rtlCol="0">
            <a:spAutoFit/>
          </a:bodyPr>
          <a:lstStyle/>
          <a:p>
            <a:r>
              <a:rPr lang="en-US" sz="1200" dirty="0" smtClean="0">
                <a:solidFill>
                  <a:schemeClr val="accent6"/>
                </a:solidFill>
              </a:rPr>
              <a:t>12,300</a:t>
            </a:r>
            <a:endParaRPr lang="en-US" sz="1200" dirty="0">
              <a:solidFill>
                <a:schemeClr val="accent6"/>
              </a:solidFill>
            </a:endParaRPr>
          </a:p>
        </p:txBody>
      </p:sp>
      <p:cxnSp>
        <p:nvCxnSpPr>
          <p:cNvPr id="184" name="Straight Connector 183"/>
          <p:cNvCxnSpPr>
            <a:stCxn id="28" idx="0"/>
            <a:endCxn id="179" idx="4"/>
          </p:cNvCxnSpPr>
          <p:nvPr/>
        </p:nvCxnSpPr>
        <p:spPr>
          <a:xfrm flipH="1" flipV="1">
            <a:off x="6447656" y="2855630"/>
            <a:ext cx="148990" cy="2959097"/>
          </a:xfrm>
          <a:prstGeom prst="line">
            <a:avLst/>
          </a:prstGeom>
          <a:ln w="9525"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a:stCxn id="28" idx="0"/>
            <a:endCxn id="180" idx="4"/>
          </p:cNvCxnSpPr>
          <p:nvPr/>
        </p:nvCxnSpPr>
        <p:spPr>
          <a:xfrm flipV="1">
            <a:off x="6596646" y="3060340"/>
            <a:ext cx="99500" cy="2754387"/>
          </a:xfrm>
          <a:prstGeom prst="line">
            <a:avLst/>
          </a:prstGeom>
          <a:ln w="12700" cmpd="sng">
            <a:solidFill>
              <a:srgbClr val="F79646"/>
            </a:solidFill>
          </a:ln>
          <a:effectLst/>
        </p:spPr>
        <p:style>
          <a:lnRef idx="2">
            <a:schemeClr val="accent1"/>
          </a:lnRef>
          <a:fillRef idx="0">
            <a:schemeClr val="accent1"/>
          </a:fillRef>
          <a:effectRef idx="1">
            <a:schemeClr val="accent1"/>
          </a:effectRef>
          <a:fontRef idx="minor">
            <a:schemeClr val="tx1"/>
          </a:fontRef>
        </p:style>
      </p:cxnSp>
      <p:sp>
        <p:nvSpPr>
          <p:cNvPr id="188" name="Oval 187"/>
          <p:cNvSpPr/>
          <p:nvPr/>
        </p:nvSpPr>
        <p:spPr>
          <a:xfrm>
            <a:off x="6633129" y="1616066"/>
            <a:ext cx="1000583" cy="1000580"/>
          </a:xfrm>
          <a:prstGeom prst="ellipse">
            <a:avLst/>
          </a:prstGeom>
          <a:solidFill>
            <a:schemeClr val="tx2">
              <a:lumMod val="60000"/>
              <a:lumOff val="40000"/>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p:cNvSpPr/>
          <p:nvPr/>
        </p:nvSpPr>
        <p:spPr>
          <a:xfrm>
            <a:off x="7163453" y="2411935"/>
            <a:ext cx="409421" cy="409421"/>
          </a:xfrm>
          <a:prstGeom prst="ellipse">
            <a:avLst/>
          </a:prstGeom>
          <a:solidFill>
            <a:srgbClr val="FF6600">
              <a:alpha val="7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1" name="TextBox 190"/>
          <p:cNvSpPr txBox="1"/>
          <p:nvPr/>
        </p:nvSpPr>
        <p:spPr>
          <a:xfrm>
            <a:off x="7320148" y="2862907"/>
            <a:ext cx="744352" cy="276999"/>
          </a:xfrm>
          <a:prstGeom prst="rect">
            <a:avLst/>
          </a:prstGeom>
          <a:noFill/>
        </p:spPr>
        <p:txBody>
          <a:bodyPr wrap="square" rtlCol="0">
            <a:spAutoFit/>
          </a:bodyPr>
          <a:lstStyle/>
          <a:p>
            <a:r>
              <a:rPr lang="en-US" sz="1200" dirty="0" smtClean="0">
                <a:solidFill>
                  <a:schemeClr val="accent6"/>
                </a:solidFill>
              </a:rPr>
              <a:t>13,000</a:t>
            </a:r>
            <a:endParaRPr lang="en-US" sz="1200" dirty="0">
              <a:solidFill>
                <a:schemeClr val="accent6"/>
              </a:solidFill>
            </a:endParaRPr>
          </a:p>
        </p:txBody>
      </p:sp>
      <p:sp>
        <p:nvSpPr>
          <p:cNvPr id="193" name="TextBox 192"/>
          <p:cNvSpPr txBox="1"/>
          <p:nvPr/>
        </p:nvSpPr>
        <p:spPr>
          <a:xfrm>
            <a:off x="7544085" y="1331985"/>
            <a:ext cx="616572" cy="279148"/>
          </a:xfrm>
          <a:prstGeom prst="rect">
            <a:avLst/>
          </a:prstGeom>
          <a:noFill/>
        </p:spPr>
        <p:txBody>
          <a:bodyPr wrap="square" rtlCol="0">
            <a:spAutoFit/>
          </a:bodyPr>
          <a:lstStyle/>
          <a:p>
            <a:r>
              <a:rPr lang="en-US" sz="1200" dirty="0" smtClean="0">
                <a:solidFill>
                  <a:schemeClr val="accent1"/>
                </a:solidFill>
              </a:rPr>
              <a:t>1,200</a:t>
            </a:r>
            <a:endParaRPr lang="en-US" sz="1200" dirty="0">
              <a:solidFill>
                <a:schemeClr val="accent1"/>
              </a:solidFill>
            </a:endParaRPr>
          </a:p>
        </p:txBody>
      </p:sp>
      <p:sp>
        <p:nvSpPr>
          <p:cNvPr id="194" name="Oval 193"/>
          <p:cNvSpPr/>
          <p:nvPr/>
        </p:nvSpPr>
        <p:spPr>
          <a:xfrm>
            <a:off x="7352080" y="1616066"/>
            <a:ext cx="1000583" cy="1000580"/>
          </a:xfrm>
          <a:prstGeom prst="ellipse">
            <a:avLst/>
          </a:prstGeom>
          <a:solidFill>
            <a:schemeClr val="tx2">
              <a:lumMod val="60000"/>
              <a:lumOff val="40000"/>
              <a:alpha val="9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5" name="Oval 194"/>
          <p:cNvSpPr/>
          <p:nvPr/>
        </p:nvSpPr>
        <p:spPr>
          <a:xfrm>
            <a:off x="8003334" y="2092426"/>
            <a:ext cx="409421" cy="409421"/>
          </a:xfrm>
          <a:prstGeom prst="ellipse">
            <a:avLst/>
          </a:prstGeom>
          <a:solidFill>
            <a:srgbClr val="FF6600">
              <a:alpha val="8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6" name="TextBox 195"/>
          <p:cNvSpPr txBox="1"/>
          <p:nvPr/>
        </p:nvSpPr>
        <p:spPr>
          <a:xfrm>
            <a:off x="8208045" y="2489590"/>
            <a:ext cx="657998" cy="276999"/>
          </a:xfrm>
          <a:prstGeom prst="rect">
            <a:avLst/>
          </a:prstGeom>
          <a:noFill/>
        </p:spPr>
        <p:txBody>
          <a:bodyPr wrap="square" rtlCol="0">
            <a:spAutoFit/>
          </a:bodyPr>
          <a:lstStyle/>
          <a:p>
            <a:r>
              <a:rPr lang="en-US" sz="1200" dirty="0" smtClean="0">
                <a:solidFill>
                  <a:schemeClr val="accent6"/>
                </a:solidFill>
              </a:rPr>
              <a:t>15,000</a:t>
            </a:r>
            <a:endParaRPr lang="en-US" sz="1200" dirty="0">
              <a:solidFill>
                <a:schemeClr val="accent6"/>
              </a:solidFill>
            </a:endParaRPr>
          </a:p>
        </p:txBody>
      </p:sp>
      <p:sp>
        <p:nvSpPr>
          <p:cNvPr id="198" name="Oval 197"/>
          <p:cNvSpPr/>
          <p:nvPr/>
        </p:nvSpPr>
        <p:spPr>
          <a:xfrm>
            <a:off x="7660795" y="5806165"/>
            <a:ext cx="547250" cy="277834"/>
          </a:xfrm>
          <a:prstGeom prst="ellipse">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9" name="TextBox 198"/>
          <p:cNvSpPr txBox="1"/>
          <p:nvPr/>
        </p:nvSpPr>
        <p:spPr>
          <a:xfrm>
            <a:off x="7622908" y="5814727"/>
            <a:ext cx="631442" cy="279148"/>
          </a:xfrm>
          <a:prstGeom prst="rect">
            <a:avLst/>
          </a:prstGeom>
          <a:noFill/>
        </p:spPr>
        <p:txBody>
          <a:bodyPr wrap="square" rtlCol="0">
            <a:spAutoFit/>
          </a:bodyPr>
          <a:lstStyle/>
          <a:p>
            <a:pPr algn="ctr"/>
            <a:r>
              <a:rPr lang="en-US" sz="1200" dirty="0" smtClean="0"/>
              <a:t>2012</a:t>
            </a:r>
            <a:endParaRPr lang="en-US" sz="1200" dirty="0"/>
          </a:p>
        </p:txBody>
      </p:sp>
      <p:cxnSp>
        <p:nvCxnSpPr>
          <p:cNvPr id="201" name="Straight Connector 200"/>
          <p:cNvCxnSpPr>
            <a:stCxn id="188" idx="4"/>
            <a:endCxn id="31" idx="0"/>
          </p:cNvCxnSpPr>
          <p:nvPr/>
        </p:nvCxnSpPr>
        <p:spPr>
          <a:xfrm>
            <a:off x="7133421" y="2616646"/>
            <a:ext cx="132697" cy="3189519"/>
          </a:xfrm>
          <a:prstGeom prst="line">
            <a:avLst/>
          </a:prstGeom>
          <a:ln w="9525"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a:stCxn id="31" idx="0"/>
            <a:endCxn id="189" idx="4"/>
          </p:cNvCxnSpPr>
          <p:nvPr/>
        </p:nvCxnSpPr>
        <p:spPr>
          <a:xfrm flipV="1">
            <a:off x="7266118" y="2821356"/>
            <a:ext cx="102046" cy="2984809"/>
          </a:xfrm>
          <a:prstGeom prst="line">
            <a:avLst/>
          </a:prstGeom>
          <a:ln w="12700" cmpd="sng">
            <a:solidFill>
              <a:srgbClr val="F79646"/>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a:stCxn id="198" idx="0"/>
            <a:endCxn id="194" idx="4"/>
          </p:cNvCxnSpPr>
          <p:nvPr/>
        </p:nvCxnSpPr>
        <p:spPr>
          <a:xfrm flipH="1" flipV="1">
            <a:off x="7852372" y="2616646"/>
            <a:ext cx="82048" cy="3189519"/>
          </a:xfrm>
          <a:prstGeom prst="line">
            <a:avLst/>
          </a:prstGeom>
          <a:ln w="12700" cmpd="sng"/>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a:stCxn id="198" idx="0"/>
            <a:endCxn id="195" idx="4"/>
          </p:cNvCxnSpPr>
          <p:nvPr/>
        </p:nvCxnSpPr>
        <p:spPr>
          <a:xfrm flipV="1">
            <a:off x="7934420" y="2501847"/>
            <a:ext cx="273625" cy="3304318"/>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29" name="Oval 228"/>
          <p:cNvSpPr/>
          <p:nvPr/>
        </p:nvSpPr>
        <p:spPr>
          <a:xfrm>
            <a:off x="640156" y="1801512"/>
            <a:ext cx="182887" cy="182887"/>
          </a:xfrm>
          <a:prstGeom prst="ellipse">
            <a:avLst/>
          </a:prstGeom>
          <a:solidFill>
            <a:schemeClr val="tx2">
              <a:lumMod val="60000"/>
              <a:lumOff val="40000"/>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Oval 229"/>
          <p:cNvSpPr/>
          <p:nvPr/>
        </p:nvSpPr>
        <p:spPr>
          <a:xfrm>
            <a:off x="640156" y="2106793"/>
            <a:ext cx="182887" cy="182887"/>
          </a:xfrm>
          <a:prstGeom prst="ellipse">
            <a:avLst/>
          </a:prstGeom>
          <a:solidFill>
            <a:srgbClr val="FF6600">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1" name="TextBox 230"/>
          <p:cNvSpPr txBox="1"/>
          <p:nvPr/>
        </p:nvSpPr>
        <p:spPr>
          <a:xfrm>
            <a:off x="871730" y="1733411"/>
            <a:ext cx="2506469" cy="307777"/>
          </a:xfrm>
          <a:prstGeom prst="rect">
            <a:avLst/>
          </a:prstGeom>
          <a:noFill/>
        </p:spPr>
        <p:txBody>
          <a:bodyPr wrap="square" rtlCol="0">
            <a:spAutoFit/>
          </a:bodyPr>
          <a:lstStyle/>
          <a:p>
            <a:r>
              <a:rPr lang="en-US" sz="1400" dirty="0" smtClean="0">
                <a:solidFill>
                  <a:schemeClr val="accent1"/>
                </a:solidFill>
              </a:rPr>
              <a:t>Revenue </a:t>
            </a:r>
            <a:r>
              <a:rPr lang="en-US" sz="1400" i="1" dirty="0" smtClean="0">
                <a:solidFill>
                  <a:schemeClr val="accent1"/>
                </a:solidFill>
              </a:rPr>
              <a:t>(Millions USD)</a:t>
            </a:r>
            <a:endParaRPr lang="en-US" sz="1400" i="1" dirty="0">
              <a:solidFill>
                <a:schemeClr val="accent1"/>
              </a:solidFill>
            </a:endParaRPr>
          </a:p>
        </p:txBody>
      </p:sp>
      <p:sp>
        <p:nvSpPr>
          <p:cNvPr id="232" name="TextBox 231"/>
          <p:cNvSpPr txBox="1"/>
          <p:nvPr/>
        </p:nvSpPr>
        <p:spPr>
          <a:xfrm>
            <a:off x="871730" y="2028644"/>
            <a:ext cx="1846069" cy="307777"/>
          </a:xfrm>
          <a:prstGeom prst="rect">
            <a:avLst/>
          </a:prstGeom>
          <a:noFill/>
        </p:spPr>
        <p:txBody>
          <a:bodyPr wrap="square" rtlCol="0">
            <a:spAutoFit/>
          </a:bodyPr>
          <a:lstStyle/>
          <a:p>
            <a:r>
              <a:rPr lang="en-US" sz="1400" dirty="0" smtClean="0">
                <a:solidFill>
                  <a:schemeClr val="accent6"/>
                </a:solidFill>
              </a:rPr>
              <a:t>Staff </a:t>
            </a:r>
            <a:r>
              <a:rPr lang="en-US" sz="1400" i="1" dirty="0" smtClean="0">
                <a:solidFill>
                  <a:schemeClr val="accent6"/>
                </a:solidFill>
              </a:rPr>
              <a:t>(Person)</a:t>
            </a:r>
            <a:endParaRPr lang="en-US" sz="1400" i="1" dirty="0">
              <a:solidFill>
                <a:schemeClr val="accent6"/>
              </a:solidFill>
            </a:endParaRPr>
          </a:p>
        </p:txBody>
      </p:sp>
      <p:sp>
        <p:nvSpPr>
          <p:cNvPr id="233" name="TextBox 232"/>
          <p:cNvSpPr txBox="1"/>
          <p:nvPr/>
        </p:nvSpPr>
        <p:spPr>
          <a:xfrm>
            <a:off x="457200" y="817608"/>
            <a:ext cx="4419599" cy="369332"/>
          </a:xfrm>
          <a:prstGeom prst="rect">
            <a:avLst/>
          </a:prstGeom>
          <a:noFill/>
        </p:spPr>
        <p:txBody>
          <a:bodyPr wrap="square" lIns="0" rtlCol="0">
            <a:spAutoFit/>
          </a:bodyPr>
          <a:lstStyle/>
          <a:p>
            <a:r>
              <a:rPr lang="en-US" b="1" dirty="0" smtClean="0">
                <a:solidFill>
                  <a:schemeClr val="accent1">
                    <a:lumMod val="75000"/>
                  </a:schemeClr>
                </a:solidFill>
              </a:rPr>
              <a:t>Revenue and Staff Growth</a:t>
            </a:r>
            <a:endParaRPr lang="en-SG" b="1" dirty="0">
              <a:solidFill>
                <a:schemeClr val="accent1">
                  <a:lumMod val="75000"/>
                </a:schemeClr>
              </a:solidFill>
            </a:endParaRPr>
          </a:p>
        </p:txBody>
      </p:sp>
    </p:spTree>
    <p:extLst>
      <p:ext uri="{BB962C8B-B14F-4D97-AF65-F5344CB8AC3E}">
        <p14:creationId xmlns:p14="http://schemas.microsoft.com/office/powerpoint/2010/main" val="3614760849"/>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56"/>
          <p:cNvSpPr/>
          <p:nvPr/>
        </p:nvSpPr>
        <p:spPr>
          <a:xfrm>
            <a:off x="510319" y="1218876"/>
            <a:ext cx="2453133" cy="4796232"/>
          </a:xfrm>
          <a:prstGeom prst="roundRect">
            <a:avLst>
              <a:gd name="adj" fmla="val 4953"/>
            </a:avLst>
          </a:prstGeom>
          <a:solidFill>
            <a:schemeClr val="bg1"/>
          </a:solidFill>
          <a:ln>
            <a:noFill/>
          </a:ln>
          <a:effectLst>
            <a:outerShdw blurRad="180975" dist="114300" dir="2700000" algn="tl" rotWithShape="0">
              <a:srgbClr val="000000">
                <a:alpha val="32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Title 1"/>
          <p:cNvSpPr txBox="1">
            <a:spLocks/>
          </p:cNvSpPr>
          <p:nvPr/>
        </p:nvSpPr>
        <p:spPr>
          <a:xfrm>
            <a:off x="5384801" y="96984"/>
            <a:ext cx="3355118" cy="982515"/>
          </a:xfrm>
          <a:prstGeom prst="rect">
            <a:avLst/>
          </a:prstGeom>
        </p:spPr>
        <p:txBody>
          <a:bodyPr vert="horz" lIns="0" tIns="45720" rIns="91440" bIns="45720" rtlCol="0" anchor="ctr">
            <a:no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smtClean="0">
                <a:ln>
                  <a:noFill/>
                </a:ln>
                <a:solidFill>
                  <a:schemeClr val="tx1"/>
                </a:solidFill>
                <a:effectLst/>
                <a:uLnTx/>
                <a:uFillTx/>
                <a:latin typeface="+mj-lt"/>
                <a:ea typeface="+mj-ea"/>
                <a:cs typeface="+mj-cs"/>
              </a:rPr>
              <a:t>Our Core Business</a:t>
            </a:r>
            <a:endParaRPr kumimoji="0" lang="en-US" sz="3200" b="0" i="0" u="none" strike="noStrike" kern="1200" cap="none" spc="0" normalizeH="0" baseline="0" noProof="0" dirty="0">
              <a:ln>
                <a:noFill/>
              </a:ln>
              <a:solidFill>
                <a:schemeClr val="tx1"/>
              </a:solidFill>
              <a:effectLst/>
              <a:uLnTx/>
              <a:uFillTx/>
              <a:latin typeface="+mj-lt"/>
              <a:ea typeface="+mj-ea"/>
              <a:cs typeface="+mj-cs"/>
            </a:endParaRPr>
          </a:p>
        </p:txBody>
      </p:sp>
      <p:sp>
        <p:nvSpPr>
          <p:cNvPr id="59" name="TextBox 58"/>
          <p:cNvSpPr txBox="1"/>
          <p:nvPr/>
        </p:nvSpPr>
        <p:spPr>
          <a:xfrm>
            <a:off x="3340832" y="3223225"/>
            <a:ext cx="2140826" cy="1661993"/>
          </a:xfrm>
          <a:prstGeom prst="rect">
            <a:avLst/>
          </a:prstGeom>
          <a:noFill/>
        </p:spPr>
        <p:txBody>
          <a:bodyPr wrap="square" lIns="0" rtlCol="0">
            <a:spAutoFit/>
          </a:bodyPr>
          <a:lstStyle/>
          <a:p>
            <a:r>
              <a:rPr lang="en-US" b="1" dirty="0" smtClean="0">
                <a:solidFill>
                  <a:srgbClr val="404040"/>
                </a:solidFill>
              </a:rPr>
              <a:t>FPT Education</a:t>
            </a:r>
          </a:p>
          <a:p>
            <a:r>
              <a:rPr lang="en-US" sz="3200" b="1" dirty="0" smtClean="0">
                <a:solidFill>
                  <a:srgbClr val="E46C0A"/>
                </a:solidFill>
              </a:rPr>
              <a:t>15000</a:t>
            </a:r>
            <a:r>
              <a:rPr lang="en-US" b="1" dirty="0" smtClean="0">
                <a:solidFill>
                  <a:srgbClr val="E46C0A"/>
                </a:solidFill>
              </a:rPr>
              <a:t> </a:t>
            </a:r>
            <a:r>
              <a:rPr lang="en-US" b="1" dirty="0" smtClean="0">
                <a:solidFill>
                  <a:srgbClr val="558ED5"/>
                </a:solidFill>
              </a:rPr>
              <a:t>Students</a:t>
            </a:r>
            <a:endParaRPr lang="en-US" sz="300" dirty="0" smtClean="0">
              <a:solidFill>
                <a:srgbClr val="558ED5"/>
              </a:solidFill>
            </a:endParaRPr>
          </a:p>
          <a:p>
            <a:pPr marL="173038" indent="-173038">
              <a:buFont typeface="Arial"/>
              <a:buChar char="•"/>
            </a:pPr>
            <a:r>
              <a:rPr lang="en-US" sz="1300" dirty="0" smtClean="0">
                <a:solidFill>
                  <a:srgbClr val="404040"/>
                </a:solidFill>
                <a:latin typeface="+mn-lt"/>
              </a:rPr>
              <a:t>University : 6.000</a:t>
            </a:r>
          </a:p>
          <a:p>
            <a:pPr marL="173038" indent="-173038">
              <a:buFont typeface="Arial"/>
              <a:buChar char="•"/>
            </a:pPr>
            <a:r>
              <a:rPr lang="en-US" sz="1300" dirty="0" smtClean="0">
                <a:solidFill>
                  <a:srgbClr val="404040"/>
                </a:solidFill>
                <a:latin typeface="+mn-lt"/>
              </a:rPr>
              <a:t>Polytechnic: 4.700</a:t>
            </a:r>
          </a:p>
          <a:p>
            <a:pPr marL="173038" indent="-173038">
              <a:buFont typeface="Arial"/>
              <a:buChar char="•"/>
            </a:pPr>
            <a:r>
              <a:rPr lang="en-US" sz="1300" dirty="0" smtClean="0">
                <a:solidFill>
                  <a:srgbClr val="404040"/>
                </a:solidFill>
                <a:latin typeface="+mn-lt"/>
              </a:rPr>
              <a:t>FPT </a:t>
            </a:r>
            <a:r>
              <a:rPr lang="en-US" sz="1300" dirty="0" err="1" smtClean="0">
                <a:solidFill>
                  <a:srgbClr val="404040"/>
                </a:solidFill>
                <a:latin typeface="+mn-lt"/>
              </a:rPr>
              <a:t>Aptech</a:t>
            </a:r>
            <a:r>
              <a:rPr lang="en-US" sz="1300" dirty="0" smtClean="0">
                <a:solidFill>
                  <a:srgbClr val="404040"/>
                </a:solidFill>
                <a:latin typeface="+mn-lt"/>
              </a:rPr>
              <a:t>, Multimedia: 4.300</a:t>
            </a:r>
          </a:p>
        </p:txBody>
      </p:sp>
      <p:sp>
        <p:nvSpPr>
          <p:cNvPr id="60" name="TextBox 59"/>
          <p:cNvSpPr txBox="1"/>
          <p:nvPr/>
        </p:nvSpPr>
        <p:spPr>
          <a:xfrm>
            <a:off x="3340832" y="1071886"/>
            <a:ext cx="4345986" cy="2000548"/>
          </a:xfrm>
          <a:prstGeom prst="rect">
            <a:avLst/>
          </a:prstGeom>
          <a:noFill/>
          <a:ln>
            <a:noFill/>
          </a:ln>
        </p:spPr>
        <p:txBody>
          <a:bodyPr wrap="square" lIns="0" rtlCol="0">
            <a:spAutoFit/>
          </a:bodyPr>
          <a:lstStyle/>
          <a:p>
            <a:r>
              <a:rPr lang="en-US" b="1" dirty="0" smtClean="0">
                <a:solidFill>
                  <a:srgbClr val="404040"/>
                </a:solidFill>
                <a:latin typeface="+mn-lt"/>
              </a:rPr>
              <a:t>Software Services and  Systems Integration</a:t>
            </a:r>
          </a:p>
          <a:p>
            <a:r>
              <a:rPr lang="en-US" sz="3200" b="1" dirty="0" smtClean="0">
                <a:solidFill>
                  <a:srgbClr val="E46C0A"/>
                </a:solidFill>
              </a:rPr>
              <a:t>7500</a:t>
            </a:r>
            <a:r>
              <a:rPr lang="en-US" b="1" dirty="0" smtClean="0">
                <a:solidFill>
                  <a:srgbClr val="E46C0A"/>
                </a:solidFill>
              </a:rPr>
              <a:t> </a:t>
            </a:r>
            <a:r>
              <a:rPr lang="en-US" b="1" dirty="0" smtClean="0">
                <a:solidFill>
                  <a:schemeClr val="tx2">
                    <a:lumMod val="60000"/>
                    <a:lumOff val="40000"/>
                  </a:schemeClr>
                </a:solidFill>
              </a:rPr>
              <a:t>Employees</a:t>
            </a:r>
            <a:endParaRPr lang="en-SG" b="1" dirty="0" smtClean="0">
              <a:solidFill>
                <a:schemeClr val="tx2">
                  <a:lumMod val="60000"/>
                  <a:lumOff val="40000"/>
                </a:schemeClr>
              </a:solidFill>
            </a:endParaRPr>
          </a:p>
          <a:p>
            <a:endParaRPr lang="en-US" sz="900" dirty="0" smtClean="0">
              <a:solidFill>
                <a:srgbClr val="404040"/>
              </a:solidFill>
              <a:latin typeface="+mn-lt"/>
            </a:endParaRPr>
          </a:p>
          <a:p>
            <a:pPr marL="173038" indent="-173038">
              <a:buFont typeface="Arial"/>
              <a:buChar char="•"/>
            </a:pPr>
            <a:r>
              <a:rPr lang="en-US" sz="1300" dirty="0" smtClean="0">
                <a:solidFill>
                  <a:srgbClr val="404040"/>
                </a:solidFill>
                <a:latin typeface="+mn-lt"/>
              </a:rPr>
              <a:t>Application Development </a:t>
            </a:r>
          </a:p>
          <a:p>
            <a:pPr marL="173038" indent="-173038">
              <a:buFont typeface="Arial"/>
              <a:buChar char="•"/>
            </a:pPr>
            <a:r>
              <a:rPr lang="en-US" sz="1300" dirty="0" smtClean="0">
                <a:solidFill>
                  <a:srgbClr val="404040"/>
                </a:solidFill>
                <a:latin typeface="+mn-lt"/>
              </a:rPr>
              <a:t>ERP Lifecycle</a:t>
            </a:r>
          </a:p>
          <a:p>
            <a:pPr marL="173038" indent="-173038">
              <a:buFont typeface="Arial"/>
              <a:buChar char="•"/>
            </a:pPr>
            <a:r>
              <a:rPr lang="en-US" sz="1300" dirty="0" smtClean="0">
                <a:solidFill>
                  <a:srgbClr val="404040"/>
                </a:solidFill>
                <a:latin typeface="+mn-lt"/>
              </a:rPr>
              <a:t>Embedded Systems</a:t>
            </a:r>
          </a:p>
          <a:p>
            <a:pPr marL="173038" indent="-173038">
              <a:buFont typeface="Arial"/>
              <a:buChar char="•"/>
            </a:pPr>
            <a:r>
              <a:rPr lang="en-US" sz="1300" dirty="0" smtClean="0">
                <a:solidFill>
                  <a:srgbClr val="404040"/>
                </a:solidFill>
                <a:latin typeface="+mn-lt"/>
              </a:rPr>
              <a:t>Testing and Migration Services System Integration and Cloud</a:t>
            </a:r>
          </a:p>
          <a:p>
            <a:pPr marL="173038" indent="-173038">
              <a:buFont typeface="Arial"/>
              <a:buChar char="•"/>
            </a:pPr>
            <a:r>
              <a:rPr lang="en-US" sz="1300" dirty="0" smtClean="0">
                <a:solidFill>
                  <a:srgbClr val="404040"/>
                </a:solidFill>
                <a:latin typeface="+mn-lt"/>
              </a:rPr>
              <a:t>Infrastructure and Security</a:t>
            </a:r>
          </a:p>
        </p:txBody>
      </p:sp>
      <p:sp>
        <p:nvSpPr>
          <p:cNvPr id="61" name="TextBox 60"/>
          <p:cNvSpPr txBox="1"/>
          <p:nvPr/>
        </p:nvSpPr>
        <p:spPr>
          <a:xfrm>
            <a:off x="5718481" y="3211453"/>
            <a:ext cx="3221145" cy="1661993"/>
          </a:xfrm>
          <a:prstGeom prst="rect">
            <a:avLst/>
          </a:prstGeom>
          <a:noFill/>
        </p:spPr>
        <p:txBody>
          <a:bodyPr wrap="square" lIns="0" rtlCol="0">
            <a:spAutoFit/>
          </a:bodyPr>
          <a:lstStyle/>
          <a:p>
            <a:r>
              <a:rPr lang="en-US" b="1" dirty="0" smtClean="0">
                <a:solidFill>
                  <a:srgbClr val="404040"/>
                </a:solidFill>
              </a:rPr>
              <a:t>Telecommunications</a:t>
            </a:r>
          </a:p>
          <a:p>
            <a:r>
              <a:rPr lang="en-US" sz="3200" b="1" dirty="0" smtClean="0">
                <a:solidFill>
                  <a:srgbClr val="E46C0A"/>
                </a:solidFill>
              </a:rPr>
              <a:t>4500</a:t>
            </a:r>
            <a:r>
              <a:rPr lang="en-US" b="1" dirty="0" smtClean="0">
                <a:solidFill>
                  <a:srgbClr val="E46C0A"/>
                </a:solidFill>
              </a:rPr>
              <a:t> </a:t>
            </a:r>
            <a:r>
              <a:rPr lang="en-US" b="1" dirty="0" smtClean="0">
                <a:solidFill>
                  <a:srgbClr val="558ED5"/>
                </a:solidFill>
              </a:rPr>
              <a:t>Employees</a:t>
            </a:r>
            <a:endParaRPr lang="en-US" b="1" dirty="0" smtClean="0">
              <a:solidFill>
                <a:srgbClr val="404040"/>
              </a:solidFill>
            </a:endParaRPr>
          </a:p>
          <a:p>
            <a:pPr marL="173038" indent="-173038">
              <a:buFont typeface="Arial"/>
              <a:buChar char="•"/>
            </a:pPr>
            <a:r>
              <a:rPr lang="en-US" sz="1300" dirty="0" smtClean="0">
                <a:solidFill>
                  <a:srgbClr val="404040"/>
                </a:solidFill>
                <a:latin typeface="+mn-lt"/>
              </a:rPr>
              <a:t>Cooperate Network Services</a:t>
            </a:r>
          </a:p>
          <a:p>
            <a:pPr marL="173038" indent="-173038">
              <a:buFont typeface="Arial"/>
              <a:buChar char="•"/>
            </a:pPr>
            <a:r>
              <a:rPr lang="en-US" sz="1300" dirty="0" smtClean="0">
                <a:solidFill>
                  <a:srgbClr val="404040"/>
                </a:solidFill>
                <a:latin typeface="+mn-lt"/>
              </a:rPr>
              <a:t>Consumer Network Services VOIP Solutions</a:t>
            </a:r>
          </a:p>
          <a:p>
            <a:pPr marL="173038" indent="-173038">
              <a:buFont typeface="Arial"/>
              <a:buChar char="•"/>
            </a:pPr>
            <a:r>
              <a:rPr lang="en-US" sz="1300" dirty="0" smtClean="0">
                <a:solidFill>
                  <a:srgbClr val="404040"/>
                </a:solidFill>
                <a:latin typeface="+mn-lt"/>
              </a:rPr>
              <a:t>Online Content</a:t>
            </a:r>
          </a:p>
          <a:p>
            <a:pPr marL="173038" indent="-173038">
              <a:buFont typeface="Arial"/>
              <a:buChar char="•"/>
            </a:pPr>
            <a:r>
              <a:rPr lang="en-US" sz="1300" dirty="0" smtClean="0">
                <a:solidFill>
                  <a:srgbClr val="404040"/>
                </a:solidFill>
              </a:rPr>
              <a:t>Online gaming </a:t>
            </a:r>
            <a:endParaRPr lang="en-US" sz="1200" dirty="0">
              <a:solidFill>
                <a:srgbClr val="404040"/>
              </a:solidFill>
            </a:endParaRPr>
          </a:p>
        </p:txBody>
      </p:sp>
      <p:sp>
        <p:nvSpPr>
          <p:cNvPr id="62" name="TextBox 61"/>
          <p:cNvSpPr txBox="1"/>
          <p:nvPr/>
        </p:nvSpPr>
        <p:spPr>
          <a:xfrm>
            <a:off x="3340832" y="5001084"/>
            <a:ext cx="2248090" cy="1461939"/>
          </a:xfrm>
          <a:prstGeom prst="rect">
            <a:avLst/>
          </a:prstGeom>
          <a:noFill/>
        </p:spPr>
        <p:txBody>
          <a:bodyPr wrap="square" lIns="0" rtlCol="0">
            <a:spAutoFit/>
          </a:bodyPr>
          <a:lstStyle/>
          <a:p>
            <a:r>
              <a:rPr lang="en-US" b="1" dirty="0" smtClean="0">
                <a:solidFill>
                  <a:srgbClr val="404040"/>
                </a:solidFill>
              </a:rPr>
              <a:t>IT Products</a:t>
            </a:r>
          </a:p>
          <a:p>
            <a:r>
              <a:rPr lang="en-US" sz="3200" b="1" dirty="0" smtClean="0">
                <a:solidFill>
                  <a:srgbClr val="E46C0A"/>
                </a:solidFill>
              </a:rPr>
              <a:t>1300</a:t>
            </a:r>
            <a:r>
              <a:rPr lang="en-US" sz="1400" b="1" dirty="0" smtClean="0">
                <a:solidFill>
                  <a:schemeClr val="accent1">
                    <a:lumMod val="75000"/>
                  </a:schemeClr>
                </a:solidFill>
              </a:rPr>
              <a:t>  </a:t>
            </a:r>
            <a:r>
              <a:rPr lang="en-US" b="1" dirty="0">
                <a:solidFill>
                  <a:srgbClr val="558ED5"/>
                </a:solidFill>
              </a:rPr>
              <a:t>Employees</a:t>
            </a:r>
            <a:endParaRPr lang="en-SG" b="1" dirty="0">
              <a:solidFill>
                <a:srgbClr val="558ED5"/>
              </a:solidFill>
            </a:endParaRPr>
          </a:p>
          <a:p>
            <a:pPr marL="173038" indent="-173038">
              <a:buFont typeface="Arial"/>
              <a:buChar char="•"/>
            </a:pPr>
            <a:r>
              <a:rPr lang="en-US" sz="1300" dirty="0" smtClean="0">
                <a:solidFill>
                  <a:srgbClr val="404040"/>
                </a:solidFill>
              </a:rPr>
              <a:t>Distribution and Retail</a:t>
            </a:r>
            <a:endParaRPr lang="en-US" sz="1300" dirty="0">
              <a:solidFill>
                <a:srgbClr val="404040"/>
              </a:solidFill>
            </a:endParaRPr>
          </a:p>
          <a:p>
            <a:pPr marL="173038" indent="-173038">
              <a:buFont typeface="Arial"/>
              <a:buChar char="•"/>
            </a:pPr>
            <a:r>
              <a:rPr lang="en-US" sz="1300" dirty="0" smtClean="0">
                <a:solidFill>
                  <a:srgbClr val="404040"/>
                </a:solidFill>
                <a:latin typeface="+mn-lt"/>
              </a:rPr>
              <a:t>Manufacturing (Desktops and Mobile Devices)</a:t>
            </a:r>
          </a:p>
        </p:txBody>
      </p:sp>
      <p:cxnSp>
        <p:nvCxnSpPr>
          <p:cNvPr id="63" name="Straight Connector 62"/>
          <p:cNvCxnSpPr/>
          <p:nvPr/>
        </p:nvCxnSpPr>
        <p:spPr>
          <a:xfrm>
            <a:off x="3216749" y="3147462"/>
            <a:ext cx="5470051" cy="0"/>
          </a:xfrm>
          <a:prstGeom prst="line">
            <a:avLst/>
          </a:prstGeom>
          <a:ln w="9525" cmpd="sng"/>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3216749" y="4928554"/>
            <a:ext cx="5470051" cy="0"/>
          </a:xfrm>
          <a:prstGeom prst="line">
            <a:avLst/>
          </a:prstGeom>
          <a:ln w="9525" cmpd="sng"/>
          <a:effectLst/>
        </p:spPr>
        <p:style>
          <a:lnRef idx="2">
            <a:schemeClr val="accent1"/>
          </a:lnRef>
          <a:fillRef idx="0">
            <a:schemeClr val="accent1"/>
          </a:fillRef>
          <a:effectRef idx="1">
            <a:schemeClr val="accent1"/>
          </a:effectRef>
          <a:fontRef idx="minor">
            <a:schemeClr val="tx1"/>
          </a:fontRef>
        </p:style>
      </p:cxnSp>
      <p:sp>
        <p:nvSpPr>
          <p:cNvPr id="65" name="Round Diagonal Corner Rectangle 64"/>
          <p:cNvSpPr/>
          <p:nvPr/>
        </p:nvSpPr>
        <p:spPr>
          <a:xfrm>
            <a:off x="617781" y="1343968"/>
            <a:ext cx="1106101" cy="891068"/>
          </a:xfrm>
          <a:prstGeom prst="round2DiagRect">
            <a:avLst>
              <a:gd name="adj1" fmla="val 12215"/>
              <a:gd name="adj2" fmla="val 12797"/>
            </a:avLst>
          </a:prstGeom>
          <a:blipFill rotWithShape="1">
            <a:blip r:embed="rId2" cstate="print"/>
            <a:srcRect/>
            <a:stretch>
              <a:fillRect t="-20294" b="-20294"/>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ound Diagonal Corner Rectangle 65"/>
          <p:cNvSpPr/>
          <p:nvPr/>
        </p:nvSpPr>
        <p:spPr>
          <a:xfrm>
            <a:off x="1740063" y="1343969"/>
            <a:ext cx="1106101" cy="891068"/>
          </a:xfrm>
          <a:prstGeom prst="round2DiagRect">
            <a:avLst>
              <a:gd name="adj1" fmla="val 11634"/>
              <a:gd name="adj2" fmla="val 13037"/>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ound Diagonal Corner Rectangle 66"/>
          <p:cNvSpPr/>
          <p:nvPr/>
        </p:nvSpPr>
        <p:spPr>
          <a:xfrm>
            <a:off x="1740063" y="2256844"/>
            <a:ext cx="1106101" cy="891068"/>
          </a:xfrm>
          <a:prstGeom prst="round2DiagRect">
            <a:avLst>
              <a:gd name="adj1" fmla="val 13628"/>
              <a:gd name="adj2" fmla="val 12215"/>
            </a:avLst>
          </a:prstGeom>
          <a:blipFill rotWithShape="1">
            <a:blip r:embed="rId3" cstate="print"/>
            <a:srcRect/>
            <a:stretch>
              <a:fillRect t="-10032" b="-10032"/>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ound Diagonal Corner Rectangle 67"/>
          <p:cNvSpPr/>
          <p:nvPr/>
        </p:nvSpPr>
        <p:spPr>
          <a:xfrm>
            <a:off x="617781" y="2256844"/>
            <a:ext cx="1106101" cy="891068"/>
          </a:xfrm>
          <a:prstGeom prst="round2DiagRect">
            <a:avLst>
              <a:gd name="adj1" fmla="val 10470"/>
              <a:gd name="adj2" fmla="val 14385"/>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ound Diagonal Corner Rectangle 68"/>
          <p:cNvSpPr/>
          <p:nvPr/>
        </p:nvSpPr>
        <p:spPr>
          <a:xfrm>
            <a:off x="617781" y="3169720"/>
            <a:ext cx="1106101" cy="891068"/>
          </a:xfrm>
          <a:prstGeom prst="round2DiagRect">
            <a:avLst>
              <a:gd name="adj1" fmla="val 16667"/>
              <a:gd name="adj2" fmla="val 14542"/>
            </a:avLst>
          </a:prstGeom>
          <a:blipFill rotWithShape="1">
            <a:blip r:embed="rId4" cstate="print"/>
            <a:srcRect/>
            <a:stretch>
              <a:fillRect t="-10032" b="-10032"/>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ound Diagonal Corner Rectangle 69"/>
          <p:cNvSpPr/>
          <p:nvPr/>
        </p:nvSpPr>
        <p:spPr>
          <a:xfrm>
            <a:off x="1740063" y="3169719"/>
            <a:ext cx="1106101" cy="891068"/>
          </a:xfrm>
          <a:prstGeom prst="round2DiagRect">
            <a:avLst>
              <a:gd name="adj1" fmla="val 14542"/>
              <a:gd name="adj2" fmla="val 13037"/>
            </a:avLst>
          </a:prstGeom>
          <a:solidFill>
            <a:schemeClr val="accent6">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ound Diagonal Corner Rectangle 70"/>
          <p:cNvSpPr/>
          <p:nvPr/>
        </p:nvSpPr>
        <p:spPr>
          <a:xfrm>
            <a:off x="617781" y="4082596"/>
            <a:ext cx="1106101" cy="891068"/>
          </a:xfrm>
          <a:prstGeom prst="round2DiagRect">
            <a:avLst>
              <a:gd name="adj1" fmla="val 16667"/>
              <a:gd name="adj2" fmla="val 14542"/>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ound Diagonal Corner Rectangle 71"/>
          <p:cNvSpPr/>
          <p:nvPr/>
        </p:nvSpPr>
        <p:spPr>
          <a:xfrm>
            <a:off x="1740063" y="4082594"/>
            <a:ext cx="1106101" cy="891068"/>
          </a:xfrm>
          <a:prstGeom prst="round2DiagRect">
            <a:avLst>
              <a:gd name="adj1" fmla="val 14542"/>
              <a:gd name="adj2" fmla="val 13037"/>
            </a:avLst>
          </a:prstGeom>
          <a:blipFill rotWithShape="1">
            <a:blip r:embed="rId5" cstate="print"/>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ound Diagonal Corner Rectangle 72"/>
          <p:cNvSpPr/>
          <p:nvPr/>
        </p:nvSpPr>
        <p:spPr>
          <a:xfrm>
            <a:off x="617781" y="4995471"/>
            <a:ext cx="1106101" cy="891068"/>
          </a:xfrm>
          <a:prstGeom prst="round2DiagRect">
            <a:avLst>
              <a:gd name="adj1" fmla="val 16667"/>
              <a:gd name="adj2" fmla="val 14542"/>
            </a:avLst>
          </a:prstGeom>
          <a:blipFill rotWithShape="1">
            <a:blip r:embed="rId6" cstate="prin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ound Diagonal Corner Rectangle 73"/>
          <p:cNvSpPr/>
          <p:nvPr/>
        </p:nvSpPr>
        <p:spPr>
          <a:xfrm>
            <a:off x="1740063" y="4995470"/>
            <a:ext cx="1106101" cy="891068"/>
          </a:xfrm>
          <a:prstGeom prst="round2DiagRect">
            <a:avLst>
              <a:gd name="adj1" fmla="val 14542"/>
              <a:gd name="adj2" fmla="val 13037"/>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p:cNvSpPr txBox="1"/>
          <p:nvPr/>
        </p:nvSpPr>
        <p:spPr>
          <a:xfrm>
            <a:off x="5718481" y="5000947"/>
            <a:ext cx="2439545" cy="569387"/>
          </a:xfrm>
          <a:prstGeom prst="rect">
            <a:avLst/>
          </a:prstGeom>
          <a:noFill/>
          <a:ln>
            <a:noFill/>
          </a:ln>
        </p:spPr>
        <p:txBody>
          <a:bodyPr wrap="square" lIns="0" rIns="0" rtlCol="0">
            <a:spAutoFit/>
          </a:bodyPr>
          <a:lstStyle/>
          <a:p>
            <a:r>
              <a:rPr lang="en-US" b="1" dirty="0" smtClean="0">
                <a:solidFill>
                  <a:srgbClr val="404040"/>
                </a:solidFill>
                <a:latin typeface="+mn-lt"/>
              </a:rPr>
              <a:t>Banking / Finance</a:t>
            </a:r>
          </a:p>
          <a:p>
            <a:pPr marL="173038" indent="-173038">
              <a:buFont typeface="Arial"/>
              <a:buChar char="•"/>
            </a:pPr>
            <a:r>
              <a:rPr lang="en-US" sz="1300" dirty="0" smtClean="0">
                <a:solidFill>
                  <a:srgbClr val="404040"/>
                </a:solidFill>
                <a:latin typeface="+mn-lt"/>
              </a:rPr>
              <a:t>Internet and Mobile Banking</a:t>
            </a:r>
          </a:p>
        </p:txBody>
      </p:sp>
    </p:spTree>
    <p:extLst>
      <p:ext uri="{BB962C8B-B14F-4D97-AF65-F5344CB8AC3E}">
        <p14:creationId xmlns:p14="http://schemas.microsoft.com/office/powerpoint/2010/main" val="2545898952"/>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p:cNvSpPr/>
          <p:nvPr/>
        </p:nvSpPr>
        <p:spPr>
          <a:xfrm>
            <a:off x="507769" y="1349827"/>
            <a:ext cx="4107774" cy="48622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smtClean="0">
                <a:solidFill>
                  <a:srgbClr val="33CCFF"/>
                </a:solidFill>
                <a:latin typeface="+mj-lt"/>
                <a:cs typeface="Arial" pitchFamily="34" charset="0"/>
              </a:rPr>
              <a:t>FPT </a:t>
            </a:r>
            <a:r>
              <a:rPr lang="en-US" sz="4000" b="1" dirty="0" smtClean="0">
                <a:solidFill>
                  <a:srgbClr val="33CCFF"/>
                </a:solidFill>
                <a:latin typeface="+mj-lt"/>
                <a:cs typeface="Arial" pitchFamily="34" charset="0"/>
              </a:rPr>
              <a:t>INFORMATION</a:t>
            </a:r>
            <a:endParaRPr lang="en-US" sz="4400" b="1" dirty="0" smtClean="0">
              <a:solidFill>
                <a:srgbClr val="33CCFF"/>
              </a:solidFill>
              <a:latin typeface="+mj-lt"/>
              <a:cs typeface="Arial" pitchFamily="34" charset="0"/>
            </a:endParaRPr>
          </a:p>
          <a:p>
            <a:endParaRPr lang="en-US" sz="4400" b="1" dirty="0" smtClean="0">
              <a:solidFill>
                <a:srgbClr val="33CCFF"/>
              </a:solidFill>
              <a:latin typeface="+mj-lt"/>
              <a:cs typeface="Arial" pitchFamily="34" charset="0"/>
            </a:endParaRPr>
          </a:p>
          <a:p>
            <a:endParaRPr lang="en-US" sz="4400" b="1" dirty="0" smtClean="0">
              <a:solidFill>
                <a:srgbClr val="33CCFF"/>
              </a:solidFill>
              <a:latin typeface="+mj-lt"/>
              <a:cs typeface="Arial" pitchFamily="34" charset="0"/>
            </a:endParaRPr>
          </a:p>
          <a:p>
            <a:r>
              <a:rPr lang="en-US" sz="7200" b="1" dirty="0" smtClean="0">
                <a:solidFill>
                  <a:srgbClr val="33CCFF"/>
                </a:solidFill>
                <a:latin typeface="+mj-lt"/>
                <a:cs typeface="Arial" pitchFamily="34" charset="0"/>
              </a:rPr>
              <a:t>SYSTEM</a:t>
            </a:r>
            <a:endParaRPr lang="en-US" sz="7200" b="1" dirty="0">
              <a:solidFill>
                <a:srgbClr val="33CCFF"/>
              </a:solidFill>
              <a:latin typeface="+mj-lt"/>
              <a:cs typeface="Arial" pitchFamily="34" charset="0"/>
            </a:endParaRPr>
          </a:p>
        </p:txBody>
      </p:sp>
      <p:sp>
        <p:nvSpPr>
          <p:cNvPr id="55" name="Title 54"/>
          <p:cNvSpPr>
            <a:spLocks noGrp="1"/>
          </p:cNvSpPr>
          <p:nvPr>
            <p:ph type="title"/>
          </p:nvPr>
        </p:nvSpPr>
        <p:spPr/>
        <p:txBody>
          <a:bodyPr/>
          <a:lstStyle/>
          <a:p>
            <a:endParaRPr lang="en-US" dirty="0"/>
          </a:p>
        </p:txBody>
      </p:sp>
      <p:sp>
        <p:nvSpPr>
          <p:cNvPr id="65" name="Pentagon 64"/>
          <p:cNvSpPr/>
          <p:nvPr/>
        </p:nvSpPr>
        <p:spPr>
          <a:xfrm>
            <a:off x="0" y="2897471"/>
            <a:ext cx="383458" cy="206478"/>
          </a:xfrm>
          <a:prstGeom prst="homePlate">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0" y="1009678"/>
            <a:ext cx="324465" cy="1843548"/>
          </a:xfrm>
          <a:prstGeom prst="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b="1" dirty="0" smtClean="0">
                <a:latin typeface="Arial" pitchFamily="34" charset="0"/>
                <a:cs typeface="Arial" pitchFamily="34" charset="0"/>
              </a:rPr>
              <a:t>System Integration</a:t>
            </a:r>
            <a:endParaRPr lang="en-US" sz="1400" b="1" dirty="0">
              <a:latin typeface="Arial" pitchFamily="34" charset="0"/>
              <a:cs typeface="Arial" pitchFamily="34" charset="0"/>
            </a:endParaRPr>
          </a:p>
        </p:txBody>
      </p:sp>
      <p:sp>
        <p:nvSpPr>
          <p:cNvPr id="72" name="Text Box 18"/>
          <p:cNvSpPr txBox="1">
            <a:spLocks noChangeArrowheads="1"/>
          </p:cNvSpPr>
          <p:nvPr/>
        </p:nvSpPr>
        <p:spPr bwMode="gray">
          <a:xfrm>
            <a:off x="4702630" y="4810465"/>
            <a:ext cx="3947884" cy="1538883"/>
          </a:xfrm>
          <a:prstGeom prst="rect">
            <a:avLst/>
          </a:prstGeom>
          <a:noFill/>
          <a:ln w="9525" algn="ctr">
            <a:noFill/>
            <a:miter lim="800000"/>
            <a:headEnd/>
            <a:tailEnd/>
          </a:ln>
          <a:effectLst/>
        </p:spPr>
        <p:txBody>
          <a:bodyPr wrap="square">
            <a:spAutoFit/>
          </a:bodyPr>
          <a:lstStyle/>
          <a:p>
            <a:pPr eaLnBrk="0" hangingPunct="0">
              <a:spcBef>
                <a:spcPts val="300"/>
              </a:spcBef>
              <a:spcAft>
                <a:spcPts val="300"/>
              </a:spcAft>
            </a:pPr>
            <a:r>
              <a:rPr lang="en-US" sz="1200" b="1" dirty="0" smtClean="0">
                <a:solidFill>
                  <a:srgbClr val="33CCFF"/>
                </a:solidFill>
              </a:rPr>
              <a:t>Achievements</a:t>
            </a:r>
          </a:p>
          <a:p>
            <a:pPr eaLnBrk="0" hangingPunct="0">
              <a:spcBef>
                <a:spcPts val="300"/>
              </a:spcBef>
              <a:spcAft>
                <a:spcPts val="300"/>
              </a:spcAft>
            </a:pPr>
            <a:r>
              <a:rPr lang="en-US" sz="1200" dirty="0" smtClean="0">
                <a:solidFill>
                  <a:schemeClr val="tx1">
                    <a:lumMod val="75000"/>
                    <a:lumOff val="25000"/>
                  </a:schemeClr>
                </a:solidFill>
              </a:rPr>
              <a:t>SAO KHUE Award for FPT-CA (2012); Best software company with domestic software and services products (2011); VICTA Awards for  Best company of Integrate Information Technology System (2010)</a:t>
            </a:r>
          </a:p>
          <a:p>
            <a:pPr eaLnBrk="0" hangingPunct="0">
              <a:spcBef>
                <a:spcPts val="300"/>
              </a:spcBef>
              <a:spcAft>
                <a:spcPts val="300"/>
              </a:spcAft>
            </a:pPr>
            <a:r>
              <a:rPr lang="en-US" sz="1200" dirty="0" smtClean="0">
                <a:solidFill>
                  <a:schemeClr val="tx1">
                    <a:lumMod val="75000"/>
                    <a:lumOff val="25000"/>
                  </a:schemeClr>
                </a:solidFill>
              </a:rPr>
              <a:t>The highest rated partner of  most major supplier over the world such as Cisco, IBM, Oracle, SAP, NCR…</a:t>
            </a:r>
          </a:p>
        </p:txBody>
      </p:sp>
      <p:grpSp>
        <p:nvGrpSpPr>
          <p:cNvPr id="29" name="Group 28"/>
          <p:cNvGrpSpPr/>
          <p:nvPr/>
        </p:nvGrpSpPr>
        <p:grpSpPr>
          <a:xfrm>
            <a:off x="1" y="3178630"/>
            <a:ext cx="4199730" cy="1524000"/>
            <a:chOff x="1" y="3178630"/>
            <a:chExt cx="4199730" cy="1524000"/>
          </a:xfrm>
        </p:grpSpPr>
        <p:sp>
          <p:nvSpPr>
            <p:cNvPr id="17" name="Rectangle 16"/>
            <p:cNvSpPr/>
            <p:nvPr/>
          </p:nvSpPr>
          <p:spPr>
            <a:xfrm>
              <a:off x="1" y="3178630"/>
              <a:ext cx="4152900" cy="1524000"/>
            </a:xfrm>
            <a:prstGeom prst="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FPT Information System.JPG"/>
            <p:cNvPicPr>
              <a:picLocks noChangeAspect="1"/>
            </p:cNvPicPr>
            <p:nvPr/>
          </p:nvPicPr>
          <p:blipFill>
            <a:blip r:embed="rId3" cstate="email"/>
            <a:srcRect/>
            <a:stretch>
              <a:fillRect/>
            </a:stretch>
          </p:blipFill>
          <p:spPr>
            <a:xfrm>
              <a:off x="588738" y="3331031"/>
              <a:ext cx="1512570" cy="1245061"/>
            </a:xfrm>
            <a:prstGeom prst="rect">
              <a:avLst/>
            </a:prstGeom>
          </p:spPr>
        </p:pic>
        <p:pic>
          <p:nvPicPr>
            <p:cNvPr id="20" name="Picture 19" descr="Can bo cong nghe.jpg"/>
            <p:cNvPicPr>
              <a:picLocks noChangeAspect="1"/>
            </p:cNvPicPr>
            <p:nvPr/>
          </p:nvPicPr>
          <p:blipFill>
            <a:blip r:embed="rId4" cstate="email"/>
            <a:srcRect/>
            <a:stretch>
              <a:fillRect/>
            </a:stretch>
          </p:blipFill>
          <p:spPr>
            <a:xfrm>
              <a:off x="2232546" y="3331031"/>
              <a:ext cx="1514319" cy="1242667"/>
            </a:xfrm>
            <a:prstGeom prst="rect">
              <a:avLst/>
            </a:prstGeom>
          </p:spPr>
        </p:pic>
        <p:sp>
          <p:nvSpPr>
            <p:cNvPr id="21" name="Freeform 20"/>
            <p:cNvSpPr/>
            <p:nvPr/>
          </p:nvSpPr>
          <p:spPr>
            <a:xfrm>
              <a:off x="4137366" y="3309484"/>
              <a:ext cx="62365" cy="180635"/>
            </a:xfrm>
            <a:custGeom>
              <a:avLst/>
              <a:gdLst>
                <a:gd name="connsiteX0" fmla="*/ 0 w 537028"/>
                <a:gd name="connsiteY0" fmla="*/ 391886 h 391886"/>
                <a:gd name="connsiteX1" fmla="*/ 36287 w 537028"/>
                <a:gd name="connsiteY1" fmla="*/ 0 h 391886"/>
                <a:gd name="connsiteX2" fmla="*/ 537028 w 537028"/>
                <a:gd name="connsiteY2" fmla="*/ 391886 h 391886"/>
                <a:gd name="connsiteX3" fmla="*/ 0 w 537028"/>
                <a:gd name="connsiteY3" fmla="*/ 391886 h 391886"/>
                <a:gd name="connsiteX0" fmla="*/ 0 w 217714"/>
                <a:gd name="connsiteY0" fmla="*/ 391886 h 391886"/>
                <a:gd name="connsiteX1" fmla="*/ 36287 w 217714"/>
                <a:gd name="connsiteY1" fmla="*/ 0 h 391886"/>
                <a:gd name="connsiteX2" fmla="*/ 217714 w 217714"/>
                <a:gd name="connsiteY2" fmla="*/ 261258 h 391886"/>
                <a:gd name="connsiteX3" fmla="*/ 0 w 217714"/>
                <a:gd name="connsiteY3" fmla="*/ 391886 h 391886"/>
                <a:gd name="connsiteX0" fmla="*/ 0 w 217714"/>
                <a:gd name="connsiteY0" fmla="*/ 391886 h 391886"/>
                <a:gd name="connsiteX1" fmla="*/ 12474 w 217714"/>
                <a:gd name="connsiteY1" fmla="*/ 0 h 391886"/>
                <a:gd name="connsiteX2" fmla="*/ 217714 w 217714"/>
                <a:gd name="connsiteY2" fmla="*/ 261258 h 391886"/>
                <a:gd name="connsiteX3" fmla="*/ 0 w 217714"/>
                <a:gd name="connsiteY3" fmla="*/ 391886 h 391886"/>
                <a:gd name="connsiteX0" fmla="*/ 0 w 179614"/>
                <a:gd name="connsiteY0" fmla="*/ 391886 h 391886"/>
                <a:gd name="connsiteX1" fmla="*/ 12474 w 179614"/>
                <a:gd name="connsiteY1" fmla="*/ 0 h 391886"/>
                <a:gd name="connsiteX2" fmla="*/ 179614 w 179614"/>
                <a:gd name="connsiteY2" fmla="*/ 199345 h 391886"/>
                <a:gd name="connsiteX3" fmla="*/ 0 w 179614"/>
                <a:gd name="connsiteY3" fmla="*/ 391886 h 391886"/>
                <a:gd name="connsiteX0" fmla="*/ 0 w 179614"/>
                <a:gd name="connsiteY0" fmla="*/ 391886 h 391886"/>
                <a:gd name="connsiteX1" fmla="*/ 12474 w 179614"/>
                <a:gd name="connsiteY1" fmla="*/ 0 h 391886"/>
                <a:gd name="connsiteX2" fmla="*/ 179614 w 179614"/>
                <a:gd name="connsiteY2" fmla="*/ 213633 h 391886"/>
                <a:gd name="connsiteX3" fmla="*/ 0 w 179614"/>
                <a:gd name="connsiteY3" fmla="*/ 391886 h 391886"/>
                <a:gd name="connsiteX0" fmla="*/ 1813 w 181427"/>
                <a:gd name="connsiteY0" fmla="*/ 391886 h 391886"/>
                <a:gd name="connsiteX1" fmla="*/ 0 w 181427"/>
                <a:gd name="connsiteY1" fmla="*/ 0 h 391886"/>
                <a:gd name="connsiteX2" fmla="*/ 181427 w 181427"/>
                <a:gd name="connsiteY2" fmla="*/ 213633 h 391886"/>
                <a:gd name="connsiteX3" fmla="*/ 1813 w 181427"/>
                <a:gd name="connsiteY3" fmla="*/ 391886 h 391886"/>
                <a:gd name="connsiteX0" fmla="*/ 1813 w 162377"/>
                <a:gd name="connsiteY0" fmla="*/ 391886 h 391886"/>
                <a:gd name="connsiteX1" fmla="*/ 0 w 162377"/>
                <a:gd name="connsiteY1" fmla="*/ 0 h 391886"/>
                <a:gd name="connsiteX2" fmla="*/ 162377 w 162377"/>
                <a:gd name="connsiteY2" fmla="*/ 189820 h 391886"/>
                <a:gd name="connsiteX3" fmla="*/ 1813 w 162377"/>
                <a:gd name="connsiteY3" fmla="*/ 391886 h 391886"/>
              </a:gdLst>
              <a:ahLst/>
              <a:cxnLst>
                <a:cxn ang="0">
                  <a:pos x="connsiteX0" y="connsiteY0"/>
                </a:cxn>
                <a:cxn ang="0">
                  <a:pos x="connsiteX1" y="connsiteY1"/>
                </a:cxn>
                <a:cxn ang="0">
                  <a:pos x="connsiteX2" y="connsiteY2"/>
                </a:cxn>
                <a:cxn ang="0">
                  <a:pos x="connsiteX3" y="connsiteY3"/>
                </a:cxn>
              </a:cxnLst>
              <a:rect l="l" t="t" r="r" b="b"/>
              <a:pathLst>
                <a:path w="162377" h="391886">
                  <a:moveTo>
                    <a:pt x="1813" y="391886"/>
                  </a:moveTo>
                  <a:cubicBezTo>
                    <a:pt x="1209" y="261257"/>
                    <a:pt x="604" y="130629"/>
                    <a:pt x="0" y="0"/>
                  </a:cubicBezTo>
                  <a:lnTo>
                    <a:pt x="162377" y="189820"/>
                  </a:lnTo>
                  <a:lnTo>
                    <a:pt x="1813" y="391886"/>
                  </a:lnTo>
                  <a:close/>
                </a:path>
              </a:pathLst>
            </a:cu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p:cNvSpPr txBox="1"/>
          <p:nvPr/>
        </p:nvSpPr>
        <p:spPr>
          <a:xfrm>
            <a:off x="437593" y="5539333"/>
            <a:ext cx="3249035" cy="830997"/>
          </a:xfrm>
          <a:prstGeom prst="rect">
            <a:avLst/>
          </a:prstGeom>
          <a:ln>
            <a:solidFill>
              <a:schemeClr val="bg1"/>
            </a:solidFill>
          </a:ln>
        </p:spPr>
        <p:txBody>
          <a:bodyPr wrap="square" anchor="ctr">
            <a:spAutoFit/>
          </a:bodyPr>
          <a:lstStyle/>
          <a:p>
            <a:pPr marL="120650" indent="-3175" fontAlgn="auto">
              <a:spcBef>
                <a:spcPts val="0"/>
              </a:spcBef>
              <a:spcAft>
                <a:spcPts val="0"/>
              </a:spcAft>
              <a:defRPr/>
            </a:pPr>
            <a:r>
              <a:rPr lang="en-US" sz="1600" dirty="0" smtClean="0">
                <a:solidFill>
                  <a:schemeClr val="tx1">
                    <a:lumMod val="50000"/>
                    <a:lumOff val="50000"/>
                  </a:schemeClr>
                </a:solidFill>
                <a:latin typeface="+mn-lt"/>
              </a:rPr>
              <a:t>“NUMBER 1 SYSTEM INTEGRATION &amp; IT SERVICES PROVIDER IN VIETNAM”</a:t>
            </a:r>
            <a:endParaRPr lang="en-US" sz="1100" dirty="0">
              <a:solidFill>
                <a:schemeClr val="tx1">
                  <a:lumMod val="50000"/>
                  <a:lumOff val="50000"/>
                </a:schemeClr>
              </a:solidFill>
              <a:latin typeface="+mn-lt"/>
            </a:endParaRPr>
          </a:p>
        </p:txBody>
      </p:sp>
      <p:sp>
        <p:nvSpPr>
          <p:cNvPr id="38" name="Text Box 18"/>
          <p:cNvSpPr txBox="1">
            <a:spLocks noChangeArrowheads="1"/>
          </p:cNvSpPr>
          <p:nvPr/>
        </p:nvSpPr>
        <p:spPr bwMode="gray">
          <a:xfrm>
            <a:off x="4746171" y="935150"/>
            <a:ext cx="3802743" cy="1831271"/>
          </a:xfrm>
          <a:prstGeom prst="rect">
            <a:avLst/>
          </a:prstGeom>
          <a:solidFill>
            <a:srgbClr val="FFFF00"/>
          </a:solidFill>
          <a:ln w="9525" algn="ctr">
            <a:noFill/>
            <a:miter lim="800000"/>
            <a:headEnd/>
            <a:tailEnd/>
          </a:ln>
          <a:effectLst/>
        </p:spPr>
        <p:txBody>
          <a:bodyPr wrap="square">
            <a:spAutoFit/>
          </a:bodyPr>
          <a:lstStyle/>
          <a:p>
            <a:pPr marL="231775" indent="-231775" eaLnBrk="1" hangingPunct="1">
              <a:spcBef>
                <a:spcPts val="0"/>
              </a:spcBef>
              <a:buSzPct val="75000"/>
              <a:defRPr/>
            </a:pPr>
            <a:endParaRPr lang="en-US" sz="1200" b="1" dirty="0" smtClean="0">
              <a:solidFill>
                <a:srgbClr val="33CCFF"/>
              </a:solidFill>
              <a:ea typeface="Tahoma" pitchFamily="34" charset="0"/>
            </a:endParaRPr>
          </a:p>
          <a:p>
            <a:pPr marL="231775" indent="-231775" eaLnBrk="1" hangingPunct="1">
              <a:spcBef>
                <a:spcPts val="0"/>
              </a:spcBef>
              <a:buSzPct val="75000"/>
              <a:defRPr/>
            </a:pPr>
            <a:r>
              <a:rPr lang="en-US" sz="1200" b="1" dirty="0" smtClean="0">
                <a:solidFill>
                  <a:srgbClr val="33CCFF"/>
                </a:solidFill>
                <a:ea typeface="Tahoma" pitchFamily="34" charset="0"/>
              </a:rPr>
              <a:t>Profile</a:t>
            </a:r>
          </a:p>
          <a:p>
            <a:pPr marL="231775" indent="-231775" eaLnBrk="1" hangingPunct="1">
              <a:spcBef>
                <a:spcPts val="0"/>
              </a:spcBef>
              <a:buSzPct val="75000"/>
              <a:defRPr/>
            </a:pPr>
            <a:r>
              <a:rPr lang="en-US" sz="1200" dirty="0" smtClean="0">
                <a:solidFill>
                  <a:schemeClr val="tx1">
                    <a:lumMod val="75000"/>
                    <a:lumOff val="25000"/>
                  </a:schemeClr>
                </a:solidFill>
                <a:ea typeface="Tahoma" pitchFamily="34" charset="0"/>
              </a:rPr>
              <a:t>Established: </a:t>
            </a:r>
            <a:r>
              <a:rPr lang="en-US" altLang="ja-JP" sz="1200" dirty="0" smtClean="0">
                <a:solidFill>
                  <a:schemeClr val="tx1">
                    <a:lumMod val="75000"/>
                    <a:lumOff val="25000"/>
                  </a:schemeClr>
                </a:solidFill>
                <a:ea typeface="Tahoma" pitchFamily="34" charset="0"/>
              </a:rPr>
              <a:t>1994</a:t>
            </a:r>
            <a:endParaRPr lang="en-US" sz="1200" dirty="0" smtClean="0">
              <a:solidFill>
                <a:schemeClr val="tx1">
                  <a:lumMod val="75000"/>
                  <a:lumOff val="25000"/>
                </a:schemeClr>
              </a:solidFill>
              <a:ea typeface="Tahoma" pitchFamily="34" charset="0"/>
            </a:endParaRPr>
          </a:p>
          <a:p>
            <a:pPr marL="231775" indent="-231775" eaLnBrk="1" hangingPunct="1">
              <a:spcBef>
                <a:spcPts val="0"/>
              </a:spcBef>
              <a:buSzPct val="75000"/>
              <a:defRPr/>
            </a:pPr>
            <a:r>
              <a:rPr lang="en-US" sz="1200" dirty="0" smtClean="0">
                <a:solidFill>
                  <a:schemeClr val="tx1">
                    <a:lumMod val="75000"/>
                    <a:lumOff val="25000"/>
                  </a:schemeClr>
                </a:solidFill>
                <a:ea typeface="Tahoma" pitchFamily="34" charset="0"/>
              </a:rPr>
              <a:t>Staff</a:t>
            </a:r>
            <a:r>
              <a:rPr lang="en-US" sz="1200" smtClean="0">
                <a:solidFill>
                  <a:schemeClr val="tx1">
                    <a:lumMod val="75000"/>
                    <a:lumOff val="25000"/>
                  </a:schemeClr>
                </a:solidFill>
                <a:ea typeface="Tahoma" pitchFamily="34" charset="0"/>
              </a:rPr>
              <a:t>: 2,356 (8/2012)</a:t>
            </a:r>
            <a:endParaRPr lang="en-US" sz="1200" dirty="0" smtClean="0">
              <a:solidFill>
                <a:schemeClr val="tx1">
                  <a:lumMod val="75000"/>
                  <a:lumOff val="25000"/>
                </a:schemeClr>
              </a:solidFill>
              <a:ea typeface="Tahoma" pitchFamily="34" charset="0"/>
            </a:endParaRPr>
          </a:p>
          <a:p>
            <a:pPr marL="231775" indent="-231775" eaLnBrk="1" hangingPunct="1">
              <a:spcBef>
                <a:spcPts val="0"/>
              </a:spcBef>
              <a:buSzPct val="75000"/>
              <a:defRPr/>
            </a:pPr>
            <a:r>
              <a:rPr lang="en-US" sz="1200" dirty="0" smtClean="0">
                <a:solidFill>
                  <a:schemeClr val="tx1">
                    <a:lumMod val="75000"/>
                    <a:lumOff val="25000"/>
                  </a:schemeClr>
                </a:solidFill>
                <a:ea typeface="Tahoma" pitchFamily="34" charset="0"/>
              </a:rPr>
              <a:t>Revenue</a:t>
            </a:r>
            <a:r>
              <a:rPr lang="en-US" sz="1200" smtClean="0">
                <a:solidFill>
                  <a:schemeClr val="tx1">
                    <a:lumMod val="75000"/>
                    <a:lumOff val="25000"/>
                  </a:schemeClr>
                </a:solidFill>
                <a:ea typeface="Tahoma" pitchFamily="34" charset="0"/>
              </a:rPr>
              <a:t>:  3,294 billion VND (12/2011</a:t>
            </a:r>
            <a:r>
              <a:rPr lang="en-US" sz="1200" dirty="0" smtClean="0">
                <a:solidFill>
                  <a:schemeClr val="tx1">
                    <a:lumMod val="75000"/>
                    <a:lumOff val="25000"/>
                  </a:schemeClr>
                </a:solidFill>
                <a:ea typeface="Tahoma" pitchFamily="34" charset="0"/>
              </a:rPr>
              <a:t>)</a:t>
            </a:r>
          </a:p>
          <a:p>
            <a:pPr eaLnBrk="1" hangingPunct="1">
              <a:spcBef>
                <a:spcPts val="600"/>
              </a:spcBef>
              <a:buSzPct val="75000"/>
              <a:defRPr/>
            </a:pPr>
            <a:r>
              <a:rPr lang="en-US" sz="1200" b="1" dirty="0" smtClean="0">
                <a:solidFill>
                  <a:srgbClr val="33CCFF"/>
                </a:solidFill>
                <a:ea typeface="Tahoma" pitchFamily="34" charset="0"/>
              </a:rPr>
              <a:t>Main Business</a:t>
            </a:r>
          </a:p>
          <a:p>
            <a:pPr eaLnBrk="1" hangingPunct="1">
              <a:spcBef>
                <a:spcPts val="0"/>
              </a:spcBef>
              <a:buSzPct val="75000"/>
              <a:defRPr/>
            </a:pPr>
            <a:r>
              <a:rPr lang="en-US" sz="1200" dirty="0" smtClean="0">
                <a:solidFill>
                  <a:schemeClr val="tx1">
                    <a:lumMod val="75000"/>
                    <a:lumOff val="25000"/>
                  </a:schemeClr>
                </a:solidFill>
                <a:ea typeface="Tahoma" pitchFamily="34" charset="0"/>
              </a:rPr>
              <a:t>System Integration, Application Development, ERP Services, IT Services, BPO Services, Electronic processing services</a:t>
            </a:r>
            <a:endParaRPr lang="en-US" sz="1200" dirty="0" smtClean="0">
              <a:solidFill>
                <a:schemeClr val="tx1">
                  <a:lumMod val="75000"/>
                  <a:lumOff val="25000"/>
                </a:schemeClr>
              </a:solidFill>
            </a:endParaRPr>
          </a:p>
        </p:txBody>
      </p:sp>
      <p:pic>
        <p:nvPicPr>
          <p:cNvPr id="28" name="Picture 27" descr="FIS.bmp"/>
          <p:cNvPicPr>
            <a:picLocks noChangeAspect="1"/>
          </p:cNvPicPr>
          <p:nvPr/>
        </p:nvPicPr>
        <p:blipFill>
          <a:blip r:embed="rId5" cstate="email"/>
          <a:srcRect/>
          <a:stretch>
            <a:fillRect/>
          </a:stretch>
        </p:blipFill>
        <p:spPr>
          <a:xfrm>
            <a:off x="4804227" y="3220105"/>
            <a:ext cx="3686630" cy="148252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slide(fromLeft)">
                                      <p:cBhvr>
                                        <p:cTn id="7" dur="500"/>
                                        <p:tgtEl>
                                          <p:spTgt spid="67"/>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slide(fromLeft)">
                                      <p:cBhvr>
                                        <p:cTn id="10" dur="500"/>
                                        <p:tgtEl>
                                          <p:spTgt spid="6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down)">
                                      <p:cBhvr>
                                        <p:cTn id="15" dur="500"/>
                                        <p:tgtEl>
                                          <p:spTgt spid="29"/>
                                        </p:tgtEl>
                                      </p:cBhvr>
                                    </p:animEffect>
                                  </p:childTnLst>
                                </p:cTn>
                              </p:par>
                              <p:par>
                                <p:cTn id="16" presetID="22" presetClass="entr" presetSubtype="4" fill="hold" grpId="2" nodeType="with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wipe(down)">
                                      <p:cBhvr>
                                        <p:cTn id="18" dur="500"/>
                                        <p:tgtEl>
                                          <p:spTgt spid="5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wipe(up)">
                                      <p:cBhvr>
                                        <p:cTn id="23" dur="500"/>
                                        <p:tgtEl>
                                          <p:spTgt spid="38"/>
                                        </p:tgtEl>
                                      </p:cBhvr>
                                    </p:animEffect>
                                  </p:childTnLst>
                                </p:cTn>
                              </p:par>
                              <p:par>
                                <p:cTn id="24" presetID="22" presetClass="entr" presetSubtype="1"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ipe(up)">
                                      <p:cBhvr>
                                        <p:cTn id="26" dur="500"/>
                                        <p:tgtEl>
                                          <p:spTgt spid="2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up)">
                                      <p:cBhvr>
                                        <p:cTn id="31" dur="500"/>
                                        <p:tgtEl>
                                          <p:spTgt spid="31"/>
                                        </p:tgtEl>
                                      </p:cBhvr>
                                    </p:animEffect>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72"/>
                                        </p:tgtEl>
                                        <p:attrNameLst>
                                          <p:attrName>style.visibility</p:attrName>
                                        </p:attrNameLst>
                                      </p:cBhvr>
                                      <p:to>
                                        <p:strVal val="visible"/>
                                      </p:to>
                                    </p:set>
                                    <p:animEffect transition="in" filter="wipe(left)">
                                      <p:cBhvr>
                                        <p:cTn id="35"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2" animBg="1"/>
      <p:bldP spid="65" grpId="0" animBg="1"/>
      <p:bldP spid="67" grpId="0" animBg="1"/>
      <p:bldP spid="72" grpId="0"/>
      <p:bldP spid="31" grpId="0" animBg="1"/>
      <p:bldP spid="3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47" descr="toa nha FPT.tif"/>
          <p:cNvPicPr>
            <a:picLocks noChangeAspect="1"/>
          </p:cNvPicPr>
          <p:nvPr/>
        </p:nvPicPr>
        <p:blipFill>
          <a:blip r:embed="rId3" cstate="email"/>
          <a:stretch>
            <a:fillRect/>
          </a:stretch>
        </p:blipFill>
        <p:spPr bwMode="auto">
          <a:xfrm>
            <a:off x="701656" y="2449739"/>
            <a:ext cx="3774077" cy="2572204"/>
          </a:xfrm>
          <a:prstGeom prst="rect">
            <a:avLst/>
          </a:prstGeom>
          <a:noFill/>
          <a:ln w="9525">
            <a:noFill/>
            <a:miter lim="800000"/>
            <a:headEnd/>
            <a:tailEnd/>
          </a:ln>
        </p:spPr>
      </p:pic>
      <p:sp>
        <p:nvSpPr>
          <p:cNvPr id="31" name="TextBox 30"/>
          <p:cNvSpPr txBox="1"/>
          <p:nvPr/>
        </p:nvSpPr>
        <p:spPr>
          <a:xfrm>
            <a:off x="5040086" y="4216386"/>
            <a:ext cx="3875314" cy="646331"/>
          </a:xfrm>
          <a:prstGeom prst="rect">
            <a:avLst/>
          </a:prstGeom>
          <a:ln>
            <a:solidFill>
              <a:schemeClr val="bg1"/>
            </a:solidFill>
          </a:ln>
        </p:spPr>
        <p:txBody>
          <a:bodyPr wrap="square" anchor="ctr">
            <a:spAutoFit/>
          </a:bodyPr>
          <a:lstStyle/>
          <a:p>
            <a:pPr marL="120650" indent="-3175" fontAlgn="auto">
              <a:spcBef>
                <a:spcPts val="0"/>
              </a:spcBef>
              <a:spcAft>
                <a:spcPts val="0"/>
              </a:spcAft>
              <a:defRPr/>
            </a:pPr>
            <a:r>
              <a:rPr lang="en-US" sz="1800" b="1" dirty="0" smtClean="0">
                <a:solidFill>
                  <a:srgbClr val="33CCFF"/>
                </a:solidFill>
                <a:latin typeface="+mj-lt"/>
              </a:rPr>
              <a:t>“PRESENCE IN </a:t>
            </a:r>
          </a:p>
          <a:p>
            <a:pPr marL="120650" indent="-3175" fontAlgn="auto">
              <a:spcBef>
                <a:spcPts val="0"/>
              </a:spcBef>
              <a:spcAft>
                <a:spcPts val="0"/>
              </a:spcAft>
              <a:defRPr/>
            </a:pPr>
            <a:r>
              <a:rPr lang="en-US" sz="1800" b="1" smtClean="0">
                <a:solidFill>
                  <a:srgbClr val="33CCFF"/>
                </a:solidFill>
                <a:latin typeface="+mj-lt"/>
              </a:rPr>
              <a:t>45 </a:t>
            </a:r>
            <a:r>
              <a:rPr lang="en-US" sz="1800" b="1" dirty="0" smtClean="0">
                <a:solidFill>
                  <a:srgbClr val="33CCFF"/>
                </a:solidFill>
                <a:latin typeface="+mj-lt"/>
              </a:rPr>
              <a:t>CITIES &amp; PROVINCES IN VIETNAM”</a:t>
            </a:r>
            <a:endParaRPr lang="en-US" sz="1200" dirty="0">
              <a:solidFill>
                <a:srgbClr val="33CCFF"/>
              </a:solidFill>
              <a:latin typeface="+mj-lt"/>
            </a:endParaRPr>
          </a:p>
        </p:txBody>
      </p:sp>
      <p:sp>
        <p:nvSpPr>
          <p:cNvPr id="54" name="Rectangle 53"/>
          <p:cNvSpPr/>
          <p:nvPr/>
        </p:nvSpPr>
        <p:spPr>
          <a:xfrm>
            <a:off x="507769" y="1364342"/>
            <a:ext cx="2815772" cy="13933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smtClean="0">
                <a:solidFill>
                  <a:srgbClr val="33CCFF"/>
                </a:solidFill>
                <a:latin typeface="+mj-lt"/>
                <a:cs typeface="Arial" pitchFamily="34" charset="0"/>
              </a:rPr>
              <a:t>FPT TELECOM</a:t>
            </a:r>
            <a:endParaRPr lang="en-US" sz="4400" b="1" dirty="0">
              <a:solidFill>
                <a:srgbClr val="33CCFF"/>
              </a:solidFill>
              <a:latin typeface="+mj-lt"/>
              <a:cs typeface="Arial" pitchFamily="34" charset="0"/>
            </a:endParaRPr>
          </a:p>
        </p:txBody>
      </p:sp>
      <p:sp>
        <p:nvSpPr>
          <p:cNvPr id="55" name="Title 54"/>
          <p:cNvSpPr>
            <a:spLocks noGrp="1"/>
          </p:cNvSpPr>
          <p:nvPr>
            <p:ph type="title"/>
          </p:nvPr>
        </p:nvSpPr>
        <p:spPr/>
        <p:txBody>
          <a:bodyPr/>
          <a:lstStyle/>
          <a:p>
            <a:endParaRPr lang="en-US" dirty="0">
              <a:latin typeface="Arial" pitchFamily="34" charset="0"/>
            </a:endParaRPr>
          </a:p>
        </p:txBody>
      </p:sp>
      <p:graphicFrame>
        <p:nvGraphicFramePr>
          <p:cNvPr id="63" name="Table 62"/>
          <p:cNvGraphicFramePr>
            <a:graphicFrameLocks noGrp="1"/>
          </p:cNvGraphicFramePr>
          <p:nvPr/>
        </p:nvGraphicFramePr>
        <p:xfrm>
          <a:off x="5179029" y="1299926"/>
          <a:ext cx="3802743" cy="2372188"/>
        </p:xfrm>
        <a:graphic>
          <a:graphicData uri="http://schemas.openxmlformats.org/drawingml/2006/table">
            <a:tbl>
              <a:tblPr firstRow="1" bandRow="1">
                <a:tableStyleId>{5C22544A-7EE6-4342-B048-85BDC9FD1C3A}</a:tableStyleId>
              </a:tblPr>
              <a:tblGrid>
                <a:gridCol w="1531491"/>
                <a:gridCol w="2271252"/>
              </a:tblGrid>
              <a:tr h="356153">
                <a:tc>
                  <a:txBody>
                    <a:bodyPr/>
                    <a:lstStyle/>
                    <a:p>
                      <a:pPr marL="0" indent="0"/>
                      <a:r>
                        <a:rPr lang="en-US" sz="1200" b="1" dirty="0" smtClean="0">
                          <a:solidFill>
                            <a:schemeClr val="tx1"/>
                          </a:solidFill>
                          <a:latin typeface="Arial" pitchFamily="34" charset="0"/>
                          <a:cs typeface="Arial" pitchFamily="34" charset="0"/>
                        </a:rPr>
                        <a:t>Established in</a:t>
                      </a:r>
                      <a:endParaRPr lang="en-US" sz="1200" b="1" dirty="0">
                        <a:solidFill>
                          <a:schemeClr val="tx1"/>
                        </a:solidFill>
                        <a:latin typeface="Arial" pitchFamily="34" charset="0"/>
                        <a:cs typeface="Arial" pitchFamily="34" charset="0"/>
                      </a:endParaRPr>
                    </a:p>
                  </a:txBody>
                  <a:tcPr>
                    <a:lnB w="3175" cap="flat" cmpd="sng" algn="ctr">
                      <a:solidFill>
                        <a:schemeClr val="tx1"/>
                      </a:solidFill>
                      <a:prstDash val="solid"/>
                      <a:round/>
                      <a:headEnd type="none" w="med" len="med"/>
                      <a:tailEnd type="none" w="med" len="med"/>
                    </a:lnB>
                    <a:solidFill>
                      <a:srgbClr val="FFFF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smtClean="0">
                          <a:solidFill>
                            <a:schemeClr val="tx1"/>
                          </a:solidFill>
                          <a:latin typeface="Arial" pitchFamily="34" charset="0"/>
                          <a:cs typeface="Arial" pitchFamily="34" charset="0"/>
                        </a:rPr>
                        <a:t>1997</a:t>
                      </a:r>
                    </a:p>
                  </a:txBody>
                  <a:tcPr>
                    <a:lnB w="3175" cap="flat" cmpd="sng" algn="ctr">
                      <a:solidFill>
                        <a:schemeClr val="tx1">
                          <a:lumMod val="50000"/>
                          <a:lumOff val="50000"/>
                        </a:schemeClr>
                      </a:solidFill>
                      <a:prstDash val="solid"/>
                      <a:round/>
                      <a:headEnd type="none" w="med" len="med"/>
                      <a:tailEnd type="none" w="med" len="med"/>
                    </a:lnB>
                    <a:solidFill>
                      <a:srgbClr val="FFFF00"/>
                    </a:solidFill>
                  </a:tcPr>
                </a:tc>
              </a:tr>
              <a:tr h="356964">
                <a:tc>
                  <a:txBody>
                    <a:bodyPr/>
                    <a:lstStyle/>
                    <a:p>
                      <a:r>
                        <a:rPr lang="en-US" sz="1200" b="1" dirty="0" smtClean="0">
                          <a:solidFill>
                            <a:schemeClr val="tx1"/>
                          </a:solidFill>
                          <a:latin typeface="Arial" pitchFamily="34" charset="0"/>
                          <a:cs typeface="Arial" pitchFamily="34" charset="0"/>
                        </a:rPr>
                        <a:t>Revenue </a:t>
                      </a:r>
                      <a:endParaRPr lang="en-US" sz="1200" b="1" dirty="0">
                        <a:solidFill>
                          <a:schemeClr val="tx1"/>
                        </a:solidFill>
                        <a:latin typeface="Arial" pitchFamily="34" charset="0"/>
                        <a:cs typeface="Arial" pitchFamily="34" charset="0"/>
                      </a:endParaRPr>
                    </a:p>
                  </a:txBody>
                  <a:tcP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smtClean="0">
                          <a:solidFill>
                            <a:schemeClr val="tx1"/>
                          </a:solidFill>
                          <a:latin typeface="Arial" pitchFamily="34" charset="0"/>
                          <a:cs typeface="Arial" pitchFamily="34" charset="0"/>
                        </a:rPr>
                        <a:t>2,357 billion VND (12/2011</a:t>
                      </a:r>
                      <a:r>
                        <a:rPr lang="en-US" sz="1200" b="0" dirty="0" smtClean="0">
                          <a:solidFill>
                            <a:schemeClr val="tx1"/>
                          </a:solidFill>
                          <a:latin typeface="Arial" pitchFamily="34" charset="0"/>
                          <a:cs typeface="Arial" pitchFamily="34" charset="0"/>
                        </a:rPr>
                        <a:t>)</a:t>
                      </a:r>
                    </a:p>
                  </a:txBody>
                  <a:tcP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00"/>
                    </a:solidFill>
                  </a:tcPr>
                </a:tc>
              </a:tr>
              <a:tr h="364265">
                <a:tc>
                  <a:txBody>
                    <a:bodyPr/>
                    <a:lstStyle/>
                    <a:p>
                      <a:r>
                        <a:rPr lang="en-US" sz="1200" b="1" dirty="0" smtClean="0">
                          <a:solidFill>
                            <a:schemeClr val="tx1"/>
                          </a:solidFill>
                          <a:latin typeface="Arial" pitchFamily="34" charset="0"/>
                          <a:cs typeface="Arial" pitchFamily="34" charset="0"/>
                        </a:rPr>
                        <a:t>Number of staff </a:t>
                      </a:r>
                      <a:endParaRPr lang="en-US" sz="1200" b="1" dirty="0">
                        <a:solidFill>
                          <a:schemeClr val="tx1"/>
                        </a:solidFill>
                        <a:latin typeface="Arial" pitchFamily="34" charset="0"/>
                        <a:cs typeface="Arial"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smtClean="0">
                          <a:solidFill>
                            <a:schemeClr val="tx1"/>
                          </a:solidFill>
                          <a:latin typeface="Arial" pitchFamily="34" charset="0"/>
                          <a:cs typeface="Arial" pitchFamily="34" charset="0"/>
                        </a:rPr>
                        <a:t>3,015 (8/2012)</a:t>
                      </a:r>
                      <a:endParaRPr lang="en-US" sz="1200" b="0" dirty="0" smtClean="0">
                        <a:solidFill>
                          <a:schemeClr val="tx1"/>
                        </a:solidFill>
                        <a:latin typeface="Arial" pitchFamily="34" charset="0"/>
                        <a:cs typeface="Arial" pitchFamily="34" charset="0"/>
                      </a:endParaRPr>
                    </a:p>
                  </a:txBody>
                  <a:tcP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00"/>
                    </a:solidFill>
                  </a:tcPr>
                </a:tc>
              </a:tr>
              <a:tr h="1294806">
                <a:tc>
                  <a:txBody>
                    <a:bodyPr/>
                    <a:lstStyle/>
                    <a:p>
                      <a:r>
                        <a:rPr lang="en-US" sz="1200" b="1" dirty="0" smtClean="0">
                          <a:solidFill>
                            <a:schemeClr val="tx1"/>
                          </a:solidFill>
                          <a:latin typeface="Arial" pitchFamily="34" charset="0"/>
                          <a:cs typeface="Arial" pitchFamily="34" charset="0"/>
                        </a:rPr>
                        <a:t>Main business </a:t>
                      </a:r>
                      <a:endParaRPr lang="en-US" sz="1200" b="1" dirty="0">
                        <a:solidFill>
                          <a:schemeClr val="tx1"/>
                        </a:solidFill>
                        <a:latin typeface="Arial" pitchFamily="34" charset="0"/>
                        <a:cs typeface="Arial" pitchFamily="34" charset="0"/>
                      </a:endParaRPr>
                    </a:p>
                  </a:txBody>
                  <a:tcPr>
                    <a:lnT w="12700" cap="flat" cmpd="sng" algn="ctr">
                      <a:solidFill>
                        <a:schemeClr val="tx1"/>
                      </a:solidFill>
                      <a:prstDash val="solid"/>
                      <a:round/>
                      <a:headEnd type="none" w="med" len="med"/>
                      <a:tailEnd type="none" w="med" len="med"/>
                    </a:lnT>
                    <a:solidFill>
                      <a:srgbClr val="FFFF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smtClean="0">
                          <a:solidFill>
                            <a:schemeClr val="tx1"/>
                          </a:solidFill>
                          <a:latin typeface="Arial" pitchFamily="34" charset="0"/>
                          <a:cs typeface="Arial" pitchFamily="34" charset="0"/>
                        </a:rPr>
                        <a:t>Internet broadband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smtClean="0">
                          <a:solidFill>
                            <a:schemeClr val="tx1"/>
                          </a:solidFill>
                          <a:latin typeface="Arial" pitchFamily="34" charset="0"/>
                          <a:cs typeface="Arial" pitchFamily="34" charset="0"/>
                        </a:rPr>
                        <a:t>Leased-line (IPLC/MPLS)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baseline="0" dirty="0" smtClean="0">
                          <a:solidFill>
                            <a:schemeClr val="tx1"/>
                          </a:solidFill>
                          <a:latin typeface="Arial" pitchFamily="34" charset="0"/>
                          <a:cs typeface="Arial" pitchFamily="34" charset="0"/>
                        </a:rPr>
                        <a:t>Data services</a:t>
                      </a:r>
                    </a:p>
                    <a:p>
                      <a:r>
                        <a:rPr lang="en-US" sz="1200" b="0" dirty="0" smtClean="0">
                          <a:solidFill>
                            <a:schemeClr val="tx1"/>
                          </a:solidFill>
                          <a:latin typeface="Arial" pitchFamily="34" charset="0"/>
                          <a:cs typeface="Arial" pitchFamily="34" charset="0"/>
                        </a:rPr>
                        <a:t>Voice</a:t>
                      </a:r>
                    </a:p>
                    <a:p>
                      <a:endParaRPr lang="en-US" sz="1200" b="0" dirty="0">
                        <a:solidFill>
                          <a:schemeClr val="tx1"/>
                        </a:solidFill>
                        <a:latin typeface="Arial" pitchFamily="34" charset="0"/>
                        <a:cs typeface="Arial" pitchFamily="34" charset="0"/>
                      </a:endParaRPr>
                    </a:p>
                  </a:txBody>
                  <a:tcPr>
                    <a:lnT w="3175" cap="flat" cmpd="sng" algn="ctr">
                      <a:solidFill>
                        <a:schemeClr val="tx1">
                          <a:lumMod val="50000"/>
                          <a:lumOff val="50000"/>
                        </a:schemeClr>
                      </a:solidFill>
                      <a:prstDash val="solid"/>
                      <a:round/>
                      <a:headEnd type="none" w="med" len="med"/>
                      <a:tailEnd type="none" w="med" len="med"/>
                    </a:lnT>
                    <a:solidFill>
                      <a:srgbClr val="FFFF00"/>
                    </a:solidFill>
                  </a:tcPr>
                </a:tc>
              </a:tr>
            </a:tbl>
          </a:graphicData>
        </a:graphic>
      </p:graphicFrame>
      <p:sp>
        <p:nvSpPr>
          <p:cNvPr id="65" name="Pentagon 64"/>
          <p:cNvSpPr/>
          <p:nvPr/>
        </p:nvSpPr>
        <p:spPr>
          <a:xfrm>
            <a:off x="0" y="2861187"/>
            <a:ext cx="383458" cy="206478"/>
          </a:xfrm>
          <a:prstGeom prst="homePlate">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0" y="973394"/>
            <a:ext cx="324465" cy="1843548"/>
          </a:xfrm>
          <a:prstGeom prst="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b="1" dirty="0" smtClean="0">
                <a:latin typeface="Arial" pitchFamily="34" charset="0"/>
                <a:cs typeface="Arial" pitchFamily="34" charset="0"/>
              </a:rPr>
              <a:t>Telecom</a:t>
            </a:r>
            <a:endParaRPr lang="en-US" sz="1400" b="1" dirty="0">
              <a:latin typeface="Arial" pitchFamily="34" charset="0"/>
              <a:cs typeface="Arial" pitchFamily="34" charset="0"/>
            </a:endParaRPr>
          </a:p>
        </p:txBody>
      </p:sp>
      <p:sp>
        <p:nvSpPr>
          <p:cNvPr id="69" name="Text Box 18"/>
          <p:cNvSpPr txBox="1">
            <a:spLocks noChangeArrowheads="1"/>
          </p:cNvSpPr>
          <p:nvPr/>
        </p:nvSpPr>
        <p:spPr bwMode="gray">
          <a:xfrm>
            <a:off x="6926336" y="5222307"/>
            <a:ext cx="1568246" cy="1092607"/>
          </a:xfrm>
          <a:prstGeom prst="rect">
            <a:avLst/>
          </a:prstGeom>
          <a:noFill/>
          <a:ln w="9525" algn="ctr">
            <a:noFill/>
            <a:miter lim="800000"/>
            <a:headEnd/>
            <a:tailEnd/>
          </a:ln>
          <a:effectLst/>
        </p:spPr>
        <p:txBody>
          <a:bodyPr wrap="square">
            <a:spAutoFit/>
          </a:bodyPr>
          <a:lstStyle/>
          <a:p>
            <a:pPr marL="115888" indent="-115888" eaLnBrk="0" hangingPunct="0">
              <a:spcBef>
                <a:spcPts val="300"/>
              </a:spcBef>
              <a:spcAft>
                <a:spcPts val="300"/>
              </a:spcAft>
              <a:buFont typeface="Arial" pitchFamily="34" charset="0"/>
              <a:buChar char="•"/>
            </a:pPr>
            <a:r>
              <a:rPr lang="en-US" sz="1200" dirty="0" smtClean="0">
                <a:solidFill>
                  <a:schemeClr val="tx1">
                    <a:lumMod val="75000"/>
                    <a:lumOff val="25000"/>
                  </a:schemeClr>
                </a:solidFill>
              </a:rPr>
              <a:t>The Best hosting and domain services</a:t>
            </a:r>
          </a:p>
          <a:p>
            <a:pPr marL="115888" indent="-115888" eaLnBrk="0" hangingPunct="0">
              <a:spcBef>
                <a:spcPts val="300"/>
              </a:spcBef>
              <a:spcAft>
                <a:spcPts val="300"/>
              </a:spcAft>
              <a:buFont typeface="Arial" pitchFamily="34" charset="0"/>
              <a:buChar char="•"/>
            </a:pPr>
            <a:r>
              <a:rPr lang="en-US" sz="1200" dirty="0" smtClean="0">
                <a:solidFill>
                  <a:schemeClr val="tx1">
                    <a:lumMod val="75000"/>
                    <a:lumOff val="25000"/>
                  </a:schemeClr>
                </a:solidFill>
              </a:rPr>
              <a:t>The Best Data Center Service</a:t>
            </a:r>
          </a:p>
        </p:txBody>
      </p:sp>
      <p:sp>
        <p:nvSpPr>
          <p:cNvPr id="72" name="Text Box 18"/>
          <p:cNvSpPr txBox="1">
            <a:spLocks noChangeArrowheads="1"/>
          </p:cNvSpPr>
          <p:nvPr/>
        </p:nvSpPr>
        <p:spPr bwMode="gray">
          <a:xfrm>
            <a:off x="5100630" y="5222307"/>
            <a:ext cx="1808170" cy="907941"/>
          </a:xfrm>
          <a:prstGeom prst="rect">
            <a:avLst/>
          </a:prstGeom>
          <a:noFill/>
          <a:ln w="9525" algn="ctr">
            <a:noFill/>
            <a:miter lim="800000"/>
            <a:headEnd/>
            <a:tailEnd/>
          </a:ln>
          <a:effectLst/>
        </p:spPr>
        <p:txBody>
          <a:bodyPr wrap="square">
            <a:spAutoFit/>
          </a:bodyPr>
          <a:lstStyle/>
          <a:p>
            <a:pPr marL="115888" indent="-115888" eaLnBrk="0" hangingPunct="0">
              <a:spcBef>
                <a:spcPts val="300"/>
              </a:spcBef>
              <a:spcAft>
                <a:spcPts val="300"/>
              </a:spcAft>
              <a:buFont typeface="Arial" pitchFamily="34" charset="0"/>
              <a:buChar char="•"/>
            </a:pPr>
            <a:r>
              <a:rPr lang="en-US" sz="1200" dirty="0" smtClean="0">
                <a:solidFill>
                  <a:schemeClr val="tx1">
                    <a:lumMod val="75000"/>
                    <a:lumOff val="25000"/>
                  </a:schemeClr>
                </a:solidFill>
              </a:rPr>
              <a:t>The Best ADSL Service</a:t>
            </a:r>
          </a:p>
          <a:p>
            <a:pPr marL="115888" indent="-115888" eaLnBrk="0" hangingPunct="0">
              <a:spcBef>
                <a:spcPts val="300"/>
              </a:spcBef>
              <a:spcAft>
                <a:spcPts val="300"/>
              </a:spcAft>
              <a:buFont typeface="Arial" pitchFamily="34" charset="0"/>
              <a:buChar char="•"/>
            </a:pPr>
            <a:r>
              <a:rPr lang="en-US" sz="1200" dirty="0" smtClean="0">
                <a:solidFill>
                  <a:schemeClr val="tx1">
                    <a:lumMod val="75000"/>
                    <a:lumOff val="25000"/>
                  </a:schemeClr>
                </a:solidFill>
              </a:rPr>
              <a:t>The Best FTTH Services</a:t>
            </a:r>
          </a:p>
        </p:txBody>
      </p:sp>
      <p:graphicFrame>
        <p:nvGraphicFramePr>
          <p:cNvPr id="85" name="Table 84"/>
          <p:cNvGraphicFramePr>
            <a:graphicFrameLocks noGrp="1"/>
          </p:cNvGraphicFramePr>
          <p:nvPr/>
        </p:nvGraphicFramePr>
        <p:xfrm>
          <a:off x="5207411" y="943897"/>
          <a:ext cx="3771900" cy="307750"/>
        </p:xfrm>
        <a:graphic>
          <a:graphicData uri="http://schemas.openxmlformats.org/drawingml/2006/table">
            <a:tbl>
              <a:tblPr firstRow="1" bandRow="1">
                <a:tableStyleId>{5C22544A-7EE6-4342-B048-85BDC9FD1C3A}</a:tableStyleId>
              </a:tblPr>
              <a:tblGrid>
                <a:gridCol w="1257300"/>
                <a:gridCol w="1257300"/>
                <a:gridCol w="1257300"/>
              </a:tblGrid>
              <a:tr h="307750">
                <a:tc>
                  <a:txBody>
                    <a:bodyPr/>
                    <a:lstStyle/>
                    <a:p>
                      <a:r>
                        <a:rPr lang="en-US" sz="1200" dirty="0" smtClean="0">
                          <a:solidFill>
                            <a:schemeClr val="tx1">
                              <a:lumMod val="95000"/>
                              <a:lumOff val="5000"/>
                            </a:schemeClr>
                          </a:solidFill>
                          <a:latin typeface="Arial" pitchFamily="34" charset="0"/>
                          <a:cs typeface="Arial" pitchFamily="34" charset="0"/>
                        </a:rPr>
                        <a:t>Profile</a:t>
                      </a:r>
                      <a:endParaRPr lang="en-US" sz="1200" dirty="0">
                        <a:solidFill>
                          <a:schemeClr val="tx1">
                            <a:lumMod val="95000"/>
                            <a:lumOff val="5000"/>
                          </a:schemeClr>
                        </a:solidFill>
                        <a:latin typeface="Arial" pitchFamily="34" charset="0"/>
                        <a:cs typeface="Arial" pitchFamily="34" charset="0"/>
                      </a:endParaRPr>
                    </a:p>
                  </a:txBody>
                  <a:tcPr>
                    <a:lnR w="38100" cap="flat" cmpd="sng" algn="ctr">
                      <a:solidFill>
                        <a:schemeClr val="bg1"/>
                      </a:solidFill>
                      <a:prstDash val="solid"/>
                      <a:round/>
                      <a:headEnd type="none" w="med" len="med"/>
                      <a:tailEnd type="none" w="med" len="med"/>
                    </a:lnR>
                    <a:solidFill>
                      <a:srgbClr val="FFFF00"/>
                    </a:solidFill>
                  </a:tcPr>
                </a:tc>
                <a:tc>
                  <a:txBody>
                    <a:bodyPr/>
                    <a:lstStyle/>
                    <a:p>
                      <a:r>
                        <a:rPr lang="en-US" sz="1200" b="1" dirty="0" smtClean="0">
                          <a:latin typeface="Arial" pitchFamily="34" charset="0"/>
                          <a:cs typeface="Arial" pitchFamily="34" charset="0"/>
                        </a:rPr>
                        <a:t>Position</a:t>
                      </a:r>
                      <a:endParaRPr lang="en-US" sz="1200" b="1" dirty="0">
                        <a:latin typeface="Arial" pitchFamily="34" charset="0"/>
                        <a:cs typeface="Arial" pitchFamily="34"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rgbClr val="33CCFF"/>
                    </a:solidFill>
                  </a:tcPr>
                </a:tc>
                <a:tc>
                  <a:txBody>
                    <a:bodyPr/>
                    <a:lstStyle/>
                    <a:p>
                      <a:r>
                        <a:rPr lang="en-US" sz="1200" b="1" dirty="0" smtClean="0">
                          <a:latin typeface="Arial" pitchFamily="34" charset="0"/>
                          <a:cs typeface="Arial" pitchFamily="34" charset="0"/>
                        </a:rPr>
                        <a:t>Achievements</a:t>
                      </a:r>
                      <a:endParaRPr lang="en-US" sz="1200" b="1" dirty="0">
                        <a:latin typeface="Arial" pitchFamily="34" charset="0"/>
                        <a:cs typeface="Arial" pitchFamily="34" charset="0"/>
                      </a:endParaRPr>
                    </a:p>
                  </a:txBody>
                  <a:tcPr>
                    <a:lnL w="38100" cap="flat" cmpd="sng" algn="ctr">
                      <a:solidFill>
                        <a:schemeClr val="bg1"/>
                      </a:solidFill>
                      <a:prstDash val="solid"/>
                      <a:round/>
                      <a:headEnd type="none" w="med" len="med"/>
                      <a:tailEnd type="none" w="med" len="med"/>
                    </a:lnL>
                    <a:solidFill>
                      <a:srgbClr val="33CCFF"/>
                    </a:solidFill>
                  </a:tcPr>
                </a:tc>
              </a:tr>
            </a:tbl>
          </a:graphicData>
        </a:graphic>
      </p:graphicFrame>
      <p:pic>
        <p:nvPicPr>
          <p:cNvPr id="17" name="Picture 16" descr="FTEL Tan Thuan.jpg"/>
          <p:cNvPicPr>
            <a:picLocks noChangeAspect="1"/>
          </p:cNvPicPr>
          <p:nvPr/>
        </p:nvPicPr>
        <p:blipFill>
          <a:blip r:embed="rId4" cstate="email"/>
          <a:srcRect/>
          <a:stretch>
            <a:fillRect/>
          </a:stretch>
        </p:blipFill>
        <p:spPr>
          <a:xfrm>
            <a:off x="5339737" y="2707831"/>
            <a:ext cx="1203468" cy="902601"/>
          </a:xfrm>
          <a:prstGeom prst="rect">
            <a:avLst/>
          </a:prstGeom>
          <a:ln>
            <a:noFill/>
          </a:ln>
          <a:effectLst/>
          <a:scene3d>
            <a:camera prst="perspectiveFront"/>
            <a:lightRig rig="threePt" dir="t"/>
          </a:scene3d>
        </p:spPr>
      </p:pic>
      <p:sp>
        <p:nvSpPr>
          <p:cNvPr id="18" name="TextBox 17"/>
          <p:cNvSpPr txBox="1"/>
          <p:nvPr/>
        </p:nvSpPr>
        <p:spPr>
          <a:xfrm>
            <a:off x="5138058" y="4882244"/>
            <a:ext cx="3840842" cy="276999"/>
          </a:xfrm>
          <a:prstGeom prst="rect">
            <a:avLst/>
          </a:prstGeom>
          <a:noFill/>
        </p:spPr>
        <p:txBody>
          <a:bodyPr wrap="square" rtlCol="0">
            <a:spAutoFit/>
          </a:bodyPr>
          <a:lstStyle/>
          <a:p>
            <a:r>
              <a:rPr lang="en-US" sz="1200" dirty="0" smtClean="0">
                <a:solidFill>
                  <a:schemeClr val="tx1">
                    <a:lumMod val="75000"/>
                    <a:lumOff val="25000"/>
                  </a:schemeClr>
                </a:solidFill>
              </a:rPr>
              <a:t>Sao </a:t>
            </a:r>
            <a:r>
              <a:rPr lang="en-US" sz="1200" dirty="0" err="1" smtClean="0">
                <a:solidFill>
                  <a:schemeClr val="tx1">
                    <a:lumMod val="75000"/>
                    <a:lumOff val="25000"/>
                  </a:schemeClr>
                </a:solidFill>
              </a:rPr>
              <a:t>Khue</a:t>
            </a:r>
            <a:r>
              <a:rPr lang="en-US" sz="1200" dirty="0" smtClean="0">
                <a:solidFill>
                  <a:schemeClr val="tx1">
                    <a:lumMod val="75000"/>
                    <a:lumOff val="25000"/>
                  </a:schemeClr>
                </a:solidFill>
              </a:rPr>
              <a:t> Award (2012) for: </a:t>
            </a:r>
          </a:p>
        </p:txBody>
      </p:sp>
      <p:grpSp>
        <p:nvGrpSpPr>
          <p:cNvPr id="21" name="Group 20"/>
          <p:cNvGrpSpPr/>
          <p:nvPr/>
        </p:nvGrpSpPr>
        <p:grpSpPr>
          <a:xfrm>
            <a:off x="507768" y="4702628"/>
            <a:ext cx="3133248" cy="1944913"/>
            <a:chOff x="507768" y="4702628"/>
            <a:chExt cx="3133248" cy="1944913"/>
          </a:xfrm>
        </p:grpSpPr>
        <p:sp>
          <p:nvSpPr>
            <p:cNvPr id="59" name="Snip Single Corner Rectangle 58"/>
            <p:cNvSpPr/>
            <p:nvPr/>
          </p:nvSpPr>
          <p:spPr>
            <a:xfrm>
              <a:off x="507768" y="4702628"/>
              <a:ext cx="3091542" cy="1944913"/>
            </a:xfrm>
            <a:prstGeom prst="snip1Rect">
              <a:avLst>
                <a:gd name="adj" fmla="val 158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defRPr/>
              </a:pPr>
              <a:r>
                <a:rPr lang="en-US" sz="2400" dirty="0" smtClean="0">
                  <a:solidFill>
                    <a:schemeClr val="bg1">
                      <a:lumMod val="50000"/>
                    </a:schemeClr>
                  </a:solidFill>
                </a:rPr>
                <a:t>“THE NUMBER 1 STORAGE SERVICES IN VIETNAM”</a:t>
              </a:r>
              <a:endParaRPr lang="en-US" sz="1100" dirty="0" smtClean="0">
                <a:solidFill>
                  <a:schemeClr val="bg1">
                    <a:lumMod val="50000"/>
                  </a:schemeClr>
                </a:solidFill>
              </a:endParaRPr>
            </a:p>
          </p:txBody>
        </p:sp>
        <p:sp>
          <p:nvSpPr>
            <p:cNvPr id="19" name="Isosceles Triangle 18"/>
            <p:cNvSpPr/>
            <p:nvPr/>
          </p:nvSpPr>
          <p:spPr>
            <a:xfrm>
              <a:off x="3346451" y="4736193"/>
              <a:ext cx="294565" cy="293007"/>
            </a:xfrm>
            <a:prstGeom prst="triangle">
              <a:avLst>
                <a:gd name="adj" fmla="val 0"/>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slide(fromLeft)">
                                      <p:cBhvr>
                                        <p:cTn id="7" dur="500"/>
                                        <p:tgtEl>
                                          <p:spTgt spid="67"/>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slide(fromLeft)">
                                      <p:cBhvr>
                                        <p:cTn id="10" dur="500"/>
                                        <p:tgtEl>
                                          <p:spTgt spid="65"/>
                                        </p:tgtEl>
                                      </p:cBhvr>
                                    </p:animEffect>
                                  </p:childTnLst>
                                </p:cTn>
                              </p:par>
                            </p:childTnLst>
                          </p:cTn>
                        </p:par>
                        <p:par>
                          <p:cTn id="11" fill="hold">
                            <p:stCondLst>
                              <p:cond delay="500"/>
                            </p:stCondLst>
                            <p:childTnLst>
                              <p:par>
                                <p:cTn id="12" presetID="12" presetClass="entr" presetSubtype="4" fill="hold" grpId="0" nodeType="after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slide(fromBottom)">
                                      <p:cBhvr>
                                        <p:cTn id="14" dur="500"/>
                                        <p:tgtEl>
                                          <p:spTgt spid="54"/>
                                        </p:tgtEl>
                                      </p:cBhvr>
                                    </p:animEffect>
                                  </p:childTnLst>
                                </p:cTn>
                              </p:par>
                              <p:par>
                                <p:cTn id="15" presetID="12" presetClass="entr" presetSubtype="8" fill="hold" nodeType="withEffect">
                                  <p:stCondLst>
                                    <p:cond delay="0"/>
                                  </p:stCondLst>
                                  <p:childTnLst>
                                    <p:set>
                                      <p:cBhvr>
                                        <p:cTn id="16" dur="1" fill="hold">
                                          <p:stCondLst>
                                            <p:cond delay="0"/>
                                          </p:stCondLst>
                                        </p:cTn>
                                        <p:tgtEl>
                                          <p:spTgt spid="23554"/>
                                        </p:tgtEl>
                                        <p:attrNameLst>
                                          <p:attrName>style.visibility</p:attrName>
                                        </p:attrNameLst>
                                      </p:cBhvr>
                                      <p:to>
                                        <p:strVal val="visible"/>
                                      </p:to>
                                    </p:set>
                                    <p:animEffect transition="in" filter="slide(fromLeft)">
                                      <p:cBhvr>
                                        <p:cTn id="17" dur="500"/>
                                        <p:tgtEl>
                                          <p:spTgt spid="23554"/>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85"/>
                                        </p:tgtEl>
                                        <p:attrNameLst>
                                          <p:attrName>style.visibility</p:attrName>
                                        </p:attrNameLst>
                                      </p:cBhvr>
                                      <p:to>
                                        <p:strVal val="visible"/>
                                      </p:to>
                                    </p:set>
                                    <p:animEffect transition="in" filter="slide(fromBottom)">
                                      <p:cBhvr>
                                        <p:cTn id="22" dur="500"/>
                                        <p:tgtEl>
                                          <p:spTgt spid="85"/>
                                        </p:tgtEl>
                                      </p:cBhvr>
                                    </p:animEffect>
                                  </p:childTnLst>
                                </p:cTn>
                              </p:par>
                            </p:childTnLst>
                          </p:cTn>
                        </p:par>
                        <p:par>
                          <p:cTn id="23" fill="hold">
                            <p:stCondLst>
                              <p:cond delay="500"/>
                            </p:stCondLst>
                            <p:childTnLst>
                              <p:par>
                                <p:cTn id="24" presetID="22" presetClass="entr" presetSubtype="1" fill="hold" nodeType="after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wipe(up)">
                                      <p:cBhvr>
                                        <p:cTn id="26" dur="500"/>
                                        <p:tgtEl>
                                          <p:spTgt spid="63"/>
                                        </p:tgtEl>
                                      </p:cBhvr>
                                    </p:animEffect>
                                  </p:childTnLst>
                                </p:cTn>
                              </p:par>
                              <p:par>
                                <p:cTn id="27" presetID="22" presetClass="entr" presetSubtype="1"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up)">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up)">
                                      <p:cBhvr>
                                        <p:cTn id="34" dur="10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1"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slide(fromTop)">
                                      <p:cBhvr>
                                        <p:cTn id="39" dur="500"/>
                                        <p:tgtEl>
                                          <p:spTgt spid="31"/>
                                        </p:tgtEl>
                                      </p:cBhvr>
                                    </p:animEffect>
                                  </p:childTnLst>
                                </p:cTn>
                              </p:par>
                            </p:childTnLst>
                          </p:cTn>
                        </p:par>
                        <p:par>
                          <p:cTn id="40" fill="hold">
                            <p:stCondLst>
                              <p:cond delay="500"/>
                            </p:stCondLst>
                            <p:childTnLst>
                              <p:par>
                                <p:cTn id="41" presetID="12" presetClass="entr" presetSubtype="1"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slide(fromTop)">
                                      <p:cBhvr>
                                        <p:cTn id="43" dur="500"/>
                                        <p:tgtEl>
                                          <p:spTgt spid="18"/>
                                        </p:tgtEl>
                                      </p:cBhvr>
                                    </p:animEffect>
                                  </p:childTnLst>
                                </p:cTn>
                              </p:par>
                              <p:par>
                                <p:cTn id="44" presetID="12" presetClass="entr" presetSubtype="1" fill="hold" grpId="0"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slide(fromTop)">
                                      <p:cBhvr>
                                        <p:cTn id="46" dur="500"/>
                                        <p:tgtEl>
                                          <p:spTgt spid="72"/>
                                        </p:tgtEl>
                                      </p:cBhvr>
                                    </p:animEffect>
                                  </p:childTnLst>
                                </p:cTn>
                              </p:par>
                              <p:par>
                                <p:cTn id="47" presetID="12" presetClass="entr" presetSubtype="1" fill="hold" grpId="0" nodeType="withEffect">
                                  <p:stCondLst>
                                    <p:cond delay="0"/>
                                  </p:stCondLst>
                                  <p:childTnLst>
                                    <p:set>
                                      <p:cBhvr>
                                        <p:cTn id="48" dur="1" fill="hold">
                                          <p:stCondLst>
                                            <p:cond delay="0"/>
                                          </p:stCondLst>
                                        </p:cTn>
                                        <p:tgtEl>
                                          <p:spTgt spid="69"/>
                                        </p:tgtEl>
                                        <p:attrNameLst>
                                          <p:attrName>style.visibility</p:attrName>
                                        </p:attrNameLst>
                                      </p:cBhvr>
                                      <p:to>
                                        <p:strVal val="visible"/>
                                      </p:to>
                                    </p:set>
                                    <p:animEffect transition="in" filter="slide(fromTop)">
                                      <p:cBhvr>
                                        <p:cTn id="49"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54" grpId="0" animBg="1"/>
      <p:bldP spid="65" grpId="0" animBg="1"/>
      <p:bldP spid="67" grpId="0" animBg="1"/>
      <p:bldP spid="69" grpId="0"/>
      <p:bldP spid="72"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0" y="3168855"/>
            <a:ext cx="4822031" cy="3390900"/>
            <a:chOff x="0" y="3105355"/>
            <a:chExt cx="4822031" cy="3390900"/>
          </a:xfrm>
        </p:grpSpPr>
        <p:grpSp>
          <p:nvGrpSpPr>
            <p:cNvPr id="42" name="Group 41"/>
            <p:cNvGrpSpPr/>
            <p:nvPr/>
          </p:nvGrpSpPr>
          <p:grpSpPr>
            <a:xfrm>
              <a:off x="0" y="3105355"/>
              <a:ext cx="4822031" cy="3390900"/>
              <a:chOff x="0" y="3105355"/>
              <a:chExt cx="4822031" cy="3390900"/>
            </a:xfrm>
          </p:grpSpPr>
          <p:sp>
            <p:nvSpPr>
              <p:cNvPr id="50" name="Rectangle 49"/>
              <p:cNvSpPr/>
              <p:nvPr/>
            </p:nvSpPr>
            <p:spPr>
              <a:xfrm>
                <a:off x="0" y="3105355"/>
                <a:ext cx="4762500" cy="3390900"/>
              </a:xfrm>
              <a:prstGeom prst="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4759666" y="3106284"/>
                <a:ext cx="62365" cy="180635"/>
              </a:xfrm>
              <a:custGeom>
                <a:avLst/>
                <a:gdLst>
                  <a:gd name="connsiteX0" fmla="*/ 0 w 537028"/>
                  <a:gd name="connsiteY0" fmla="*/ 391886 h 391886"/>
                  <a:gd name="connsiteX1" fmla="*/ 36287 w 537028"/>
                  <a:gd name="connsiteY1" fmla="*/ 0 h 391886"/>
                  <a:gd name="connsiteX2" fmla="*/ 537028 w 537028"/>
                  <a:gd name="connsiteY2" fmla="*/ 391886 h 391886"/>
                  <a:gd name="connsiteX3" fmla="*/ 0 w 537028"/>
                  <a:gd name="connsiteY3" fmla="*/ 391886 h 391886"/>
                  <a:gd name="connsiteX0" fmla="*/ 0 w 217714"/>
                  <a:gd name="connsiteY0" fmla="*/ 391886 h 391886"/>
                  <a:gd name="connsiteX1" fmla="*/ 36287 w 217714"/>
                  <a:gd name="connsiteY1" fmla="*/ 0 h 391886"/>
                  <a:gd name="connsiteX2" fmla="*/ 217714 w 217714"/>
                  <a:gd name="connsiteY2" fmla="*/ 261258 h 391886"/>
                  <a:gd name="connsiteX3" fmla="*/ 0 w 217714"/>
                  <a:gd name="connsiteY3" fmla="*/ 391886 h 391886"/>
                  <a:gd name="connsiteX0" fmla="*/ 0 w 217714"/>
                  <a:gd name="connsiteY0" fmla="*/ 391886 h 391886"/>
                  <a:gd name="connsiteX1" fmla="*/ 12474 w 217714"/>
                  <a:gd name="connsiteY1" fmla="*/ 0 h 391886"/>
                  <a:gd name="connsiteX2" fmla="*/ 217714 w 217714"/>
                  <a:gd name="connsiteY2" fmla="*/ 261258 h 391886"/>
                  <a:gd name="connsiteX3" fmla="*/ 0 w 217714"/>
                  <a:gd name="connsiteY3" fmla="*/ 391886 h 391886"/>
                  <a:gd name="connsiteX0" fmla="*/ 0 w 179614"/>
                  <a:gd name="connsiteY0" fmla="*/ 391886 h 391886"/>
                  <a:gd name="connsiteX1" fmla="*/ 12474 w 179614"/>
                  <a:gd name="connsiteY1" fmla="*/ 0 h 391886"/>
                  <a:gd name="connsiteX2" fmla="*/ 179614 w 179614"/>
                  <a:gd name="connsiteY2" fmla="*/ 199345 h 391886"/>
                  <a:gd name="connsiteX3" fmla="*/ 0 w 179614"/>
                  <a:gd name="connsiteY3" fmla="*/ 391886 h 391886"/>
                  <a:gd name="connsiteX0" fmla="*/ 0 w 179614"/>
                  <a:gd name="connsiteY0" fmla="*/ 391886 h 391886"/>
                  <a:gd name="connsiteX1" fmla="*/ 12474 w 179614"/>
                  <a:gd name="connsiteY1" fmla="*/ 0 h 391886"/>
                  <a:gd name="connsiteX2" fmla="*/ 179614 w 179614"/>
                  <a:gd name="connsiteY2" fmla="*/ 213633 h 391886"/>
                  <a:gd name="connsiteX3" fmla="*/ 0 w 179614"/>
                  <a:gd name="connsiteY3" fmla="*/ 391886 h 391886"/>
                  <a:gd name="connsiteX0" fmla="*/ 1813 w 181427"/>
                  <a:gd name="connsiteY0" fmla="*/ 391886 h 391886"/>
                  <a:gd name="connsiteX1" fmla="*/ 0 w 181427"/>
                  <a:gd name="connsiteY1" fmla="*/ 0 h 391886"/>
                  <a:gd name="connsiteX2" fmla="*/ 181427 w 181427"/>
                  <a:gd name="connsiteY2" fmla="*/ 213633 h 391886"/>
                  <a:gd name="connsiteX3" fmla="*/ 1813 w 181427"/>
                  <a:gd name="connsiteY3" fmla="*/ 391886 h 391886"/>
                  <a:gd name="connsiteX0" fmla="*/ 1813 w 162377"/>
                  <a:gd name="connsiteY0" fmla="*/ 391886 h 391886"/>
                  <a:gd name="connsiteX1" fmla="*/ 0 w 162377"/>
                  <a:gd name="connsiteY1" fmla="*/ 0 h 391886"/>
                  <a:gd name="connsiteX2" fmla="*/ 162377 w 162377"/>
                  <a:gd name="connsiteY2" fmla="*/ 189820 h 391886"/>
                  <a:gd name="connsiteX3" fmla="*/ 1813 w 162377"/>
                  <a:gd name="connsiteY3" fmla="*/ 391886 h 391886"/>
                </a:gdLst>
                <a:ahLst/>
                <a:cxnLst>
                  <a:cxn ang="0">
                    <a:pos x="connsiteX0" y="connsiteY0"/>
                  </a:cxn>
                  <a:cxn ang="0">
                    <a:pos x="connsiteX1" y="connsiteY1"/>
                  </a:cxn>
                  <a:cxn ang="0">
                    <a:pos x="connsiteX2" y="connsiteY2"/>
                  </a:cxn>
                  <a:cxn ang="0">
                    <a:pos x="connsiteX3" y="connsiteY3"/>
                  </a:cxn>
                </a:cxnLst>
                <a:rect l="l" t="t" r="r" b="b"/>
                <a:pathLst>
                  <a:path w="162377" h="391886">
                    <a:moveTo>
                      <a:pt x="1813" y="391886"/>
                    </a:moveTo>
                    <a:cubicBezTo>
                      <a:pt x="1209" y="261257"/>
                      <a:pt x="604" y="130629"/>
                      <a:pt x="0" y="0"/>
                    </a:cubicBezTo>
                    <a:lnTo>
                      <a:pt x="162377" y="189820"/>
                    </a:lnTo>
                    <a:lnTo>
                      <a:pt x="1813" y="391886"/>
                    </a:lnTo>
                    <a:close/>
                  </a:path>
                </a:pathLst>
              </a:cu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Rectangle 50"/>
            <p:cNvSpPr/>
            <p:nvPr/>
          </p:nvSpPr>
          <p:spPr>
            <a:xfrm>
              <a:off x="0" y="3124200"/>
              <a:ext cx="324465" cy="1206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dirty="0" smtClean="0">
                  <a:solidFill>
                    <a:schemeClr val="bg1"/>
                  </a:solidFill>
                  <a:latin typeface="Arial" pitchFamily="34" charset="0"/>
                  <a:cs typeface="Arial" pitchFamily="34" charset="0"/>
                </a:rPr>
                <a:t>DIGITAL CONTENT</a:t>
              </a:r>
              <a:endParaRPr lang="en-US" sz="800" dirty="0">
                <a:solidFill>
                  <a:schemeClr val="bg1"/>
                </a:solidFill>
                <a:latin typeface="Arial" pitchFamily="34" charset="0"/>
                <a:cs typeface="Arial" pitchFamily="34" charset="0"/>
              </a:endParaRPr>
            </a:p>
          </p:txBody>
        </p:sp>
        <p:sp>
          <p:nvSpPr>
            <p:cNvPr id="52" name="Rectangle 51"/>
            <p:cNvSpPr/>
            <p:nvPr/>
          </p:nvSpPr>
          <p:spPr>
            <a:xfrm>
              <a:off x="0" y="4377812"/>
              <a:ext cx="324465" cy="889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dirty="0" smtClean="0">
                  <a:solidFill>
                    <a:schemeClr val="bg1"/>
                  </a:solidFill>
                  <a:latin typeface="Arial" pitchFamily="34" charset="0"/>
                  <a:cs typeface="Arial" pitchFamily="34" charset="0"/>
                </a:rPr>
                <a:t>ONLINE  AD</a:t>
              </a:r>
              <a:endParaRPr lang="en-US" sz="800" dirty="0">
                <a:solidFill>
                  <a:schemeClr val="bg1"/>
                </a:solidFill>
                <a:latin typeface="Arial" pitchFamily="34" charset="0"/>
                <a:cs typeface="Arial" pitchFamily="34" charset="0"/>
              </a:endParaRPr>
            </a:p>
          </p:txBody>
        </p:sp>
        <p:sp>
          <p:nvSpPr>
            <p:cNvPr id="58" name="Rectangle 57"/>
            <p:cNvSpPr/>
            <p:nvPr/>
          </p:nvSpPr>
          <p:spPr>
            <a:xfrm>
              <a:off x="0" y="5501762"/>
              <a:ext cx="324465" cy="889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dirty="0" smtClean="0">
                  <a:solidFill>
                    <a:schemeClr val="bg1"/>
                  </a:solidFill>
                  <a:latin typeface="Arial" pitchFamily="34" charset="0"/>
                  <a:cs typeface="Arial" pitchFamily="34" charset="0"/>
                </a:rPr>
                <a:t>GAME ONLINE </a:t>
              </a:r>
              <a:endParaRPr lang="en-US" sz="800" dirty="0">
                <a:solidFill>
                  <a:schemeClr val="bg1"/>
                </a:solidFill>
                <a:latin typeface="Arial" pitchFamily="34" charset="0"/>
                <a:cs typeface="Arial" pitchFamily="34" charset="0"/>
              </a:endParaRPr>
            </a:p>
          </p:txBody>
        </p:sp>
      </p:grpSp>
      <p:pic>
        <p:nvPicPr>
          <p:cNvPr id="60" name="Picture 59" descr="internet Vietnam (photo by Hoang Dinh Nam).jpg"/>
          <p:cNvPicPr>
            <a:picLocks noChangeAspect="1"/>
          </p:cNvPicPr>
          <p:nvPr/>
        </p:nvPicPr>
        <p:blipFill>
          <a:blip r:embed="rId3" cstate="email"/>
          <a:srcRect b="-2623"/>
          <a:stretch>
            <a:fillRect/>
          </a:stretch>
        </p:blipFill>
        <p:spPr>
          <a:xfrm>
            <a:off x="4759325" y="3543300"/>
            <a:ext cx="3702504" cy="2978150"/>
          </a:xfrm>
          <a:prstGeom prst="rect">
            <a:avLst/>
          </a:prstGeom>
        </p:spPr>
      </p:pic>
      <p:sp>
        <p:nvSpPr>
          <p:cNvPr id="26" name="Content Placeholder 8"/>
          <p:cNvSpPr txBox="1">
            <a:spLocks/>
          </p:cNvSpPr>
          <p:nvPr/>
        </p:nvSpPr>
        <p:spPr bwMode="auto">
          <a:xfrm>
            <a:off x="667657" y="2527300"/>
            <a:ext cx="372110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5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cs typeface="+mn-cs"/>
              </a:defRPr>
            </a:lvl2pPr>
            <a:lvl3pPr marL="1143000" indent="-228600" algn="l" rtl="0" eaLnBrk="0" fontAlgn="base" hangingPunct="0">
              <a:spcBef>
                <a:spcPct val="20000"/>
              </a:spcBef>
              <a:spcAft>
                <a:spcPct val="0"/>
              </a:spcAft>
              <a:buChar char="•"/>
              <a:defRPr sz="20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1500">
                <a:solidFill>
                  <a:schemeClr val="tx1"/>
                </a:solidFill>
                <a:latin typeface="+mn-lt"/>
                <a:cs typeface="+mn-cs"/>
              </a:defRPr>
            </a:lvl5pPr>
            <a:lvl6pPr marL="2514600" indent="-228600" algn="l" rtl="0" fontAlgn="base">
              <a:spcBef>
                <a:spcPct val="20000"/>
              </a:spcBef>
              <a:spcAft>
                <a:spcPct val="0"/>
              </a:spcAft>
              <a:buChar char="»"/>
              <a:defRPr sz="1500">
                <a:solidFill>
                  <a:schemeClr val="tx1"/>
                </a:solidFill>
                <a:latin typeface="+mn-lt"/>
                <a:cs typeface="+mn-cs"/>
              </a:defRPr>
            </a:lvl6pPr>
            <a:lvl7pPr marL="2971800" indent="-228600" algn="l" rtl="0" fontAlgn="base">
              <a:spcBef>
                <a:spcPct val="20000"/>
              </a:spcBef>
              <a:spcAft>
                <a:spcPct val="0"/>
              </a:spcAft>
              <a:buChar char="»"/>
              <a:defRPr sz="1500">
                <a:solidFill>
                  <a:schemeClr val="tx1"/>
                </a:solidFill>
                <a:latin typeface="+mn-lt"/>
                <a:cs typeface="+mn-cs"/>
              </a:defRPr>
            </a:lvl7pPr>
            <a:lvl8pPr marL="3429000" indent="-228600" algn="l" rtl="0" fontAlgn="base">
              <a:spcBef>
                <a:spcPct val="20000"/>
              </a:spcBef>
              <a:spcAft>
                <a:spcPct val="0"/>
              </a:spcAft>
              <a:buChar char="»"/>
              <a:defRPr sz="1500">
                <a:solidFill>
                  <a:schemeClr val="tx1"/>
                </a:solidFill>
                <a:latin typeface="+mn-lt"/>
                <a:cs typeface="+mn-cs"/>
              </a:defRPr>
            </a:lvl8pPr>
            <a:lvl9pPr marL="3886200" indent="-228600" algn="l" rtl="0" fontAlgn="base">
              <a:spcBef>
                <a:spcPct val="20000"/>
              </a:spcBef>
              <a:spcAft>
                <a:spcPct val="0"/>
              </a:spcAft>
              <a:buChar char="»"/>
              <a:defRPr sz="1500">
                <a:solidFill>
                  <a:schemeClr val="tx1"/>
                </a:solidFill>
                <a:latin typeface="+mn-lt"/>
                <a:cs typeface="+mn-cs"/>
              </a:defRPr>
            </a:lvl9pPr>
          </a:lstStyle>
          <a:p>
            <a:pPr>
              <a:buFont typeface="Wingdings" pitchFamily="2" charset="2"/>
              <a:buNone/>
            </a:pPr>
            <a:r>
              <a:rPr lang="en-US" sz="1600" dirty="0" smtClean="0">
                <a:solidFill>
                  <a:schemeClr val="bg1">
                    <a:lumMod val="65000"/>
                  </a:schemeClr>
                </a:solidFill>
                <a:latin typeface="+mj-lt"/>
                <a:cs typeface="Arial" pitchFamily="34" charset="0"/>
              </a:rPr>
              <a:t>NUMBER 1 IN ONLINE ADVERTISING</a:t>
            </a:r>
          </a:p>
          <a:p>
            <a:pPr>
              <a:buFont typeface="Wingdings" pitchFamily="2" charset="2"/>
              <a:buNone/>
            </a:pPr>
            <a:r>
              <a:rPr lang="en-US" sz="1600" smtClean="0">
                <a:solidFill>
                  <a:schemeClr val="bg1">
                    <a:lumMod val="75000"/>
                  </a:schemeClr>
                </a:solidFill>
                <a:latin typeface="+mj-lt"/>
                <a:cs typeface="Arial" pitchFamily="34" charset="0"/>
              </a:rPr>
              <a:t>NUMBER 3 </a:t>
            </a:r>
            <a:r>
              <a:rPr lang="en-US" sz="1600" dirty="0" smtClean="0">
                <a:solidFill>
                  <a:schemeClr val="bg1">
                    <a:lumMod val="75000"/>
                  </a:schemeClr>
                </a:solidFill>
                <a:latin typeface="+mj-lt"/>
                <a:cs typeface="Arial" pitchFamily="34" charset="0"/>
              </a:rPr>
              <a:t>IN GAME ONLINES</a:t>
            </a:r>
          </a:p>
        </p:txBody>
      </p:sp>
      <p:sp>
        <p:nvSpPr>
          <p:cNvPr id="35" name="Rectangle 34"/>
          <p:cNvSpPr/>
          <p:nvPr/>
        </p:nvSpPr>
        <p:spPr>
          <a:xfrm>
            <a:off x="2716437" y="5648325"/>
            <a:ext cx="1762125" cy="733425"/>
          </a:xfrm>
          <a:prstGeom prst="rect">
            <a:avLst/>
          </a:prstGeom>
          <a:solidFill>
            <a:srgbClr val="36D4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smtClean="0">
                <a:solidFill>
                  <a:srgbClr val="FFFF00"/>
                </a:solidFill>
                <a:latin typeface="Arial" pitchFamily="34" charset="0"/>
                <a:cs typeface="Arial" pitchFamily="34" charset="0"/>
              </a:rPr>
              <a:t>Sao </a:t>
            </a:r>
            <a:r>
              <a:rPr lang="en-US" sz="1100" b="1" dirty="0" err="1" smtClean="0">
                <a:solidFill>
                  <a:srgbClr val="FFFF00"/>
                </a:solidFill>
                <a:latin typeface="Arial" pitchFamily="34" charset="0"/>
                <a:cs typeface="Arial" pitchFamily="34" charset="0"/>
              </a:rPr>
              <a:t>Khue</a:t>
            </a:r>
            <a:r>
              <a:rPr lang="en-US" sz="1100" b="1" dirty="0" smtClean="0">
                <a:solidFill>
                  <a:srgbClr val="FFFF00"/>
                </a:solidFill>
                <a:latin typeface="Arial" pitchFamily="34" charset="0"/>
                <a:cs typeface="Arial" pitchFamily="34" charset="0"/>
              </a:rPr>
              <a:t> Award </a:t>
            </a:r>
            <a:r>
              <a:rPr lang="en-US" sz="1100" dirty="0" smtClean="0">
                <a:solidFill>
                  <a:srgbClr val="FFFF00"/>
                </a:solidFill>
                <a:latin typeface="Arial" pitchFamily="34" charset="0"/>
                <a:cs typeface="Arial" pitchFamily="34" charset="0"/>
              </a:rPr>
              <a:t>for</a:t>
            </a:r>
            <a:r>
              <a:rPr lang="en-US" sz="1100" b="1" dirty="0" smtClean="0">
                <a:solidFill>
                  <a:srgbClr val="FF3399"/>
                </a:solidFill>
                <a:latin typeface="Arial" pitchFamily="34" charset="0"/>
                <a:cs typeface="Arial" pitchFamily="34" charset="0"/>
              </a:rPr>
              <a:t> </a:t>
            </a:r>
            <a:r>
              <a:rPr lang="en-US" sz="1100" b="1" dirty="0" err="1" smtClean="0">
                <a:solidFill>
                  <a:srgbClr val="FF3399"/>
                </a:solidFill>
                <a:latin typeface="Arial" pitchFamily="34" charset="0"/>
                <a:cs typeface="Arial" pitchFamily="34" charset="0"/>
              </a:rPr>
              <a:t>BKool</a:t>
            </a:r>
            <a:r>
              <a:rPr lang="en-US" sz="1100" b="1" dirty="0" smtClean="0">
                <a:solidFill>
                  <a:srgbClr val="FF3399"/>
                </a:solidFill>
                <a:latin typeface="Arial" pitchFamily="34" charset="0"/>
                <a:cs typeface="Arial" pitchFamily="34" charset="0"/>
              </a:rPr>
              <a:t> </a:t>
            </a:r>
            <a:r>
              <a:rPr lang="en-US" sz="1100" dirty="0" smtClean="0">
                <a:solidFill>
                  <a:srgbClr val="FFFF00"/>
                </a:solidFill>
                <a:latin typeface="Arial" pitchFamily="34" charset="0"/>
                <a:cs typeface="Arial" pitchFamily="34" charset="0"/>
              </a:rPr>
              <a:t>game online</a:t>
            </a:r>
            <a:endParaRPr lang="en-US" sz="1100" dirty="0">
              <a:solidFill>
                <a:srgbClr val="FFFF00"/>
              </a:solidFill>
              <a:latin typeface="Arial" pitchFamily="34" charset="0"/>
              <a:cs typeface="Arial" pitchFamily="34" charset="0"/>
            </a:endParaRPr>
          </a:p>
        </p:txBody>
      </p:sp>
      <p:sp>
        <p:nvSpPr>
          <p:cNvPr id="38" name="Rectangle 37"/>
          <p:cNvSpPr/>
          <p:nvPr/>
        </p:nvSpPr>
        <p:spPr>
          <a:xfrm>
            <a:off x="708025" y="5635625"/>
            <a:ext cx="1762125" cy="733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2703737" y="4530725"/>
            <a:ext cx="1762125" cy="73342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5888"/>
            <a:r>
              <a:rPr lang="en-US" sz="1100" dirty="0" smtClean="0">
                <a:solidFill>
                  <a:schemeClr val="bg1">
                    <a:lumMod val="50000"/>
                  </a:schemeClr>
                </a:solidFill>
                <a:latin typeface="Arial" pitchFamily="34" charset="0"/>
                <a:cs typeface="Arial" pitchFamily="34" charset="0"/>
              </a:rPr>
              <a:t>Ad inventory management with</a:t>
            </a:r>
          </a:p>
          <a:p>
            <a:pPr marL="115888"/>
            <a:r>
              <a:rPr lang="en-US" sz="1100" b="1" dirty="0" smtClean="0">
                <a:solidFill>
                  <a:schemeClr val="bg1">
                    <a:lumMod val="50000"/>
                  </a:schemeClr>
                </a:solidFill>
                <a:latin typeface="Arial" pitchFamily="34" charset="0"/>
                <a:cs typeface="Arial" pitchFamily="34" charset="0"/>
              </a:rPr>
              <a:t>over </a:t>
            </a:r>
            <a:r>
              <a:rPr lang="en-US" sz="1100" b="1" dirty="0" smtClean="0">
                <a:solidFill>
                  <a:srgbClr val="33CCFF"/>
                </a:solidFill>
                <a:latin typeface="Arial" pitchFamily="34" charset="0"/>
                <a:cs typeface="Arial" pitchFamily="34" charset="0"/>
              </a:rPr>
              <a:t>10 billion </a:t>
            </a:r>
            <a:r>
              <a:rPr lang="vi-VN" sz="1100" b="1" dirty="0" smtClean="0">
                <a:solidFill>
                  <a:schemeClr val="bg1">
                    <a:lumMod val="50000"/>
                  </a:schemeClr>
                </a:solidFill>
                <a:latin typeface="Arial" pitchFamily="34" charset="0"/>
                <a:cs typeface="Arial" pitchFamily="34" charset="0"/>
              </a:rPr>
              <a:t>banner impressions/</a:t>
            </a:r>
            <a:r>
              <a:rPr lang="en-US" sz="1100" b="1" dirty="0" smtClean="0">
                <a:solidFill>
                  <a:schemeClr val="bg1">
                    <a:lumMod val="50000"/>
                  </a:schemeClr>
                </a:solidFill>
                <a:latin typeface="Arial" pitchFamily="34" charset="0"/>
                <a:cs typeface="Arial" pitchFamily="34" charset="0"/>
              </a:rPr>
              <a:t>month</a:t>
            </a:r>
            <a:r>
              <a:rPr lang="vi-VN" sz="1100" b="1" dirty="0" smtClean="0">
                <a:solidFill>
                  <a:schemeClr val="bg1">
                    <a:lumMod val="50000"/>
                  </a:schemeClr>
                </a:solidFill>
                <a:latin typeface="Arial" pitchFamily="34" charset="0"/>
                <a:cs typeface="Arial" pitchFamily="34" charset="0"/>
              </a:rPr>
              <a:t> </a:t>
            </a:r>
            <a:endParaRPr lang="en-US" sz="1100" b="1" dirty="0" smtClean="0">
              <a:solidFill>
                <a:schemeClr val="bg1">
                  <a:lumMod val="50000"/>
                </a:schemeClr>
              </a:solidFill>
              <a:latin typeface="Arial" pitchFamily="34" charset="0"/>
              <a:cs typeface="Arial" pitchFamily="34" charset="0"/>
            </a:endParaRPr>
          </a:p>
        </p:txBody>
      </p:sp>
      <p:sp>
        <p:nvSpPr>
          <p:cNvPr id="47" name="Rectangle 46"/>
          <p:cNvSpPr/>
          <p:nvPr/>
        </p:nvSpPr>
        <p:spPr>
          <a:xfrm>
            <a:off x="634768" y="1905000"/>
            <a:ext cx="3086331" cy="6368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smtClean="0">
                <a:solidFill>
                  <a:srgbClr val="33CCFF"/>
                </a:solidFill>
                <a:latin typeface="+mj-lt"/>
                <a:cs typeface="Arial" pitchFamily="34" charset="0"/>
              </a:rPr>
              <a:t>FPT ONLINE</a:t>
            </a:r>
            <a:endParaRPr lang="en-US" sz="4400" b="1" dirty="0">
              <a:solidFill>
                <a:srgbClr val="33CCFF"/>
              </a:solidFill>
              <a:latin typeface="+mj-lt"/>
              <a:cs typeface="Arial" pitchFamily="34" charset="0"/>
            </a:endParaRPr>
          </a:p>
        </p:txBody>
      </p:sp>
      <p:sp>
        <p:nvSpPr>
          <p:cNvPr id="48" name="Pentagon 47"/>
          <p:cNvSpPr/>
          <p:nvPr/>
        </p:nvSpPr>
        <p:spPr>
          <a:xfrm>
            <a:off x="0" y="2886587"/>
            <a:ext cx="383458" cy="206478"/>
          </a:xfrm>
          <a:prstGeom prst="homePlate">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0" y="973394"/>
            <a:ext cx="324465" cy="1843548"/>
          </a:xfrm>
          <a:prstGeom prst="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b="1" dirty="0" smtClean="0">
                <a:latin typeface="Arial" pitchFamily="34" charset="0"/>
                <a:cs typeface="Arial" pitchFamily="34" charset="0"/>
              </a:rPr>
              <a:t>Digital content</a:t>
            </a:r>
            <a:endParaRPr lang="en-US" sz="1400" b="1" dirty="0">
              <a:latin typeface="Arial" pitchFamily="34" charset="0"/>
              <a:cs typeface="Arial" pitchFamily="34" charset="0"/>
            </a:endParaRPr>
          </a:p>
        </p:txBody>
      </p:sp>
      <p:sp>
        <p:nvSpPr>
          <p:cNvPr id="53" name="Rectangle 52"/>
          <p:cNvSpPr/>
          <p:nvPr/>
        </p:nvSpPr>
        <p:spPr>
          <a:xfrm>
            <a:off x="720315" y="4527448"/>
            <a:ext cx="1762125" cy="733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720315" y="3444773"/>
            <a:ext cx="1762125" cy="733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727323" y="3451225"/>
            <a:ext cx="1762125" cy="733425"/>
          </a:xfrm>
          <a:prstGeom prst="rect">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err="1" smtClean="0">
                <a:solidFill>
                  <a:schemeClr val="bg1"/>
                </a:solidFill>
                <a:latin typeface="Arial" pitchFamily="34" charset="0"/>
                <a:cs typeface="Arial" pitchFamily="34" charset="0"/>
              </a:rPr>
              <a:t>Alexa</a:t>
            </a:r>
            <a:r>
              <a:rPr lang="en-US" sz="1100" dirty="0" smtClean="0">
                <a:solidFill>
                  <a:schemeClr val="bg1"/>
                </a:solidFill>
                <a:latin typeface="Arial" pitchFamily="34" charset="0"/>
                <a:cs typeface="Arial" pitchFamily="34" charset="0"/>
              </a:rPr>
              <a:t> rank 5</a:t>
            </a:r>
          </a:p>
          <a:p>
            <a:r>
              <a:rPr lang="en-US" sz="1100" b="1" dirty="0" smtClean="0">
                <a:solidFill>
                  <a:srgbClr val="FFFF00"/>
                </a:solidFill>
                <a:latin typeface="Arial" pitchFamily="34" charset="0"/>
                <a:cs typeface="Arial" pitchFamily="34" charset="0"/>
              </a:rPr>
              <a:t>90 million </a:t>
            </a:r>
            <a:r>
              <a:rPr lang="en-US" sz="1100" dirty="0" smtClean="0">
                <a:solidFill>
                  <a:schemeClr val="bg1"/>
                </a:solidFill>
                <a:latin typeface="Arial" pitchFamily="34" charset="0"/>
                <a:cs typeface="Arial" pitchFamily="34" charset="0"/>
              </a:rPr>
              <a:t>page views/ month</a:t>
            </a:r>
            <a:endParaRPr lang="en-US" sz="1100" dirty="0">
              <a:solidFill>
                <a:schemeClr val="bg1"/>
              </a:solidFill>
              <a:latin typeface="Arial" pitchFamily="34" charset="0"/>
              <a:cs typeface="Arial" pitchFamily="34" charset="0"/>
            </a:endParaRPr>
          </a:p>
        </p:txBody>
      </p:sp>
      <p:sp>
        <p:nvSpPr>
          <p:cNvPr id="34" name="Rectangle 33"/>
          <p:cNvSpPr/>
          <p:nvPr/>
        </p:nvSpPr>
        <p:spPr>
          <a:xfrm>
            <a:off x="707615" y="4508398"/>
            <a:ext cx="1762125" cy="733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http://www.nhacso.net/Images/logo.gif">
            <a:hlinkClick r:id="rId4"/>
          </p:cNvPr>
          <p:cNvPicPr/>
          <p:nvPr/>
        </p:nvPicPr>
        <p:blipFill>
          <a:blip r:embed="rId5" cstate="email"/>
          <a:srcRect/>
          <a:stretch>
            <a:fillRect/>
          </a:stretch>
        </p:blipFill>
        <p:spPr bwMode="auto">
          <a:xfrm>
            <a:off x="781093" y="4660796"/>
            <a:ext cx="1621972" cy="420511"/>
          </a:xfrm>
          <a:prstGeom prst="rect">
            <a:avLst/>
          </a:prstGeom>
          <a:noFill/>
          <a:ln w="9525">
            <a:noFill/>
            <a:miter lim="800000"/>
            <a:headEnd/>
            <a:tailEnd/>
          </a:ln>
        </p:spPr>
      </p:pic>
      <p:pic>
        <p:nvPicPr>
          <p:cNvPr id="25" name="Picture 8"/>
          <p:cNvPicPr>
            <a:picLocks noChangeAspect="1" noChangeArrowheads="1"/>
          </p:cNvPicPr>
          <p:nvPr/>
        </p:nvPicPr>
        <p:blipFill>
          <a:blip r:embed="rId6" cstate="email"/>
          <a:srcRect/>
          <a:stretch>
            <a:fillRect/>
          </a:stretch>
        </p:blipFill>
        <p:spPr bwMode="auto">
          <a:xfrm>
            <a:off x="750704" y="4651727"/>
            <a:ext cx="1684092" cy="423182"/>
          </a:xfrm>
          <a:prstGeom prst="rect">
            <a:avLst/>
          </a:prstGeom>
          <a:noFill/>
          <a:ln w="9525">
            <a:noFill/>
            <a:miter lim="800000"/>
            <a:headEnd/>
            <a:tailEnd/>
          </a:ln>
          <a:effectLst/>
        </p:spPr>
      </p:pic>
      <p:pic>
        <p:nvPicPr>
          <p:cNvPr id="30" name="Picture 6" descr="http://www.fptonline.net/Editor/Product/F6prHB.jp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799236" y="4656714"/>
            <a:ext cx="1571625" cy="47625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http://ngoisao.net/Images/Logo.gif">
            <a:hlinkClick r:id="rId8" tgtFrame="_top"/>
          </p:cNvPr>
          <p:cNvPicPr>
            <a:picLocks noChangeAspect="1" noChangeArrowheads="1"/>
          </p:cNvPicPr>
          <p:nvPr/>
        </p:nvPicPr>
        <p:blipFill>
          <a:blip r:embed="rId9" cstate="email"/>
          <a:srcRect/>
          <a:stretch>
            <a:fillRect/>
          </a:stretch>
        </p:blipFill>
        <p:spPr bwMode="auto">
          <a:xfrm>
            <a:off x="757055" y="4615912"/>
            <a:ext cx="1683656" cy="545629"/>
          </a:xfrm>
          <a:prstGeom prst="rect">
            <a:avLst/>
          </a:prstGeom>
          <a:noFill/>
        </p:spPr>
      </p:pic>
      <p:pic>
        <p:nvPicPr>
          <p:cNvPr id="37" name="Picture 36" descr="http://ngoisao.net/Images/Logo.gif">
            <a:hlinkClick r:id="rId8" tgtFrame="_top"/>
          </p:cNvPr>
          <p:cNvPicPr>
            <a:picLocks noChangeAspect="1" noChangeArrowheads="1"/>
          </p:cNvPicPr>
          <p:nvPr/>
        </p:nvPicPr>
        <p:blipFill>
          <a:blip r:embed="rId10" cstate="email"/>
          <a:stretch>
            <a:fillRect/>
          </a:stretch>
        </p:blipFill>
        <p:spPr bwMode="auto">
          <a:xfrm>
            <a:off x="723900" y="4552089"/>
            <a:ext cx="1701799" cy="632901"/>
          </a:xfrm>
          <a:prstGeom prst="rect">
            <a:avLst/>
          </a:prstGeom>
          <a:noFill/>
        </p:spPr>
      </p:pic>
      <p:pic>
        <p:nvPicPr>
          <p:cNvPr id="61" name="Picture 60" descr="http://vnexpress.net/Images/Logo.gif">
            <a:hlinkClick r:id="rId11"/>
          </p:cNvPr>
          <p:cNvPicPr>
            <a:picLocks noChangeAspect="1" noChangeArrowheads="1"/>
          </p:cNvPicPr>
          <p:nvPr/>
        </p:nvPicPr>
        <p:blipFill>
          <a:blip r:embed="rId12" cstate="email"/>
          <a:srcRect/>
          <a:stretch>
            <a:fillRect/>
          </a:stretch>
        </p:blipFill>
        <p:spPr bwMode="auto">
          <a:xfrm>
            <a:off x="883879" y="3621720"/>
            <a:ext cx="1478321" cy="345328"/>
          </a:xfrm>
          <a:prstGeom prst="rect">
            <a:avLst/>
          </a:prstGeom>
          <a:noFill/>
        </p:spPr>
      </p:pic>
      <p:pic>
        <p:nvPicPr>
          <p:cNvPr id="29" name="Picture 4" descr="http://www.fptonline.net/Editor/Product/2OuH9M.jpg"/>
          <p:cNvPicPr>
            <a:picLocks noChangeAspect="1"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870243" y="5629729"/>
            <a:ext cx="1471382" cy="7356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http://www.fptonline.net/Editor/Product/Hh7rrT.jpg"/>
          <p:cNvPicPr>
            <a:picLocks noChangeAspect="1" noChangeArrowheads="1"/>
          </p:cNvPicPr>
          <p:nvPr/>
        </p:nvPicPr>
        <p:blipFill>
          <a:blip r:embed="rId14" cstate="email">
            <a:extLst>
              <a:ext uri="{28A0092B-C50C-407E-A947-70E740481C1C}">
                <a14:useLocalDpi xmlns:a14="http://schemas.microsoft.com/office/drawing/2010/main" val="0"/>
              </a:ext>
            </a:extLst>
          </a:blip>
          <a:srcRect/>
          <a:stretch>
            <a:fillRect/>
          </a:stretch>
        </p:blipFill>
        <p:spPr bwMode="auto">
          <a:xfrm>
            <a:off x="822034" y="5660570"/>
            <a:ext cx="1567801" cy="67400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descr="BKool.jpg"/>
          <p:cNvPicPr>
            <a:picLocks noChangeAspect="1"/>
          </p:cNvPicPr>
          <p:nvPr/>
        </p:nvPicPr>
        <p:blipFill>
          <a:blip r:embed="rId15" cstate="email"/>
          <a:stretch>
            <a:fillRect/>
          </a:stretch>
        </p:blipFill>
        <p:spPr>
          <a:xfrm>
            <a:off x="964584" y="5676899"/>
            <a:ext cx="1282700" cy="641350"/>
          </a:xfrm>
          <a:prstGeom prst="rect">
            <a:avLst/>
          </a:prstGeom>
        </p:spPr>
      </p:pic>
      <p:sp>
        <p:nvSpPr>
          <p:cNvPr id="70" name="Rectangle 69"/>
          <p:cNvSpPr/>
          <p:nvPr/>
        </p:nvSpPr>
        <p:spPr>
          <a:xfrm>
            <a:off x="4762500" y="6204856"/>
            <a:ext cx="1567543"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p:cNvSpPr txBox="1"/>
          <p:nvPr/>
        </p:nvSpPr>
        <p:spPr>
          <a:xfrm>
            <a:off x="5974444" y="609600"/>
            <a:ext cx="1328056" cy="400110"/>
          </a:xfrm>
          <a:prstGeom prst="rect">
            <a:avLst/>
          </a:prstGeom>
          <a:noFill/>
        </p:spPr>
        <p:txBody>
          <a:bodyPr wrap="square" rtlCol="0">
            <a:spAutoFit/>
          </a:bodyPr>
          <a:lstStyle/>
          <a:p>
            <a:r>
              <a:rPr lang="en-US" b="1" dirty="0" smtClean="0"/>
              <a:t>PROFILE</a:t>
            </a:r>
            <a:endParaRPr lang="en-US" b="1" dirty="0"/>
          </a:p>
        </p:txBody>
      </p:sp>
      <p:cxnSp>
        <p:nvCxnSpPr>
          <p:cNvPr id="78" name="Straight Connector 77"/>
          <p:cNvCxnSpPr>
            <a:endCxn id="64" idx="1"/>
          </p:cNvCxnSpPr>
          <p:nvPr/>
        </p:nvCxnSpPr>
        <p:spPr>
          <a:xfrm flipH="1">
            <a:off x="4759666" y="63500"/>
            <a:ext cx="1018" cy="3106284"/>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319315" y="996043"/>
            <a:ext cx="839288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9" name="Text Box 18"/>
          <p:cNvSpPr txBox="1">
            <a:spLocks noChangeArrowheads="1"/>
          </p:cNvSpPr>
          <p:nvPr/>
        </p:nvSpPr>
        <p:spPr bwMode="gray">
          <a:xfrm>
            <a:off x="5979886" y="1002620"/>
            <a:ext cx="2742747" cy="2377574"/>
          </a:xfrm>
          <a:prstGeom prst="rect">
            <a:avLst/>
          </a:prstGeom>
          <a:solidFill>
            <a:schemeClr val="tx1">
              <a:lumMod val="85000"/>
              <a:lumOff val="15000"/>
            </a:schemeClr>
          </a:solidFill>
          <a:ln w="9525" algn="ctr">
            <a:noFill/>
            <a:miter lim="800000"/>
            <a:headEnd/>
            <a:tailEnd/>
          </a:ln>
          <a:effectLst/>
        </p:spPr>
        <p:txBody>
          <a:bodyPr wrap="square">
            <a:spAutoFit/>
          </a:bodyPr>
          <a:lstStyle/>
          <a:p>
            <a:pPr eaLnBrk="0" hangingPunct="0">
              <a:lnSpc>
                <a:spcPct val="150000"/>
              </a:lnSpc>
            </a:pPr>
            <a:r>
              <a:rPr lang="en-US" sz="1100" smtClean="0">
                <a:solidFill>
                  <a:schemeClr val="bg1"/>
                </a:solidFill>
              </a:rPr>
              <a:t>Established </a:t>
            </a:r>
            <a:r>
              <a:rPr lang="en-US" sz="1100" dirty="0" smtClean="0">
                <a:solidFill>
                  <a:schemeClr val="bg1"/>
                </a:solidFill>
              </a:rPr>
              <a:t>in 2007</a:t>
            </a:r>
          </a:p>
          <a:p>
            <a:pPr eaLnBrk="0" hangingPunct="0">
              <a:lnSpc>
                <a:spcPct val="150000"/>
              </a:lnSpc>
            </a:pPr>
            <a:r>
              <a:rPr lang="en-US" sz="1100" dirty="0" smtClean="0">
                <a:solidFill>
                  <a:schemeClr val="bg1"/>
                </a:solidFill>
              </a:rPr>
              <a:t>Revenue</a:t>
            </a:r>
            <a:r>
              <a:rPr lang="en-US" sz="1100" smtClean="0">
                <a:solidFill>
                  <a:schemeClr val="bg1"/>
                </a:solidFill>
              </a:rPr>
              <a:t>:  1,132 billion VND (12/2011)</a:t>
            </a:r>
            <a:endParaRPr lang="en-US" sz="1100" dirty="0" smtClean="0">
              <a:solidFill>
                <a:schemeClr val="bg1"/>
              </a:solidFill>
            </a:endParaRPr>
          </a:p>
          <a:p>
            <a:pPr eaLnBrk="0" hangingPunct="0">
              <a:lnSpc>
                <a:spcPct val="150000"/>
              </a:lnSpc>
            </a:pPr>
            <a:r>
              <a:rPr lang="en-US" sz="1100" dirty="0" smtClean="0">
                <a:solidFill>
                  <a:schemeClr val="bg1"/>
                </a:solidFill>
              </a:rPr>
              <a:t>Number of staff</a:t>
            </a:r>
            <a:r>
              <a:rPr lang="en-US" sz="1100" smtClean="0">
                <a:solidFill>
                  <a:schemeClr val="bg1"/>
                </a:solidFill>
              </a:rPr>
              <a:t>: 937 (8/2012)</a:t>
            </a:r>
          </a:p>
          <a:p>
            <a:pPr eaLnBrk="0" hangingPunct="0">
              <a:lnSpc>
                <a:spcPct val="150000"/>
              </a:lnSpc>
            </a:pPr>
            <a:endParaRPr lang="en-US" sz="1100" dirty="0" smtClean="0">
              <a:solidFill>
                <a:schemeClr val="bg1"/>
              </a:solidFill>
            </a:endParaRPr>
          </a:p>
          <a:p>
            <a:pPr eaLnBrk="0" hangingPunct="0">
              <a:lnSpc>
                <a:spcPct val="150000"/>
              </a:lnSpc>
            </a:pPr>
            <a:r>
              <a:rPr lang="en-US" sz="1100" b="1" dirty="0" smtClean="0">
                <a:solidFill>
                  <a:schemeClr val="bg1"/>
                </a:solidFill>
              </a:rPr>
              <a:t>Main businesses:</a:t>
            </a:r>
          </a:p>
          <a:p>
            <a:pPr>
              <a:lnSpc>
                <a:spcPct val="150000"/>
              </a:lnSpc>
            </a:pPr>
            <a:r>
              <a:rPr lang="en-US" sz="1100" smtClean="0">
                <a:solidFill>
                  <a:schemeClr val="bg1"/>
                </a:solidFill>
              </a:rPr>
              <a:t>Online games;  News</a:t>
            </a:r>
            <a:r>
              <a:rPr lang="en-US" sz="1100" dirty="0" smtClean="0">
                <a:solidFill>
                  <a:schemeClr val="bg1"/>
                </a:solidFill>
              </a:rPr>
              <a:t>&amp; </a:t>
            </a:r>
            <a:r>
              <a:rPr lang="en-US" sz="1100" smtClean="0">
                <a:solidFill>
                  <a:schemeClr val="bg1"/>
                </a:solidFill>
              </a:rPr>
              <a:t>social network; Online advertising;  Other </a:t>
            </a:r>
            <a:r>
              <a:rPr lang="en-US" sz="1100" dirty="0" smtClean="0">
                <a:solidFill>
                  <a:schemeClr val="bg1"/>
                </a:solidFill>
              </a:rPr>
              <a:t>online services: mobiles VAS, payment services</a:t>
            </a:r>
            <a:r>
              <a:rPr lang="en-US" sz="1100" smtClean="0">
                <a:solidFill>
                  <a:schemeClr val="bg1"/>
                </a:solidFill>
              </a:rPr>
              <a:t>, e-commerce  </a:t>
            </a:r>
            <a:endParaRPr lang="en-US" sz="1100" dirty="0" smtClean="0">
              <a:solidFill>
                <a:schemeClr val="bg1"/>
              </a:solidFill>
            </a:endParaRPr>
          </a:p>
        </p:txBody>
      </p:sp>
      <p:sp>
        <p:nvSpPr>
          <p:cNvPr id="39" name="Rectangle 38"/>
          <p:cNvSpPr/>
          <p:nvPr/>
        </p:nvSpPr>
        <p:spPr>
          <a:xfrm rot="5400000">
            <a:off x="7838621" y="3163213"/>
            <a:ext cx="1567543" cy="3066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7652657" y="3207656"/>
            <a:ext cx="1148443" cy="4499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slide(fromLeft)">
                                      <p:cBhvr>
                                        <p:cTn id="7" dur="500"/>
                                        <p:tgtEl>
                                          <p:spTgt spid="49"/>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slide(fromLeft)">
                                      <p:cBhvr>
                                        <p:cTn id="10" dur="500"/>
                                        <p:tgtEl>
                                          <p:spTgt spid="4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wipe(left)">
                                      <p:cBhvr>
                                        <p:cTn id="15" dur="500"/>
                                        <p:tgtEl>
                                          <p:spTgt spid="47"/>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wipe(left)">
                                      <p:cBhvr>
                                        <p:cTn id="19" dur="500"/>
                                        <p:tgtEl>
                                          <p:spTgt spid="82"/>
                                        </p:tgtEl>
                                      </p:cBhvr>
                                    </p:animEffect>
                                  </p:childTnLst>
                                </p:cTn>
                              </p:par>
                              <p:par>
                                <p:cTn id="20" presetID="22" presetClass="entr" presetSubtype="1" fill="hold" nodeType="with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wipe(up)">
                                      <p:cBhvr>
                                        <p:cTn id="22" dur="500"/>
                                        <p:tgtEl>
                                          <p:spTgt spid="78"/>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wipe(up)">
                                      <p:cBhvr>
                                        <p:cTn id="25" dur="500"/>
                                        <p:tgtEl>
                                          <p:spTgt spid="73"/>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up)">
                                      <p:cBhvr>
                                        <p:cTn id="28" dur="500"/>
                                        <p:tgtEl>
                                          <p:spTgt spid="19"/>
                                        </p:tgtEl>
                                      </p:cBhvr>
                                    </p:animEffect>
                                  </p:childTnLst>
                                </p:cTn>
                              </p:par>
                              <p:par>
                                <p:cTn id="29" presetID="22" presetClass="entr" presetSubtype="1" fill="hold" nodeType="with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wipe(up)">
                                      <p:cBhvr>
                                        <p:cTn id="31" dur="500"/>
                                        <p:tgtEl>
                                          <p:spTgt spid="6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up)">
                                      <p:cBhvr>
                                        <p:cTn id="36" dur="500"/>
                                        <p:tgtEl>
                                          <p:spTgt spid="2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wipe(left)">
                                      <p:cBhvr>
                                        <p:cTn id="41" dur="500"/>
                                        <p:tgtEl>
                                          <p:spTgt spid="43"/>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wipe(left)">
                                      <p:cBhvr>
                                        <p:cTn id="45" dur="500"/>
                                        <p:tgtEl>
                                          <p:spTgt spid="61"/>
                                        </p:tgtEl>
                                      </p:cBhvr>
                                    </p:animEffect>
                                  </p:childTnLst>
                                </p:cTn>
                              </p:par>
                            </p:childTnLst>
                          </p:cTn>
                        </p:par>
                        <p:par>
                          <p:cTn id="46" fill="hold">
                            <p:stCondLst>
                              <p:cond delay="1000"/>
                            </p:stCondLst>
                            <p:childTnLst>
                              <p:par>
                                <p:cTn id="47" presetID="22" presetClass="entr" presetSubtype="8" fill="hold" grpId="0" nodeType="after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wipe(left)">
                                      <p:cBhvr>
                                        <p:cTn id="49" dur="500"/>
                                        <p:tgtEl>
                                          <p:spTgt spid="57"/>
                                        </p:tgtEl>
                                      </p:cBhvr>
                                    </p:animEffect>
                                  </p:childTnLst>
                                </p:cTn>
                              </p:par>
                            </p:childTnLst>
                          </p:cTn>
                        </p:par>
                        <p:par>
                          <p:cTn id="50" fill="hold">
                            <p:stCondLst>
                              <p:cond delay="1500"/>
                            </p:stCondLst>
                            <p:childTnLst>
                              <p:par>
                                <p:cTn id="51" presetID="22" presetClass="entr" presetSubtype="8" fill="hold" grpId="0"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left)">
                                      <p:cBhvr>
                                        <p:cTn id="53" dur="500"/>
                                        <p:tgtEl>
                                          <p:spTgt spid="40"/>
                                        </p:tgtEl>
                                      </p:cBhvr>
                                    </p:animEffect>
                                  </p:childTnLst>
                                </p:cTn>
                              </p:par>
                            </p:childTnLst>
                          </p:cTn>
                        </p:par>
                        <p:par>
                          <p:cTn id="54" fill="hold">
                            <p:stCondLst>
                              <p:cond delay="2000"/>
                            </p:stCondLst>
                            <p:childTnLst>
                              <p:par>
                                <p:cTn id="55" presetID="22" presetClass="entr" presetSubtype="8" fill="hold" nodeType="after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left)">
                                      <p:cBhvr>
                                        <p:cTn id="57" dur="500"/>
                                        <p:tgtEl>
                                          <p:spTgt spid="23"/>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wipe(left)">
                                      <p:cBhvr>
                                        <p:cTn id="60" dur="500"/>
                                        <p:tgtEl>
                                          <p:spTgt spid="34"/>
                                        </p:tgtEl>
                                      </p:cBhvr>
                                    </p:animEffect>
                                  </p:childTnLst>
                                </p:cTn>
                              </p:par>
                              <p:par>
                                <p:cTn id="61" presetID="22" presetClass="exit" presetSubtype="8" fill="hold" nodeType="withEffect">
                                  <p:stCondLst>
                                    <p:cond delay="0"/>
                                  </p:stCondLst>
                                  <p:childTnLst>
                                    <p:animEffect transition="out" filter="wipe(left)">
                                      <p:cBhvr>
                                        <p:cTn id="62" dur="500"/>
                                        <p:tgtEl>
                                          <p:spTgt spid="23"/>
                                        </p:tgtEl>
                                      </p:cBhvr>
                                    </p:animEffect>
                                    <p:set>
                                      <p:cBhvr>
                                        <p:cTn id="63" dur="1" fill="hold">
                                          <p:stCondLst>
                                            <p:cond delay="499"/>
                                          </p:stCondLst>
                                        </p:cTn>
                                        <p:tgtEl>
                                          <p:spTgt spid="23"/>
                                        </p:tgtEl>
                                        <p:attrNameLst>
                                          <p:attrName>style.visibility</p:attrName>
                                        </p:attrNameLst>
                                      </p:cBhvr>
                                      <p:to>
                                        <p:strVal val="hidden"/>
                                      </p:to>
                                    </p:set>
                                  </p:childTnLst>
                                </p:cTn>
                              </p:par>
                            </p:childTnLst>
                          </p:cTn>
                        </p:par>
                        <p:par>
                          <p:cTn id="64" fill="hold">
                            <p:stCondLst>
                              <p:cond delay="2500"/>
                            </p:stCondLst>
                            <p:childTnLst>
                              <p:par>
                                <p:cTn id="65" presetID="22" presetClass="entr" presetSubtype="8" fill="hold" nodeType="after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left)">
                                      <p:cBhvr>
                                        <p:cTn id="67" dur="500"/>
                                        <p:tgtEl>
                                          <p:spTgt spid="30"/>
                                        </p:tgtEl>
                                      </p:cBhvr>
                                    </p:animEffect>
                                  </p:childTnLst>
                                </p:cTn>
                              </p:par>
                              <p:par>
                                <p:cTn id="68" presetID="22" presetClass="exit" presetSubtype="8" fill="hold" nodeType="withEffect">
                                  <p:stCondLst>
                                    <p:cond delay="0"/>
                                  </p:stCondLst>
                                  <p:childTnLst>
                                    <p:animEffect transition="out" filter="wipe(left)">
                                      <p:cBhvr>
                                        <p:cTn id="69" dur="500"/>
                                        <p:tgtEl>
                                          <p:spTgt spid="30"/>
                                        </p:tgtEl>
                                      </p:cBhvr>
                                    </p:animEffect>
                                    <p:set>
                                      <p:cBhvr>
                                        <p:cTn id="70" dur="1" fill="hold">
                                          <p:stCondLst>
                                            <p:cond delay="499"/>
                                          </p:stCondLst>
                                        </p:cTn>
                                        <p:tgtEl>
                                          <p:spTgt spid="30"/>
                                        </p:tgtEl>
                                        <p:attrNameLst>
                                          <p:attrName>style.visibility</p:attrName>
                                        </p:attrNameLst>
                                      </p:cBhvr>
                                      <p:to>
                                        <p:strVal val="hidden"/>
                                      </p:to>
                                    </p:set>
                                  </p:childTnLst>
                                </p:cTn>
                              </p:par>
                            </p:childTnLst>
                          </p:cTn>
                        </p:par>
                        <p:par>
                          <p:cTn id="71" fill="hold">
                            <p:stCondLst>
                              <p:cond delay="3000"/>
                            </p:stCondLst>
                            <p:childTnLst>
                              <p:par>
                                <p:cTn id="72" presetID="22" presetClass="entr" presetSubtype="8" fill="hold" nodeType="after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wipe(left)">
                                      <p:cBhvr>
                                        <p:cTn id="74" dur="500"/>
                                        <p:tgtEl>
                                          <p:spTgt spid="25"/>
                                        </p:tgtEl>
                                      </p:cBhvr>
                                    </p:animEffect>
                                  </p:childTnLst>
                                </p:cTn>
                              </p:par>
                              <p:par>
                                <p:cTn id="75" presetID="22" presetClass="exit" presetSubtype="8" fill="hold" nodeType="withEffect">
                                  <p:stCondLst>
                                    <p:cond delay="0"/>
                                  </p:stCondLst>
                                  <p:childTnLst>
                                    <p:animEffect transition="out" filter="wipe(left)">
                                      <p:cBhvr>
                                        <p:cTn id="76" dur="500"/>
                                        <p:tgtEl>
                                          <p:spTgt spid="25"/>
                                        </p:tgtEl>
                                      </p:cBhvr>
                                    </p:animEffect>
                                    <p:set>
                                      <p:cBhvr>
                                        <p:cTn id="77" dur="1" fill="hold">
                                          <p:stCondLst>
                                            <p:cond delay="499"/>
                                          </p:stCondLst>
                                        </p:cTn>
                                        <p:tgtEl>
                                          <p:spTgt spid="25"/>
                                        </p:tgtEl>
                                        <p:attrNameLst>
                                          <p:attrName>style.visibility</p:attrName>
                                        </p:attrNameLst>
                                      </p:cBhvr>
                                      <p:to>
                                        <p:strVal val="hidden"/>
                                      </p:to>
                                    </p:set>
                                  </p:childTnLst>
                                </p:cTn>
                              </p:par>
                            </p:childTnLst>
                          </p:cTn>
                        </p:par>
                        <p:par>
                          <p:cTn id="78" fill="hold">
                            <p:stCondLst>
                              <p:cond delay="3500"/>
                            </p:stCondLst>
                            <p:childTnLst>
                              <p:par>
                                <p:cTn id="79" presetID="22" presetClass="entr" presetSubtype="8" fill="hold" nodeType="afterEffect">
                                  <p:stCondLst>
                                    <p:cond delay="0"/>
                                  </p:stCondLst>
                                  <p:childTnLst>
                                    <p:set>
                                      <p:cBhvr>
                                        <p:cTn id="80" dur="1" fill="hold">
                                          <p:stCondLst>
                                            <p:cond delay="0"/>
                                          </p:stCondLst>
                                        </p:cTn>
                                        <p:tgtEl>
                                          <p:spTgt spid="37"/>
                                        </p:tgtEl>
                                        <p:attrNameLst>
                                          <p:attrName>style.visibility</p:attrName>
                                        </p:attrNameLst>
                                      </p:cBhvr>
                                      <p:to>
                                        <p:strVal val="visible"/>
                                      </p:to>
                                    </p:set>
                                    <p:animEffect transition="in" filter="wipe(left)">
                                      <p:cBhvr>
                                        <p:cTn id="81" dur="500"/>
                                        <p:tgtEl>
                                          <p:spTgt spid="37"/>
                                        </p:tgtEl>
                                      </p:cBhvr>
                                    </p:animEffect>
                                  </p:childTnLst>
                                </p:cTn>
                              </p:par>
                              <p:par>
                                <p:cTn id="82" presetID="22" presetClass="exit" presetSubtype="8" fill="hold" nodeType="withEffect">
                                  <p:stCondLst>
                                    <p:cond delay="0"/>
                                  </p:stCondLst>
                                  <p:childTnLst>
                                    <p:animEffect transition="out" filter="wipe(left)">
                                      <p:cBhvr>
                                        <p:cTn id="83" dur="500"/>
                                        <p:tgtEl>
                                          <p:spTgt spid="37"/>
                                        </p:tgtEl>
                                      </p:cBhvr>
                                    </p:animEffect>
                                    <p:set>
                                      <p:cBhvr>
                                        <p:cTn id="84" dur="1" fill="hold">
                                          <p:stCondLst>
                                            <p:cond delay="499"/>
                                          </p:stCondLst>
                                        </p:cTn>
                                        <p:tgtEl>
                                          <p:spTgt spid="37"/>
                                        </p:tgtEl>
                                        <p:attrNameLst>
                                          <p:attrName>style.visibility</p:attrName>
                                        </p:attrNameLst>
                                      </p:cBhvr>
                                      <p:to>
                                        <p:strVal val="hidden"/>
                                      </p:to>
                                    </p:set>
                                  </p:childTnLst>
                                </p:cTn>
                              </p:par>
                            </p:childTnLst>
                          </p:cTn>
                        </p:par>
                        <p:par>
                          <p:cTn id="85" fill="hold">
                            <p:stCondLst>
                              <p:cond delay="4000"/>
                            </p:stCondLst>
                            <p:childTnLst>
                              <p:par>
                                <p:cTn id="86" presetID="22" presetClass="entr" presetSubtype="8" fill="hold" nodeType="afterEffect">
                                  <p:stCondLst>
                                    <p:cond delay="0"/>
                                  </p:stCondLst>
                                  <p:childTnLst>
                                    <p:set>
                                      <p:cBhvr>
                                        <p:cTn id="87" dur="1" fill="hold">
                                          <p:stCondLst>
                                            <p:cond delay="0"/>
                                          </p:stCondLst>
                                        </p:cTn>
                                        <p:tgtEl>
                                          <p:spTgt spid="22"/>
                                        </p:tgtEl>
                                        <p:attrNameLst>
                                          <p:attrName>style.visibility</p:attrName>
                                        </p:attrNameLst>
                                      </p:cBhvr>
                                      <p:to>
                                        <p:strVal val="visible"/>
                                      </p:to>
                                    </p:set>
                                    <p:animEffect transition="in" filter="wipe(left)">
                                      <p:cBhvr>
                                        <p:cTn id="88" dur="500"/>
                                        <p:tgtEl>
                                          <p:spTgt spid="22"/>
                                        </p:tgtEl>
                                      </p:cBhvr>
                                    </p:animEffect>
                                  </p:childTnLst>
                                </p:cTn>
                              </p:par>
                            </p:childTnLst>
                          </p:cTn>
                        </p:par>
                        <p:par>
                          <p:cTn id="89" fill="hold">
                            <p:stCondLst>
                              <p:cond delay="4500"/>
                            </p:stCondLst>
                            <p:childTnLst>
                              <p:par>
                                <p:cTn id="90" presetID="22" presetClass="entr" presetSubtype="8" fill="hold" nodeType="afterEffect">
                                  <p:stCondLst>
                                    <p:cond delay="0"/>
                                  </p:stCondLst>
                                  <p:childTnLst>
                                    <p:set>
                                      <p:cBhvr>
                                        <p:cTn id="91" dur="1" fill="hold">
                                          <p:stCondLst>
                                            <p:cond delay="0"/>
                                          </p:stCondLst>
                                        </p:cTn>
                                        <p:tgtEl>
                                          <p:spTgt spid="29"/>
                                        </p:tgtEl>
                                        <p:attrNameLst>
                                          <p:attrName>style.visibility</p:attrName>
                                        </p:attrNameLst>
                                      </p:cBhvr>
                                      <p:to>
                                        <p:strVal val="visible"/>
                                      </p:to>
                                    </p:set>
                                    <p:animEffect transition="in" filter="wipe(left)">
                                      <p:cBhvr>
                                        <p:cTn id="92" dur="500"/>
                                        <p:tgtEl>
                                          <p:spTgt spid="29"/>
                                        </p:tgtEl>
                                      </p:cBhvr>
                                    </p:animEffect>
                                  </p:childTnLst>
                                </p:cTn>
                              </p:par>
                              <p:par>
                                <p:cTn id="93" presetID="22" presetClass="exit" presetSubtype="8" fill="hold" nodeType="withEffect">
                                  <p:stCondLst>
                                    <p:cond delay="0"/>
                                  </p:stCondLst>
                                  <p:childTnLst>
                                    <p:animEffect transition="out" filter="wipe(left)">
                                      <p:cBhvr>
                                        <p:cTn id="94" dur="500"/>
                                        <p:tgtEl>
                                          <p:spTgt spid="29"/>
                                        </p:tgtEl>
                                      </p:cBhvr>
                                    </p:animEffect>
                                    <p:set>
                                      <p:cBhvr>
                                        <p:cTn id="95" dur="1" fill="hold">
                                          <p:stCondLst>
                                            <p:cond delay="499"/>
                                          </p:stCondLst>
                                        </p:cTn>
                                        <p:tgtEl>
                                          <p:spTgt spid="29"/>
                                        </p:tgtEl>
                                        <p:attrNameLst>
                                          <p:attrName>style.visibility</p:attrName>
                                        </p:attrNameLst>
                                      </p:cBhvr>
                                      <p:to>
                                        <p:strVal val="hidden"/>
                                      </p:to>
                                    </p:set>
                                  </p:childTnLst>
                                </p:cTn>
                              </p:par>
                            </p:childTnLst>
                          </p:cTn>
                        </p:par>
                        <p:par>
                          <p:cTn id="96" fill="hold">
                            <p:stCondLst>
                              <p:cond delay="5000"/>
                            </p:stCondLst>
                            <p:childTnLst>
                              <p:par>
                                <p:cTn id="97" presetID="22" presetClass="entr" presetSubtype="8" fill="hold" nodeType="afterEffect">
                                  <p:stCondLst>
                                    <p:cond delay="0"/>
                                  </p:stCondLst>
                                  <p:childTnLst>
                                    <p:set>
                                      <p:cBhvr>
                                        <p:cTn id="98" dur="1" fill="hold">
                                          <p:stCondLst>
                                            <p:cond delay="0"/>
                                          </p:stCondLst>
                                        </p:cTn>
                                        <p:tgtEl>
                                          <p:spTgt spid="28"/>
                                        </p:tgtEl>
                                        <p:attrNameLst>
                                          <p:attrName>style.visibility</p:attrName>
                                        </p:attrNameLst>
                                      </p:cBhvr>
                                      <p:to>
                                        <p:strVal val="visible"/>
                                      </p:to>
                                    </p:set>
                                    <p:animEffect transition="in" filter="wipe(left)">
                                      <p:cBhvr>
                                        <p:cTn id="99" dur="500"/>
                                        <p:tgtEl>
                                          <p:spTgt spid="28"/>
                                        </p:tgtEl>
                                      </p:cBhvr>
                                    </p:animEffect>
                                  </p:childTnLst>
                                </p:cTn>
                              </p:par>
                              <p:par>
                                <p:cTn id="100" presetID="22" presetClass="exit" presetSubtype="8" fill="hold" nodeType="withEffect">
                                  <p:stCondLst>
                                    <p:cond delay="0"/>
                                  </p:stCondLst>
                                  <p:childTnLst>
                                    <p:animEffect transition="out" filter="wipe(left)">
                                      <p:cBhvr>
                                        <p:cTn id="101" dur="500"/>
                                        <p:tgtEl>
                                          <p:spTgt spid="28"/>
                                        </p:tgtEl>
                                      </p:cBhvr>
                                    </p:animEffect>
                                    <p:set>
                                      <p:cBhvr>
                                        <p:cTn id="102" dur="1" fill="hold">
                                          <p:stCondLst>
                                            <p:cond delay="499"/>
                                          </p:stCondLst>
                                        </p:cTn>
                                        <p:tgtEl>
                                          <p:spTgt spid="28"/>
                                        </p:tgtEl>
                                        <p:attrNameLst>
                                          <p:attrName>style.visibility</p:attrName>
                                        </p:attrNameLst>
                                      </p:cBhvr>
                                      <p:to>
                                        <p:strVal val="hidden"/>
                                      </p:to>
                                    </p:set>
                                  </p:childTnLst>
                                </p:cTn>
                              </p:par>
                            </p:childTnLst>
                          </p:cTn>
                        </p:par>
                        <p:par>
                          <p:cTn id="103" fill="hold">
                            <p:stCondLst>
                              <p:cond delay="5500"/>
                            </p:stCondLst>
                            <p:childTnLst>
                              <p:par>
                                <p:cTn id="104" presetID="22" presetClass="entr" presetSubtype="8" fill="hold" nodeType="afterEffect">
                                  <p:stCondLst>
                                    <p:cond delay="0"/>
                                  </p:stCondLst>
                                  <p:childTnLst>
                                    <p:set>
                                      <p:cBhvr>
                                        <p:cTn id="105" dur="1" fill="hold">
                                          <p:stCondLst>
                                            <p:cond delay="0"/>
                                          </p:stCondLst>
                                        </p:cTn>
                                        <p:tgtEl>
                                          <p:spTgt spid="59"/>
                                        </p:tgtEl>
                                        <p:attrNameLst>
                                          <p:attrName>style.visibility</p:attrName>
                                        </p:attrNameLst>
                                      </p:cBhvr>
                                      <p:to>
                                        <p:strVal val="visible"/>
                                      </p:to>
                                    </p:set>
                                    <p:animEffect transition="in" filter="wipe(left)">
                                      <p:cBhvr>
                                        <p:cTn id="106" dur="500"/>
                                        <p:tgtEl>
                                          <p:spTgt spid="59"/>
                                        </p:tgtEl>
                                      </p:cBhvr>
                                    </p:animEffect>
                                  </p:childTnLst>
                                </p:cTn>
                              </p:par>
                            </p:childTnLst>
                          </p:cTn>
                        </p:par>
                        <p:par>
                          <p:cTn id="107" fill="hold">
                            <p:stCondLst>
                              <p:cond delay="6000"/>
                            </p:stCondLst>
                            <p:childTnLst>
                              <p:par>
                                <p:cTn id="108" presetID="22" presetClass="entr" presetSubtype="8" fill="hold" grpId="0" nodeType="afterEffect">
                                  <p:stCondLst>
                                    <p:cond delay="0"/>
                                  </p:stCondLst>
                                  <p:childTnLst>
                                    <p:set>
                                      <p:cBhvr>
                                        <p:cTn id="109" dur="1" fill="hold">
                                          <p:stCondLst>
                                            <p:cond delay="0"/>
                                          </p:stCondLst>
                                        </p:cTn>
                                        <p:tgtEl>
                                          <p:spTgt spid="35"/>
                                        </p:tgtEl>
                                        <p:attrNameLst>
                                          <p:attrName>style.visibility</p:attrName>
                                        </p:attrNameLst>
                                      </p:cBhvr>
                                      <p:to>
                                        <p:strVal val="visible"/>
                                      </p:to>
                                    </p:set>
                                    <p:animEffect transition="in" filter="wipe(left)">
                                      <p:cBhvr>
                                        <p:cTn id="11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5" grpId="0" animBg="1"/>
      <p:bldP spid="40" grpId="0" animBg="1"/>
      <p:bldP spid="47" grpId="0" animBg="1"/>
      <p:bldP spid="48" grpId="0" animBg="1"/>
      <p:bldP spid="49" grpId="0" animBg="1"/>
      <p:bldP spid="57" grpId="0" animBg="1"/>
      <p:bldP spid="34" grpId="0" animBg="1"/>
      <p:bldP spid="73" grpId="0"/>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47" descr="toa nha FPT.tif"/>
          <p:cNvPicPr>
            <a:picLocks noChangeAspect="1"/>
          </p:cNvPicPr>
          <p:nvPr/>
        </p:nvPicPr>
        <p:blipFill>
          <a:blip r:embed="rId3" cstate="email"/>
          <a:srcRect/>
          <a:stretch>
            <a:fillRect/>
          </a:stretch>
        </p:blipFill>
        <p:spPr bwMode="auto">
          <a:xfrm>
            <a:off x="520468" y="2449739"/>
            <a:ext cx="4252566" cy="2572204"/>
          </a:xfrm>
          <a:prstGeom prst="rect">
            <a:avLst/>
          </a:prstGeom>
          <a:noFill/>
          <a:ln w="9525">
            <a:noFill/>
            <a:miter lim="800000"/>
            <a:headEnd/>
            <a:tailEnd/>
          </a:ln>
        </p:spPr>
      </p:pic>
      <p:sp>
        <p:nvSpPr>
          <p:cNvPr id="31" name="TextBox 30"/>
          <p:cNvSpPr txBox="1"/>
          <p:nvPr/>
        </p:nvSpPr>
        <p:spPr>
          <a:xfrm>
            <a:off x="4951538" y="4148638"/>
            <a:ext cx="3750010" cy="923330"/>
          </a:xfrm>
          <a:prstGeom prst="rect">
            <a:avLst/>
          </a:prstGeom>
          <a:ln>
            <a:solidFill>
              <a:schemeClr val="bg1"/>
            </a:solidFill>
          </a:ln>
        </p:spPr>
        <p:txBody>
          <a:bodyPr wrap="square" anchor="ctr">
            <a:spAutoFit/>
          </a:bodyPr>
          <a:lstStyle/>
          <a:p>
            <a:pPr marL="120650" indent="-3175" fontAlgn="auto">
              <a:spcBef>
                <a:spcPts val="0"/>
              </a:spcBef>
              <a:spcAft>
                <a:spcPts val="0"/>
              </a:spcAft>
              <a:defRPr/>
            </a:pPr>
            <a:r>
              <a:rPr lang="en-US" sz="1800" b="1" dirty="0" smtClean="0">
                <a:solidFill>
                  <a:srgbClr val="33CCFF"/>
                </a:solidFill>
                <a:latin typeface="+mn-lt"/>
              </a:rPr>
              <a:t>“GLOBAL APPROACH </a:t>
            </a:r>
          </a:p>
          <a:p>
            <a:pPr marL="120650" indent="-3175" fontAlgn="auto">
              <a:spcBef>
                <a:spcPts val="0"/>
              </a:spcBef>
              <a:spcAft>
                <a:spcPts val="0"/>
              </a:spcAft>
              <a:defRPr/>
            </a:pPr>
            <a:r>
              <a:rPr lang="en-US" sz="1800" b="1" dirty="0" smtClean="0">
                <a:solidFill>
                  <a:srgbClr val="33CCFF"/>
                </a:solidFill>
                <a:latin typeface="+mn-lt"/>
              </a:rPr>
              <a:t>WITH 9 REPRESENTACTIVE OFFICES OVER THE WORLD”</a:t>
            </a:r>
            <a:endParaRPr lang="en-US" sz="1200" dirty="0">
              <a:solidFill>
                <a:srgbClr val="33CCFF"/>
              </a:solidFill>
              <a:latin typeface="+mn-lt"/>
            </a:endParaRPr>
          </a:p>
        </p:txBody>
      </p:sp>
      <p:sp>
        <p:nvSpPr>
          <p:cNvPr id="54" name="Rectangle 53"/>
          <p:cNvSpPr/>
          <p:nvPr/>
        </p:nvSpPr>
        <p:spPr>
          <a:xfrm>
            <a:off x="507769" y="1364342"/>
            <a:ext cx="2815772" cy="13933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smtClean="0">
                <a:solidFill>
                  <a:srgbClr val="33CCFF"/>
                </a:solidFill>
                <a:latin typeface="+mj-lt"/>
                <a:cs typeface="Arial" pitchFamily="34" charset="0"/>
              </a:rPr>
              <a:t>FPT SOFTWARE</a:t>
            </a:r>
            <a:endParaRPr lang="en-US" sz="4400" b="1" dirty="0">
              <a:solidFill>
                <a:srgbClr val="33CCFF"/>
              </a:solidFill>
              <a:latin typeface="+mj-lt"/>
              <a:cs typeface="Arial" pitchFamily="34" charset="0"/>
            </a:endParaRPr>
          </a:p>
        </p:txBody>
      </p:sp>
      <p:sp>
        <p:nvSpPr>
          <p:cNvPr id="55" name="Title 54"/>
          <p:cNvSpPr>
            <a:spLocks noGrp="1"/>
          </p:cNvSpPr>
          <p:nvPr>
            <p:ph type="title"/>
          </p:nvPr>
        </p:nvSpPr>
        <p:spPr/>
        <p:txBody>
          <a:bodyPr/>
          <a:lstStyle/>
          <a:p>
            <a:endParaRPr lang="en-US" dirty="0"/>
          </a:p>
        </p:txBody>
      </p:sp>
      <p:grpSp>
        <p:nvGrpSpPr>
          <p:cNvPr id="16" name="Group 15"/>
          <p:cNvGrpSpPr/>
          <p:nvPr/>
        </p:nvGrpSpPr>
        <p:grpSpPr>
          <a:xfrm>
            <a:off x="507768" y="4697930"/>
            <a:ext cx="3091542" cy="1949611"/>
            <a:chOff x="507768" y="4697930"/>
            <a:chExt cx="3091542" cy="1949611"/>
          </a:xfrm>
        </p:grpSpPr>
        <p:sp>
          <p:nvSpPr>
            <p:cNvPr id="59" name="Snip Single Corner Rectangle 58"/>
            <p:cNvSpPr/>
            <p:nvPr/>
          </p:nvSpPr>
          <p:spPr>
            <a:xfrm>
              <a:off x="507768" y="4702628"/>
              <a:ext cx="3091542" cy="1944913"/>
            </a:xfrm>
            <a:prstGeom prst="snip1Rect">
              <a:avLst>
                <a:gd name="adj" fmla="val 158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defRPr/>
              </a:pPr>
              <a:r>
                <a:rPr lang="en-US" sz="2400" dirty="0" smtClean="0">
                  <a:solidFill>
                    <a:schemeClr val="bg1">
                      <a:lumMod val="50000"/>
                    </a:schemeClr>
                  </a:solidFill>
                </a:rPr>
                <a:t>“THE NUMBER 1 SOFTWARE OUTSOURCING IN VIETNAM”</a:t>
              </a:r>
              <a:endParaRPr lang="en-US" sz="1100" dirty="0" smtClean="0">
                <a:solidFill>
                  <a:schemeClr val="bg1">
                    <a:lumMod val="50000"/>
                  </a:schemeClr>
                </a:solidFill>
              </a:endParaRPr>
            </a:p>
          </p:txBody>
        </p:sp>
        <p:sp>
          <p:nvSpPr>
            <p:cNvPr id="60" name="Freeform 59"/>
            <p:cNvSpPr/>
            <p:nvPr/>
          </p:nvSpPr>
          <p:spPr>
            <a:xfrm rot="13982409">
              <a:off x="3158963" y="4794851"/>
              <a:ext cx="447876" cy="254033"/>
            </a:xfrm>
            <a:custGeom>
              <a:avLst/>
              <a:gdLst>
                <a:gd name="connsiteX0" fmla="*/ 0 w 323995"/>
                <a:gd name="connsiteY0" fmla="*/ 226552 h 226552"/>
                <a:gd name="connsiteX1" fmla="*/ 225151 w 323995"/>
                <a:gd name="connsiteY1" fmla="*/ 0 h 226552"/>
                <a:gd name="connsiteX2" fmla="*/ 323995 w 323995"/>
                <a:gd name="connsiteY2" fmla="*/ 226552 h 226552"/>
                <a:gd name="connsiteX3" fmla="*/ 0 w 323995"/>
                <a:gd name="connsiteY3" fmla="*/ 226552 h 226552"/>
                <a:gd name="connsiteX0" fmla="*/ 0 w 323995"/>
                <a:gd name="connsiteY0" fmla="*/ 244621 h 244621"/>
                <a:gd name="connsiteX1" fmla="*/ 142603 w 323995"/>
                <a:gd name="connsiteY1" fmla="*/ 0 h 244621"/>
                <a:gd name="connsiteX2" fmla="*/ 323995 w 323995"/>
                <a:gd name="connsiteY2" fmla="*/ 244621 h 244621"/>
                <a:gd name="connsiteX3" fmla="*/ 0 w 323995"/>
                <a:gd name="connsiteY3" fmla="*/ 244621 h 244621"/>
                <a:gd name="connsiteX0" fmla="*/ 0 w 327596"/>
                <a:gd name="connsiteY0" fmla="*/ 244621 h 244621"/>
                <a:gd name="connsiteX1" fmla="*/ 142603 w 327596"/>
                <a:gd name="connsiteY1" fmla="*/ 0 h 244621"/>
                <a:gd name="connsiteX2" fmla="*/ 327596 w 327596"/>
                <a:gd name="connsiteY2" fmla="*/ 183402 h 244621"/>
                <a:gd name="connsiteX3" fmla="*/ 0 w 327596"/>
                <a:gd name="connsiteY3" fmla="*/ 244621 h 244621"/>
                <a:gd name="connsiteX0" fmla="*/ 0 w 291694"/>
                <a:gd name="connsiteY0" fmla="*/ 244621 h 244621"/>
                <a:gd name="connsiteX1" fmla="*/ 142603 w 291694"/>
                <a:gd name="connsiteY1" fmla="*/ 0 h 244621"/>
                <a:gd name="connsiteX2" fmla="*/ 291694 w 291694"/>
                <a:gd name="connsiteY2" fmla="*/ 106088 h 244621"/>
                <a:gd name="connsiteX3" fmla="*/ 0 w 291694"/>
                <a:gd name="connsiteY3" fmla="*/ 244621 h 244621"/>
                <a:gd name="connsiteX0" fmla="*/ 0 w 319834"/>
                <a:gd name="connsiteY0" fmla="*/ 244621 h 244621"/>
                <a:gd name="connsiteX1" fmla="*/ 142603 w 319834"/>
                <a:gd name="connsiteY1" fmla="*/ 0 h 244621"/>
                <a:gd name="connsiteX2" fmla="*/ 319834 w 319834"/>
                <a:gd name="connsiteY2" fmla="*/ 181501 h 244621"/>
                <a:gd name="connsiteX3" fmla="*/ 0 w 319834"/>
                <a:gd name="connsiteY3" fmla="*/ 244621 h 244621"/>
                <a:gd name="connsiteX0" fmla="*/ 0 w 319834"/>
                <a:gd name="connsiteY0" fmla="*/ 224836 h 224836"/>
                <a:gd name="connsiteX1" fmla="*/ 144697 w 319834"/>
                <a:gd name="connsiteY1" fmla="*/ 0 h 224836"/>
                <a:gd name="connsiteX2" fmla="*/ 319834 w 319834"/>
                <a:gd name="connsiteY2" fmla="*/ 161716 h 224836"/>
                <a:gd name="connsiteX3" fmla="*/ 0 w 319834"/>
                <a:gd name="connsiteY3" fmla="*/ 224836 h 224836"/>
                <a:gd name="connsiteX0" fmla="*/ 0 w 319834"/>
                <a:gd name="connsiteY0" fmla="*/ 239927 h 239927"/>
                <a:gd name="connsiteX1" fmla="*/ 135541 w 319834"/>
                <a:gd name="connsiteY1" fmla="*/ 0 h 239927"/>
                <a:gd name="connsiteX2" fmla="*/ 319834 w 319834"/>
                <a:gd name="connsiteY2" fmla="*/ 176807 h 239927"/>
                <a:gd name="connsiteX3" fmla="*/ 0 w 319834"/>
                <a:gd name="connsiteY3" fmla="*/ 239927 h 239927"/>
                <a:gd name="connsiteX0" fmla="*/ 0 w 331838"/>
                <a:gd name="connsiteY0" fmla="*/ 239927 h 239927"/>
                <a:gd name="connsiteX1" fmla="*/ 135541 w 331838"/>
                <a:gd name="connsiteY1" fmla="*/ 0 h 239927"/>
                <a:gd name="connsiteX2" fmla="*/ 331838 w 331838"/>
                <a:gd name="connsiteY2" fmla="*/ 171180 h 239927"/>
                <a:gd name="connsiteX3" fmla="*/ 0 w 331838"/>
                <a:gd name="connsiteY3" fmla="*/ 239927 h 239927"/>
                <a:gd name="connsiteX0" fmla="*/ 0 w 331838"/>
                <a:gd name="connsiteY0" fmla="*/ 251217 h 251217"/>
                <a:gd name="connsiteX1" fmla="*/ 141905 w 331838"/>
                <a:gd name="connsiteY1" fmla="*/ 0 h 251217"/>
                <a:gd name="connsiteX2" fmla="*/ 331838 w 331838"/>
                <a:gd name="connsiteY2" fmla="*/ 182470 h 251217"/>
                <a:gd name="connsiteX3" fmla="*/ 0 w 331838"/>
                <a:gd name="connsiteY3" fmla="*/ 251217 h 251217"/>
              </a:gdLst>
              <a:ahLst/>
              <a:cxnLst>
                <a:cxn ang="0">
                  <a:pos x="connsiteX0" y="connsiteY0"/>
                </a:cxn>
                <a:cxn ang="0">
                  <a:pos x="connsiteX1" y="connsiteY1"/>
                </a:cxn>
                <a:cxn ang="0">
                  <a:pos x="connsiteX2" y="connsiteY2"/>
                </a:cxn>
                <a:cxn ang="0">
                  <a:pos x="connsiteX3" y="connsiteY3"/>
                </a:cxn>
              </a:cxnLst>
              <a:rect l="l" t="t" r="r" b="b"/>
              <a:pathLst>
                <a:path w="331838" h="251217">
                  <a:moveTo>
                    <a:pt x="0" y="251217"/>
                  </a:moveTo>
                  <a:lnTo>
                    <a:pt x="141905" y="0"/>
                  </a:lnTo>
                  <a:lnTo>
                    <a:pt x="331838" y="182470"/>
                  </a:lnTo>
                  <a:lnTo>
                    <a:pt x="0" y="251217"/>
                  </a:lnTo>
                  <a:close/>
                </a:path>
              </a:pathLst>
            </a:cu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63" name="Table 62"/>
          <p:cNvGraphicFramePr>
            <a:graphicFrameLocks noGrp="1"/>
          </p:cNvGraphicFramePr>
          <p:nvPr/>
        </p:nvGraphicFramePr>
        <p:xfrm>
          <a:off x="5179029" y="1299926"/>
          <a:ext cx="3802743" cy="2573574"/>
        </p:xfrm>
        <a:graphic>
          <a:graphicData uri="http://schemas.openxmlformats.org/drawingml/2006/table">
            <a:tbl>
              <a:tblPr firstRow="1" bandRow="1">
                <a:tableStyleId>{5C22544A-7EE6-4342-B048-85BDC9FD1C3A}</a:tableStyleId>
              </a:tblPr>
              <a:tblGrid>
                <a:gridCol w="1704371"/>
                <a:gridCol w="2098372"/>
              </a:tblGrid>
              <a:tr h="359009">
                <a:tc>
                  <a:txBody>
                    <a:bodyPr/>
                    <a:lstStyle/>
                    <a:p>
                      <a:pPr marL="0" indent="0"/>
                      <a:r>
                        <a:rPr lang="en-US" sz="1200" b="1" dirty="0" smtClean="0">
                          <a:solidFill>
                            <a:schemeClr val="tx1"/>
                          </a:solidFill>
                          <a:latin typeface="Arial" pitchFamily="34" charset="0"/>
                          <a:cs typeface="Arial" pitchFamily="34" charset="0"/>
                        </a:rPr>
                        <a:t>Established in</a:t>
                      </a:r>
                      <a:endParaRPr lang="en-US" sz="1200" b="1" dirty="0">
                        <a:solidFill>
                          <a:schemeClr val="tx1"/>
                        </a:solidFill>
                        <a:latin typeface="Arial" pitchFamily="34" charset="0"/>
                        <a:cs typeface="Arial" pitchFamily="34" charset="0"/>
                      </a:endParaRPr>
                    </a:p>
                  </a:txBody>
                  <a:tcPr>
                    <a:lnB w="3175" cap="flat" cmpd="sng" algn="ctr">
                      <a:solidFill>
                        <a:schemeClr val="tx1"/>
                      </a:solidFill>
                      <a:prstDash val="solid"/>
                      <a:round/>
                      <a:headEnd type="none" w="med" len="med"/>
                      <a:tailEnd type="none" w="med" len="med"/>
                    </a:lnB>
                    <a:solidFill>
                      <a:srgbClr val="FFFF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smtClean="0">
                          <a:solidFill>
                            <a:schemeClr val="tx1"/>
                          </a:solidFill>
                          <a:latin typeface="Arial" pitchFamily="34" charset="0"/>
                          <a:cs typeface="Arial" pitchFamily="34" charset="0"/>
                        </a:rPr>
                        <a:t>1999</a:t>
                      </a:r>
                    </a:p>
                  </a:txBody>
                  <a:tcPr>
                    <a:lnB w="3175" cap="flat" cmpd="sng" algn="ctr">
                      <a:solidFill>
                        <a:schemeClr val="tx1">
                          <a:lumMod val="50000"/>
                          <a:lumOff val="50000"/>
                        </a:schemeClr>
                      </a:solidFill>
                      <a:prstDash val="solid"/>
                      <a:round/>
                      <a:headEnd type="none" w="med" len="med"/>
                      <a:tailEnd type="none" w="med" len="med"/>
                    </a:lnB>
                    <a:solidFill>
                      <a:srgbClr val="FFFF00"/>
                    </a:solidFill>
                  </a:tcPr>
                </a:tc>
              </a:tr>
              <a:tr h="359826">
                <a:tc>
                  <a:txBody>
                    <a:bodyPr/>
                    <a:lstStyle/>
                    <a:p>
                      <a:r>
                        <a:rPr lang="en-US" sz="1200" b="1" dirty="0" smtClean="0">
                          <a:solidFill>
                            <a:schemeClr val="tx1"/>
                          </a:solidFill>
                          <a:latin typeface="Arial" pitchFamily="34" charset="0"/>
                          <a:cs typeface="Arial" pitchFamily="34" charset="0"/>
                        </a:rPr>
                        <a:t>Revenue </a:t>
                      </a:r>
                      <a:endParaRPr lang="en-US" sz="1200" b="1" dirty="0">
                        <a:solidFill>
                          <a:schemeClr val="tx1"/>
                        </a:solidFill>
                        <a:latin typeface="Arial" pitchFamily="34" charset="0"/>
                        <a:cs typeface="Arial" pitchFamily="34" charset="0"/>
                      </a:endParaRPr>
                    </a:p>
                  </a:txBody>
                  <a:tcP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smtClean="0">
                          <a:solidFill>
                            <a:schemeClr val="tx1"/>
                          </a:solidFill>
                          <a:latin typeface="Arial" pitchFamily="34" charset="0"/>
                          <a:cs typeface="Arial" pitchFamily="34" charset="0"/>
                        </a:rPr>
                        <a:t>1,881 billion VND </a:t>
                      </a:r>
                      <a:r>
                        <a:rPr lang="en-US" sz="1200" b="0" dirty="0" smtClean="0">
                          <a:solidFill>
                            <a:schemeClr val="tx1"/>
                          </a:solidFill>
                          <a:latin typeface="Arial" pitchFamily="34" charset="0"/>
                          <a:cs typeface="Arial" pitchFamily="34" charset="0"/>
                        </a:rPr>
                        <a:t>(12/2011)</a:t>
                      </a:r>
                    </a:p>
                  </a:txBody>
                  <a:tcP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00"/>
                    </a:solidFill>
                  </a:tcPr>
                </a:tc>
              </a:tr>
              <a:tr h="515205">
                <a:tc>
                  <a:txBody>
                    <a:bodyPr/>
                    <a:lstStyle/>
                    <a:p>
                      <a:r>
                        <a:rPr lang="en-US" sz="1200" b="1" dirty="0" smtClean="0">
                          <a:solidFill>
                            <a:schemeClr val="tx1"/>
                          </a:solidFill>
                          <a:latin typeface="Arial" pitchFamily="34" charset="0"/>
                          <a:cs typeface="Arial" pitchFamily="34" charset="0"/>
                        </a:rPr>
                        <a:t>Number of software</a:t>
                      </a:r>
                      <a:r>
                        <a:rPr lang="en-US" sz="1200" b="1" baseline="0" dirty="0" smtClean="0">
                          <a:solidFill>
                            <a:schemeClr val="tx1"/>
                          </a:solidFill>
                          <a:latin typeface="Arial" pitchFamily="34" charset="0"/>
                          <a:cs typeface="Arial" pitchFamily="34" charset="0"/>
                        </a:rPr>
                        <a:t> engineers</a:t>
                      </a:r>
                      <a:endParaRPr lang="en-US" sz="1200" b="1" dirty="0">
                        <a:solidFill>
                          <a:schemeClr val="tx1"/>
                        </a:solidFill>
                        <a:latin typeface="Arial" pitchFamily="34" charset="0"/>
                        <a:cs typeface="Arial"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smtClean="0">
                          <a:solidFill>
                            <a:schemeClr val="tx1"/>
                          </a:solidFill>
                          <a:latin typeface="Arial" pitchFamily="34" charset="0"/>
                          <a:cs typeface="Arial" pitchFamily="34" charset="0"/>
                        </a:rPr>
                        <a:t>4,563 (8/2012)</a:t>
                      </a:r>
                      <a:endParaRPr lang="en-US" sz="1200" b="0" dirty="0" smtClean="0">
                        <a:solidFill>
                          <a:schemeClr val="tx1"/>
                        </a:solidFill>
                        <a:latin typeface="Arial" pitchFamily="34" charset="0"/>
                        <a:cs typeface="Arial" pitchFamily="34" charset="0"/>
                      </a:endParaRPr>
                    </a:p>
                  </a:txBody>
                  <a:tcP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rgbClr val="FFFF00"/>
                    </a:solidFill>
                  </a:tcPr>
                </a:tc>
              </a:tr>
              <a:tr h="1339534">
                <a:tc>
                  <a:txBody>
                    <a:bodyPr/>
                    <a:lstStyle/>
                    <a:p>
                      <a:r>
                        <a:rPr lang="en-US" sz="1200" b="1" dirty="0" smtClean="0">
                          <a:solidFill>
                            <a:schemeClr val="tx1"/>
                          </a:solidFill>
                          <a:latin typeface="Arial" pitchFamily="34" charset="0"/>
                          <a:cs typeface="Arial" pitchFamily="34" charset="0"/>
                        </a:rPr>
                        <a:t>Main business </a:t>
                      </a:r>
                      <a:endParaRPr lang="en-US" sz="1200" b="1" dirty="0">
                        <a:solidFill>
                          <a:schemeClr val="tx1"/>
                        </a:solidFill>
                        <a:latin typeface="Arial" pitchFamily="34" charset="0"/>
                        <a:cs typeface="Arial" pitchFamily="34" charset="0"/>
                      </a:endParaRPr>
                    </a:p>
                  </a:txBody>
                  <a:tcPr>
                    <a:lnT w="12700" cap="flat" cmpd="sng" algn="ctr">
                      <a:solidFill>
                        <a:schemeClr val="tx1"/>
                      </a:solidFill>
                      <a:prstDash val="solid"/>
                      <a:round/>
                      <a:headEnd type="none" w="med" len="med"/>
                      <a:tailEnd type="none" w="med" len="med"/>
                    </a:lnT>
                    <a:solidFill>
                      <a:srgbClr val="FFFF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smtClean="0">
                          <a:solidFill>
                            <a:schemeClr val="tx1"/>
                          </a:solidFill>
                          <a:latin typeface="Arial" pitchFamily="34" charset="0"/>
                          <a:cs typeface="Arial" pitchFamily="34" charset="0"/>
                        </a:rPr>
                        <a:t>Software development &amp; maintenance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smtClean="0">
                          <a:solidFill>
                            <a:schemeClr val="tx1"/>
                          </a:solidFill>
                          <a:latin typeface="Arial" pitchFamily="34" charset="0"/>
                          <a:cs typeface="Arial" pitchFamily="34" charset="0"/>
                        </a:rPr>
                        <a:t>Embedded software solution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smtClean="0">
                          <a:solidFill>
                            <a:schemeClr val="tx1"/>
                          </a:solidFill>
                          <a:latin typeface="Arial" pitchFamily="34" charset="0"/>
                          <a:cs typeface="Arial" pitchFamily="34" charset="0"/>
                        </a:rPr>
                        <a:t>Migration, quality</a:t>
                      </a:r>
                      <a:r>
                        <a:rPr lang="en-US" sz="1200" b="0" baseline="0" dirty="0" smtClean="0">
                          <a:solidFill>
                            <a:schemeClr val="tx1"/>
                          </a:solidFill>
                          <a:latin typeface="Arial" pitchFamily="34" charset="0"/>
                          <a:cs typeface="Arial" pitchFamily="34" charset="0"/>
                        </a:rPr>
                        <a:t> assurance &amp; testing</a:t>
                      </a:r>
                      <a:endParaRPr lang="en-US" sz="1200" b="0" dirty="0">
                        <a:solidFill>
                          <a:schemeClr val="tx1"/>
                        </a:solidFill>
                        <a:latin typeface="Arial" pitchFamily="34" charset="0"/>
                        <a:cs typeface="Arial" pitchFamily="34" charset="0"/>
                      </a:endParaRPr>
                    </a:p>
                  </a:txBody>
                  <a:tcPr>
                    <a:lnT w="3175" cap="flat" cmpd="sng" algn="ctr">
                      <a:solidFill>
                        <a:schemeClr val="tx1">
                          <a:lumMod val="50000"/>
                          <a:lumOff val="50000"/>
                        </a:schemeClr>
                      </a:solidFill>
                      <a:prstDash val="solid"/>
                      <a:round/>
                      <a:headEnd type="none" w="med" len="med"/>
                      <a:tailEnd type="none" w="med" len="med"/>
                    </a:lnT>
                    <a:solidFill>
                      <a:srgbClr val="FFFF00"/>
                    </a:solidFill>
                  </a:tcPr>
                </a:tc>
              </a:tr>
            </a:tbl>
          </a:graphicData>
        </a:graphic>
      </p:graphicFrame>
      <p:pic>
        <p:nvPicPr>
          <p:cNvPr id="62" name="Picture 61" descr="021.jpg"/>
          <p:cNvPicPr>
            <a:picLocks noChangeAspect="1"/>
          </p:cNvPicPr>
          <p:nvPr/>
        </p:nvPicPr>
        <p:blipFill>
          <a:blip r:embed="rId4" cstate="email"/>
          <a:stretch>
            <a:fillRect/>
          </a:stretch>
        </p:blipFill>
        <p:spPr>
          <a:xfrm>
            <a:off x="5521982" y="2811502"/>
            <a:ext cx="727650" cy="970408"/>
          </a:xfrm>
          <a:prstGeom prst="rect">
            <a:avLst/>
          </a:prstGeom>
        </p:spPr>
      </p:pic>
      <p:sp>
        <p:nvSpPr>
          <p:cNvPr id="65" name="Pentagon 64"/>
          <p:cNvSpPr/>
          <p:nvPr/>
        </p:nvSpPr>
        <p:spPr>
          <a:xfrm>
            <a:off x="0" y="2861187"/>
            <a:ext cx="383458" cy="206478"/>
          </a:xfrm>
          <a:prstGeom prst="homePlate">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0" y="762000"/>
            <a:ext cx="324465" cy="2054942"/>
          </a:xfrm>
          <a:prstGeom prst="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b="1" dirty="0" smtClean="0">
                <a:latin typeface="Arial" pitchFamily="34" charset="0"/>
                <a:cs typeface="Arial" pitchFamily="34" charset="0"/>
              </a:rPr>
              <a:t>Software outsourcing</a:t>
            </a:r>
            <a:endParaRPr lang="en-US" sz="1400" b="1" dirty="0">
              <a:latin typeface="Arial" pitchFamily="34" charset="0"/>
              <a:cs typeface="Arial" pitchFamily="34" charset="0"/>
            </a:endParaRPr>
          </a:p>
        </p:txBody>
      </p:sp>
      <p:sp>
        <p:nvSpPr>
          <p:cNvPr id="69" name="Text Box 18"/>
          <p:cNvSpPr txBox="1">
            <a:spLocks noChangeArrowheads="1"/>
          </p:cNvSpPr>
          <p:nvPr/>
        </p:nvSpPr>
        <p:spPr bwMode="gray">
          <a:xfrm>
            <a:off x="6939036" y="5753673"/>
            <a:ext cx="2204964" cy="830997"/>
          </a:xfrm>
          <a:prstGeom prst="rect">
            <a:avLst/>
          </a:prstGeom>
          <a:noFill/>
          <a:ln w="9525" algn="ctr">
            <a:noFill/>
            <a:miter lim="800000"/>
            <a:headEnd/>
            <a:tailEnd/>
          </a:ln>
          <a:effectLst/>
        </p:spPr>
        <p:txBody>
          <a:bodyPr wrap="square">
            <a:spAutoFit/>
          </a:bodyPr>
          <a:lstStyle/>
          <a:p>
            <a:pPr eaLnBrk="0" hangingPunct="0">
              <a:spcBef>
                <a:spcPts val="300"/>
              </a:spcBef>
              <a:spcAft>
                <a:spcPts val="300"/>
              </a:spcAft>
            </a:pPr>
            <a:r>
              <a:rPr lang="en-US" sz="1200" dirty="0" smtClean="0">
                <a:solidFill>
                  <a:schemeClr val="tx1">
                    <a:lumMod val="75000"/>
                    <a:lumOff val="25000"/>
                  </a:schemeClr>
                </a:solidFill>
              </a:rPr>
              <a:t>ICT Awards for Best Software, Best Management Processes &amp; Highest Revenue Enterprise (2009)</a:t>
            </a:r>
          </a:p>
        </p:txBody>
      </p:sp>
      <p:sp>
        <p:nvSpPr>
          <p:cNvPr id="70" name="Text Box 18"/>
          <p:cNvSpPr txBox="1">
            <a:spLocks noChangeArrowheads="1"/>
          </p:cNvSpPr>
          <p:nvPr/>
        </p:nvSpPr>
        <p:spPr bwMode="gray">
          <a:xfrm>
            <a:off x="5135636" y="5954321"/>
            <a:ext cx="1823964" cy="646331"/>
          </a:xfrm>
          <a:prstGeom prst="rect">
            <a:avLst/>
          </a:prstGeom>
          <a:noFill/>
          <a:ln w="9525" algn="ctr">
            <a:noFill/>
            <a:miter lim="800000"/>
            <a:headEnd/>
            <a:tailEnd/>
          </a:ln>
          <a:effectLst/>
        </p:spPr>
        <p:txBody>
          <a:bodyPr wrap="square">
            <a:spAutoFit/>
          </a:bodyPr>
          <a:lstStyle/>
          <a:p>
            <a:pPr eaLnBrk="0" hangingPunct="0">
              <a:spcBef>
                <a:spcPts val="300"/>
              </a:spcBef>
              <a:spcAft>
                <a:spcPts val="300"/>
              </a:spcAft>
            </a:pPr>
            <a:r>
              <a:rPr lang="en-US" sz="1200" dirty="0" smtClean="0">
                <a:solidFill>
                  <a:schemeClr val="tx1">
                    <a:lumMod val="75000"/>
                    <a:lumOff val="25000"/>
                  </a:schemeClr>
                </a:solidFill>
              </a:rPr>
              <a:t>ICT Awards for Best Software Enterprise (2010)</a:t>
            </a:r>
          </a:p>
        </p:txBody>
      </p:sp>
      <p:sp>
        <p:nvSpPr>
          <p:cNvPr id="72" name="Text Box 18"/>
          <p:cNvSpPr txBox="1">
            <a:spLocks noChangeArrowheads="1"/>
          </p:cNvSpPr>
          <p:nvPr/>
        </p:nvSpPr>
        <p:spPr bwMode="gray">
          <a:xfrm>
            <a:off x="6929430" y="5088050"/>
            <a:ext cx="2024070" cy="646331"/>
          </a:xfrm>
          <a:prstGeom prst="rect">
            <a:avLst/>
          </a:prstGeom>
          <a:noFill/>
          <a:ln w="9525" algn="ctr">
            <a:noFill/>
            <a:miter lim="800000"/>
            <a:headEnd/>
            <a:tailEnd/>
          </a:ln>
          <a:effectLst/>
        </p:spPr>
        <p:txBody>
          <a:bodyPr wrap="square">
            <a:spAutoFit/>
          </a:bodyPr>
          <a:lstStyle/>
          <a:p>
            <a:pPr eaLnBrk="0" hangingPunct="0">
              <a:spcBef>
                <a:spcPts val="300"/>
              </a:spcBef>
              <a:spcAft>
                <a:spcPts val="300"/>
              </a:spcAft>
            </a:pPr>
            <a:r>
              <a:rPr lang="en-US" sz="1200" dirty="0" smtClean="0">
                <a:solidFill>
                  <a:schemeClr val="tx1">
                    <a:lumMod val="75000"/>
                    <a:lumOff val="25000"/>
                  </a:schemeClr>
                </a:solidFill>
              </a:rPr>
              <a:t>VICTA Awards for Best Product &amp; </a:t>
            </a:r>
            <a:r>
              <a:rPr lang="en-US" sz="1200" smtClean="0">
                <a:solidFill>
                  <a:schemeClr val="tx1">
                    <a:lumMod val="75000"/>
                    <a:lumOff val="25000"/>
                  </a:schemeClr>
                </a:solidFill>
              </a:rPr>
              <a:t>Best Export Service </a:t>
            </a:r>
            <a:r>
              <a:rPr lang="en-US" sz="1200" dirty="0" smtClean="0">
                <a:solidFill>
                  <a:schemeClr val="tx1">
                    <a:lumMod val="75000"/>
                    <a:lumOff val="25000"/>
                  </a:schemeClr>
                </a:solidFill>
              </a:rPr>
              <a:t>Provider (2011)</a:t>
            </a:r>
          </a:p>
        </p:txBody>
      </p:sp>
      <p:graphicFrame>
        <p:nvGraphicFramePr>
          <p:cNvPr id="85" name="Table 84"/>
          <p:cNvGraphicFramePr>
            <a:graphicFrameLocks noGrp="1"/>
          </p:cNvGraphicFramePr>
          <p:nvPr/>
        </p:nvGraphicFramePr>
        <p:xfrm>
          <a:off x="5192897" y="943897"/>
          <a:ext cx="3771900" cy="307750"/>
        </p:xfrm>
        <a:graphic>
          <a:graphicData uri="http://schemas.openxmlformats.org/drawingml/2006/table">
            <a:tbl>
              <a:tblPr firstRow="1" bandRow="1">
                <a:tableStyleId>{5C22544A-7EE6-4342-B048-85BDC9FD1C3A}</a:tableStyleId>
              </a:tblPr>
              <a:tblGrid>
                <a:gridCol w="1257300"/>
                <a:gridCol w="1257300"/>
                <a:gridCol w="1257300"/>
              </a:tblGrid>
              <a:tr h="307750">
                <a:tc>
                  <a:txBody>
                    <a:bodyPr/>
                    <a:lstStyle/>
                    <a:p>
                      <a:r>
                        <a:rPr lang="en-US" sz="1200" dirty="0" smtClean="0">
                          <a:solidFill>
                            <a:schemeClr val="tx1">
                              <a:lumMod val="95000"/>
                              <a:lumOff val="5000"/>
                            </a:schemeClr>
                          </a:solidFill>
                        </a:rPr>
                        <a:t>Profile</a:t>
                      </a:r>
                      <a:endParaRPr lang="en-US" sz="1200" dirty="0">
                        <a:solidFill>
                          <a:schemeClr val="tx1">
                            <a:lumMod val="95000"/>
                            <a:lumOff val="5000"/>
                          </a:schemeClr>
                        </a:solidFill>
                      </a:endParaRPr>
                    </a:p>
                  </a:txBody>
                  <a:tcPr>
                    <a:lnR w="38100" cap="flat" cmpd="sng" algn="ctr">
                      <a:solidFill>
                        <a:schemeClr val="bg1"/>
                      </a:solidFill>
                      <a:prstDash val="solid"/>
                      <a:round/>
                      <a:headEnd type="none" w="med" len="med"/>
                      <a:tailEnd type="none" w="med" len="med"/>
                    </a:lnR>
                    <a:solidFill>
                      <a:srgbClr val="FFFF00"/>
                    </a:solidFill>
                  </a:tcPr>
                </a:tc>
                <a:tc>
                  <a:txBody>
                    <a:bodyPr/>
                    <a:lstStyle/>
                    <a:p>
                      <a:r>
                        <a:rPr lang="en-US" sz="1200" b="1" dirty="0" smtClean="0">
                          <a:latin typeface="Arial" pitchFamily="34" charset="0"/>
                          <a:cs typeface="Arial" pitchFamily="34" charset="0"/>
                        </a:rPr>
                        <a:t>Position</a:t>
                      </a:r>
                      <a:endParaRPr lang="en-US" sz="1200" b="1" dirty="0">
                        <a:latin typeface="Arial" pitchFamily="34" charset="0"/>
                        <a:cs typeface="Arial" pitchFamily="34"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rgbClr val="33CCFF"/>
                    </a:solidFill>
                  </a:tcPr>
                </a:tc>
                <a:tc>
                  <a:txBody>
                    <a:bodyPr/>
                    <a:lstStyle/>
                    <a:p>
                      <a:r>
                        <a:rPr lang="en-US" sz="1200" b="1" dirty="0" smtClean="0">
                          <a:latin typeface="Arial" pitchFamily="34" charset="0"/>
                          <a:cs typeface="Arial" pitchFamily="34" charset="0"/>
                        </a:rPr>
                        <a:t>Achievements</a:t>
                      </a:r>
                      <a:endParaRPr lang="en-US" sz="1200" b="1" dirty="0">
                        <a:latin typeface="Arial" pitchFamily="34" charset="0"/>
                        <a:cs typeface="Arial" pitchFamily="34" charset="0"/>
                      </a:endParaRPr>
                    </a:p>
                  </a:txBody>
                  <a:tcPr>
                    <a:lnL w="38100" cap="flat" cmpd="sng" algn="ctr">
                      <a:solidFill>
                        <a:schemeClr val="bg1"/>
                      </a:solidFill>
                      <a:prstDash val="solid"/>
                      <a:round/>
                      <a:headEnd type="none" w="med" len="med"/>
                      <a:tailEnd type="none" w="med" len="med"/>
                    </a:lnL>
                    <a:solidFill>
                      <a:srgbClr val="33CCFF"/>
                    </a:solidFill>
                  </a:tcPr>
                </a:tc>
              </a:tr>
            </a:tbl>
          </a:graphicData>
        </a:graphic>
      </p:graphicFrame>
      <p:sp>
        <p:nvSpPr>
          <p:cNvPr id="17" name="Text Box 18"/>
          <p:cNvSpPr txBox="1">
            <a:spLocks noChangeArrowheads="1"/>
          </p:cNvSpPr>
          <p:nvPr/>
        </p:nvSpPr>
        <p:spPr bwMode="gray">
          <a:xfrm>
            <a:off x="5135636" y="5088050"/>
            <a:ext cx="1773164" cy="830997"/>
          </a:xfrm>
          <a:prstGeom prst="rect">
            <a:avLst/>
          </a:prstGeom>
          <a:noFill/>
          <a:ln w="9525" algn="ctr">
            <a:noFill/>
            <a:miter lim="800000"/>
            <a:headEnd/>
            <a:tailEnd/>
          </a:ln>
          <a:effectLst/>
        </p:spPr>
        <p:txBody>
          <a:bodyPr wrap="square">
            <a:spAutoFit/>
          </a:bodyPr>
          <a:lstStyle/>
          <a:p>
            <a:pPr eaLnBrk="0" hangingPunct="0">
              <a:spcBef>
                <a:spcPts val="300"/>
              </a:spcBef>
              <a:spcAft>
                <a:spcPts val="300"/>
              </a:spcAft>
            </a:pPr>
            <a:r>
              <a:rPr lang="en-US" sz="1200" smtClean="0">
                <a:solidFill>
                  <a:schemeClr val="tx1">
                    <a:lumMod val="75000"/>
                    <a:lumOff val="25000"/>
                  </a:schemeClr>
                </a:solidFill>
              </a:rPr>
              <a:t>TOP 100 Global  Outsourcing (2012) (voted by </a:t>
            </a:r>
            <a:r>
              <a:rPr lang="vi-VN" sz="1200" smtClean="0">
                <a:solidFill>
                  <a:schemeClr val="tx1">
                    <a:lumMod val="75000"/>
                    <a:lumOff val="25000"/>
                  </a:schemeClr>
                </a:solidFill>
              </a:rPr>
              <a:t>Global Services </a:t>
            </a:r>
            <a:r>
              <a:rPr lang="en-US" sz="1200" smtClean="0">
                <a:solidFill>
                  <a:schemeClr val="tx1">
                    <a:lumMod val="75000"/>
                    <a:lumOff val="25000"/>
                  </a:schemeClr>
                </a:solidFill>
              </a:rPr>
              <a:t>&amp; </a:t>
            </a:r>
            <a:r>
              <a:rPr lang="vi-VN" sz="1200" smtClean="0">
                <a:solidFill>
                  <a:schemeClr val="tx1">
                    <a:lumMod val="75000"/>
                    <a:lumOff val="25000"/>
                  </a:schemeClr>
                </a:solidFill>
              </a:rPr>
              <a:t>NeoGroup) </a:t>
            </a:r>
            <a:endParaRPr lang="en-US" sz="1200" dirty="0" smtClean="0">
              <a:solidFill>
                <a:schemeClr val="tx1">
                  <a:lumMod val="75000"/>
                  <a:lumOff val="25000"/>
                </a:schemeClr>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slide(fromLeft)">
                                      <p:cBhvr>
                                        <p:cTn id="7" dur="500"/>
                                        <p:tgtEl>
                                          <p:spTgt spid="67"/>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slide(fromLeft)">
                                      <p:cBhvr>
                                        <p:cTn id="10" dur="500"/>
                                        <p:tgtEl>
                                          <p:spTgt spid="65"/>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slide(fromBottom)">
                                      <p:cBhvr>
                                        <p:cTn id="15" dur="500"/>
                                        <p:tgtEl>
                                          <p:spTgt spid="54"/>
                                        </p:tgtEl>
                                      </p:cBhvr>
                                    </p:animEffect>
                                  </p:childTnLst>
                                </p:cTn>
                              </p:par>
                              <p:par>
                                <p:cTn id="16" presetID="12" presetClass="entr" presetSubtype="4" fill="hold" nodeType="withEffect">
                                  <p:stCondLst>
                                    <p:cond delay="0"/>
                                  </p:stCondLst>
                                  <p:childTnLst>
                                    <p:set>
                                      <p:cBhvr>
                                        <p:cTn id="17" dur="1" fill="hold">
                                          <p:stCondLst>
                                            <p:cond delay="0"/>
                                          </p:stCondLst>
                                        </p:cTn>
                                        <p:tgtEl>
                                          <p:spTgt spid="23554"/>
                                        </p:tgtEl>
                                        <p:attrNameLst>
                                          <p:attrName>style.visibility</p:attrName>
                                        </p:attrNameLst>
                                      </p:cBhvr>
                                      <p:to>
                                        <p:strVal val="visible"/>
                                      </p:to>
                                    </p:set>
                                    <p:animEffect transition="in" filter="slide(fromBottom)">
                                      <p:cBhvr>
                                        <p:cTn id="18" dur="500"/>
                                        <p:tgtEl>
                                          <p:spTgt spid="23554"/>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85"/>
                                        </p:tgtEl>
                                        <p:attrNameLst>
                                          <p:attrName>style.visibility</p:attrName>
                                        </p:attrNameLst>
                                      </p:cBhvr>
                                      <p:to>
                                        <p:strVal val="visible"/>
                                      </p:to>
                                    </p:set>
                                    <p:animEffect transition="in" filter="slide(fromBottom)">
                                      <p:cBhvr>
                                        <p:cTn id="23" dur="500"/>
                                        <p:tgtEl>
                                          <p:spTgt spid="85"/>
                                        </p:tgtEl>
                                      </p:cBhvr>
                                    </p:animEffect>
                                  </p:childTnLst>
                                </p:cTn>
                              </p:par>
                            </p:childTnLst>
                          </p:cTn>
                        </p:par>
                        <p:par>
                          <p:cTn id="24" fill="hold">
                            <p:stCondLst>
                              <p:cond delay="500"/>
                            </p:stCondLst>
                            <p:childTnLst>
                              <p:par>
                                <p:cTn id="25" presetID="22" presetClass="entr" presetSubtype="1" fill="hold" nodeType="after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wipe(up)">
                                      <p:cBhvr>
                                        <p:cTn id="27" dur="500"/>
                                        <p:tgtEl>
                                          <p:spTgt spid="63"/>
                                        </p:tgtEl>
                                      </p:cBhvr>
                                    </p:animEffect>
                                  </p:childTnLst>
                                </p:cTn>
                              </p:par>
                              <p:par>
                                <p:cTn id="28" presetID="22" presetClass="entr" presetSubtype="1" fill="hold"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wipe(up)">
                                      <p:cBhvr>
                                        <p:cTn id="30" dur="500"/>
                                        <p:tgtEl>
                                          <p:spTgt spid="6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up)">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wipe(left)">
                                      <p:cBhvr>
                                        <p:cTn id="40" dur="500"/>
                                        <p:tgtEl>
                                          <p:spTgt spid="31"/>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72"/>
                                        </p:tgtEl>
                                        <p:attrNameLst>
                                          <p:attrName>style.visibility</p:attrName>
                                        </p:attrNameLst>
                                      </p:cBhvr>
                                      <p:to>
                                        <p:strVal val="visible"/>
                                      </p:to>
                                    </p:set>
                                    <p:animEffect transition="in" filter="wipe(up)">
                                      <p:cBhvr>
                                        <p:cTn id="43" dur="500"/>
                                        <p:tgtEl>
                                          <p:spTgt spid="72"/>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70"/>
                                        </p:tgtEl>
                                        <p:attrNameLst>
                                          <p:attrName>style.visibility</p:attrName>
                                        </p:attrNameLst>
                                      </p:cBhvr>
                                      <p:to>
                                        <p:strVal val="visible"/>
                                      </p:to>
                                    </p:set>
                                    <p:animEffect transition="in" filter="wipe(up)">
                                      <p:cBhvr>
                                        <p:cTn id="46" dur="500"/>
                                        <p:tgtEl>
                                          <p:spTgt spid="70"/>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69"/>
                                        </p:tgtEl>
                                        <p:attrNameLst>
                                          <p:attrName>style.visibility</p:attrName>
                                        </p:attrNameLst>
                                      </p:cBhvr>
                                      <p:to>
                                        <p:strVal val="visible"/>
                                      </p:to>
                                    </p:set>
                                    <p:animEffect transition="in" filter="wipe(up)">
                                      <p:cBhvr>
                                        <p:cTn id="49" dur="500"/>
                                        <p:tgtEl>
                                          <p:spTgt spid="69"/>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up)">
                                      <p:cBhvr>
                                        <p:cTn id="5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54" grpId="0" animBg="1"/>
      <p:bldP spid="65" grpId="0" animBg="1"/>
      <p:bldP spid="67" grpId="0" animBg="1"/>
      <p:bldP spid="69" grpId="0"/>
      <p:bldP spid="70" grpId="0"/>
      <p:bldP spid="72" grpId="0"/>
      <p:bldP spid="17" grpId="0"/>
    </p:bld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HNX">
  <a:themeElements>
    <a:clrScheme name="Mau PP FP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fontScheme name="Mau PP FPT">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0000" tIns="46800" rIns="90000" bIns="4680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0000" tIns="46800" rIns="90000" bIns="4680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Mau PP F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au PP FP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au PP FP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au PP FP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au PP FP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au PP FP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au PP FP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au PP FP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au PP FP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au PP FP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au PP FP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au PP FP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HNX</Template>
  <TotalTime>13603</TotalTime>
  <Words>1843</Words>
  <Application>Microsoft Office PowerPoint</Application>
  <PresentationFormat>On-screen Show (4:3)</PresentationFormat>
  <Paragraphs>575</Paragraphs>
  <Slides>32</Slides>
  <Notes>13</Notes>
  <HiddenSlides>0</HiddenSlides>
  <MMClips>0</MMClips>
  <ScaleCrop>false</ScaleCrop>
  <HeadingPairs>
    <vt:vector size="4" baseType="variant">
      <vt:variant>
        <vt:lpstr>Theme</vt:lpstr>
      </vt:variant>
      <vt:variant>
        <vt:i4>4</vt:i4>
      </vt:variant>
      <vt:variant>
        <vt:lpstr>Slide Titles</vt:lpstr>
      </vt:variant>
      <vt:variant>
        <vt:i4>32</vt:i4>
      </vt:variant>
    </vt:vector>
  </HeadingPairs>
  <TitlesOfParts>
    <vt:vector size="36" baseType="lpstr">
      <vt:lpstr>Custom Design</vt:lpstr>
      <vt:lpstr>1_Default Design</vt:lpstr>
      <vt:lpstr>1_Custom Design</vt:lpstr>
      <vt:lpstr>HNX</vt:lpstr>
      <vt:lpstr>FPT Company Introduction</vt:lpstr>
      <vt:lpstr>CORPORATE OVERVIEW</vt:lpstr>
      <vt:lpstr>The market leader in Vietnam</vt:lpstr>
      <vt:lpstr>The market leader in Vietnam</vt:lpstr>
      <vt:lpstr>PowerPoint Presentation</vt:lpstr>
      <vt:lpstr>PowerPoint Presentation</vt:lpstr>
      <vt:lpstr>PowerPoint Presentation</vt:lpstr>
      <vt:lpstr>PowerPoint Presentation</vt:lpstr>
      <vt:lpstr>PowerPoint Presentation</vt:lpstr>
      <vt:lpstr>PowerPoint Presentation</vt:lpstr>
      <vt:lpstr>FPT Trading</vt:lpstr>
      <vt:lpstr>PowerPoint Presentation</vt:lpstr>
      <vt:lpstr>PowerPoint Presentation</vt:lpstr>
      <vt:lpstr>FPT EDUCATION</vt:lpstr>
      <vt:lpstr>FPT Presence</vt:lpstr>
      <vt:lpstr>PowerPoint Presentation</vt:lpstr>
      <vt:lpstr>PowerPoint Presentation</vt:lpstr>
      <vt:lpstr>The Software Power House</vt:lpstr>
      <vt:lpstr>The Software Power House</vt:lpstr>
      <vt:lpstr>Certified for highest Quality and Security Standards</vt:lpstr>
      <vt:lpstr>The Software Power House</vt:lpstr>
      <vt:lpstr>The Software Power House</vt:lpstr>
      <vt:lpstr>PowerPoint Presentation</vt:lpstr>
      <vt:lpstr>Global Presence</vt:lpstr>
      <vt:lpstr>Global Presence</vt:lpstr>
      <vt:lpstr>Professional IT Services from your trusted Partner</vt:lpstr>
      <vt:lpstr>Professional Services from your trusted Partner</vt:lpstr>
      <vt:lpstr>Software Process</vt:lpstr>
      <vt:lpstr>Our people</vt:lpstr>
      <vt:lpstr>PowerPoint Presentation</vt:lpstr>
      <vt:lpstr>Rising Vietnamese intellectual</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Souichirou</dc:creator>
  <cp:lastModifiedBy>Admin</cp:lastModifiedBy>
  <cp:revision>1019</cp:revision>
  <dcterms:created xsi:type="dcterms:W3CDTF">2010-10-20T09:13:21Z</dcterms:created>
  <dcterms:modified xsi:type="dcterms:W3CDTF">2013-10-16T10:24:42Z</dcterms:modified>
</cp:coreProperties>
</file>